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9"/>
  </p:notesMasterIdLst>
  <p:sldIdLst>
    <p:sldId id="256" r:id="rId2"/>
    <p:sldId id="257" r:id="rId3"/>
    <p:sldId id="326" r:id="rId4"/>
    <p:sldId id="322" r:id="rId5"/>
    <p:sldId id="323" r:id="rId6"/>
    <p:sldId id="258" r:id="rId7"/>
    <p:sldId id="264" r:id="rId8"/>
    <p:sldId id="265" r:id="rId9"/>
    <p:sldId id="267" r:id="rId10"/>
    <p:sldId id="268" r:id="rId11"/>
    <p:sldId id="269" r:id="rId12"/>
    <p:sldId id="270" r:id="rId13"/>
    <p:sldId id="271" r:id="rId14"/>
    <p:sldId id="350" r:id="rId15"/>
    <p:sldId id="272" r:id="rId16"/>
    <p:sldId id="273" r:id="rId17"/>
    <p:sldId id="274" r:id="rId18"/>
    <p:sldId id="276" r:id="rId19"/>
    <p:sldId id="32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325"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27" r:id="rId57"/>
    <p:sldId id="314" r:id="rId58"/>
    <p:sldId id="315" r:id="rId59"/>
    <p:sldId id="316" r:id="rId60"/>
    <p:sldId id="317" r:id="rId61"/>
    <p:sldId id="318" r:id="rId62"/>
    <p:sldId id="319" r:id="rId63"/>
    <p:sldId id="320" r:id="rId64"/>
    <p:sldId id="321" r:id="rId65"/>
    <p:sldId id="329" r:id="rId66"/>
    <p:sldId id="330" r:id="rId67"/>
    <p:sldId id="331" r:id="rId68"/>
    <p:sldId id="332" r:id="rId69"/>
    <p:sldId id="333" r:id="rId70"/>
    <p:sldId id="334" r:id="rId71"/>
    <p:sldId id="328"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266"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FD23"/>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6" autoAdjust="0"/>
    <p:restoredTop sz="94464" autoAdjust="0"/>
  </p:normalViewPr>
  <p:slideViewPr>
    <p:cSldViewPr snapToGrid="0">
      <p:cViewPr varScale="1">
        <p:scale>
          <a:sx n="108" d="100"/>
          <a:sy n="108" d="100"/>
        </p:scale>
        <p:origin x="240"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C512F5-9EA5-4261-81C9-3DAA66A8F4A1}" type="datetimeFigureOut">
              <a:rPr lang="zh-TW" altLang="en-US" smtClean="0"/>
              <a:t>2019/3/11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35809-6A67-4E34-82A9-F650DAE66367}" type="slidenum">
              <a:rPr lang="zh-TW" altLang="en-US" smtClean="0"/>
              <a:t>‹#›</a:t>
            </a:fld>
            <a:endParaRPr lang="zh-TW" altLang="en-US"/>
          </a:p>
        </p:txBody>
      </p:sp>
    </p:spTree>
    <p:extLst>
      <p:ext uri="{BB962C8B-B14F-4D97-AF65-F5344CB8AC3E}">
        <p14:creationId xmlns:p14="http://schemas.microsoft.com/office/powerpoint/2010/main" val="143247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bastianraschka.com/Articles/2015_singlelayer_neurons.html#referenc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bastianraschka.com/Articles/2015_singlelayer_neurons.html#referen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bastianraschka.com/Articles/2014_intro_supervised_learning.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The initial idea of the perceptron dates back to the work of Warren McCulloch and Walter Pitts in 1943 [</a:t>
            </a:r>
            <a:r>
              <a:rPr lang="en-US" altLang="zh-TW" sz="1200" b="0" i="0" u="none" strike="noStrike" kern="1200" dirty="0">
                <a:solidFill>
                  <a:schemeClr val="tx1"/>
                </a:solidFill>
                <a:effectLst/>
                <a:latin typeface="+mn-lt"/>
                <a:ea typeface="+mn-ea"/>
                <a:cs typeface="+mn-cs"/>
                <a:hlinkClick r:id="rId3"/>
              </a:rPr>
              <a:t>2</a:t>
            </a:r>
            <a:r>
              <a:rPr lang="en-US" altLang="zh-TW" sz="1200" b="0" i="0" kern="1200" dirty="0">
                <a:solidFill>
                  <a:schemeClr val="tx1"/>
                </a:solidFill>
                <a:effectLst/>
                <a:latin typeface="+mn-lt"/>
                <a:ea typeface="+mn-ea"/>
                <a:cs typeface="+mn-cs"/>
              </a:rPr>
              <a:t>], who drew an analogy between biological neurons and simple logic gates with binary outputs. In more intuitive terms, neurons can be understood as the subunits of a neural network in a biological brain. Here, the signals of variable magnitudes arrive at the dendrites. Those input signals are then accumulated in the cell body of the neuron, and if the accumulated signal exceeds a certain threshold, a output signal is generated that which will be passed on by the axon.</a:t>
            </a:r>
            <a:endParaRPr lang="zh-TW" altLang="en-US" dirty="0"/>
          </a:p>
        </p:txBody>
      </p:sp>
      <p:sp>
        <p:nvSpPr>
          <p:cNvPr id="4" name="投影片編號版面配置區 3"/>
          <p:cNvSpPr>
            <a:spLocks noGrp="1"/>
          </p:cNvSpPr>
          <p:nvPr>
            <p:ph type="sldNum" sz="quarter" idx="10"/>
          </p:nvPr>
        </p:nvSpPr>
        <p:spPr/>
        <p:txBody>
          <a:bodyPr/>
          <a:lstStyle/>
          <a:p>
            <a:fld id="{B3035809-6A67-4E34-82A9-F650DAE66367}" type="slidenum">
              <a:rPr lang="zh-TW" altLang="en-US" smtClean="0"/>
              <a:t>7</a:t>
            </a:fld>
            <a:endParaRPr lang="zh-TW" altLang="en-US"/>
          </a:p>
        </p:txBody>
      </p:sp>
    </p:spTree>
    <p:extLst>
      <p:ext uri="{BB962C8B-B14F-4D97-AF65-F5344CB8AC3E}">
        <p14:creationId xmlns:p14="http://schemas.microsoft.com/office/powerpoint/2010/main" val="188955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To continue with the story, a few years after McCulloch and Walter Pitt, Frank Rosenblatt published the first concept of the Perceptron learning rule [</a:t>
            </a:r>
            <a:r>
              <a:rPr lang="en-US" altLang="zh-TW" sz="1200" b="0" i="0" u="none" strike="noStrike" kern="1200" dirty="0">
                <a:solidFill>
                  <a:schemeClr val="tx1"/>
                </a:solidFill>
                <a:effectLst/>
                <a:latin typeface="+mn-lt"/>
                <a:ea typeface="+mn-ea"/>
                <a:cs typeface="+mn-cs"/>
                <a:hlinkClick r:id="rId3"/>
              </a:rPr>
              <a:t>1</a:t>
            </a:r>
            <a:r>
              <a:rPr lang="en-US" altLang="zh-TW" sz="1200" b="0" i="0" kern="1200" dirty="0">
                <a:solidFill>
                  <a:schemeClr val="tx1"/>
                </a:solidFill>
                <a:effectLst/>
                <a:latin typeface="+mn-lt"/>
                <a:ea typeface="+mn-ea"/>
                <a:cs typeface="+mn-cs"/>
              </a:rPr>
              <a:t>]. The main idea was to define an algorithm in order to learn the values of the weights </a:t>
            </a:r>
            <a:r>
              <a:rPr lang="en-US" altLang="zh-TW" sz="1200" b="0" i="0" u="none" strike="noStrike" kern="1200" dirty="0" err="1">
                <a:solidFill>
                  <a:schemeClr val="tx1"/>
                </a:solidFill>
                <a:effectLst/>
                <a:latin typeface="+mn-lt"/>
                <a:ea typeface="+mn-ea"/>
                <a:cs typeface="+mn-cs"/>
              </a:rPr>
              <a:t>ww</a:t>
            </a:r>
            <a:r>
              <a:rPr lang="en-US" altLang="zh-TW" sz="1200" b="0" i="0" kern="1200" dirty="0">
                <a:solidFill>
                  <a:schemeClr val="tx1"/>
                </a:solidFill>
                <a:effectLst/>
                <a:latin typeface="+mn-lt"/>
                <a:ea typeface="+mn-ea"/>
                <a:cs typeface="+mn-cs"/>
              </a:rPr>
              <a:t> that are then multiplied with the input features in order to make a decision whether a neuron fires or not. In context of pattern classification, such an algorithm could be useful to determine if a sample belongs to one class or the other.</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To put the perceptron algorithm into the broader context of machine learning: The perceptron belongs to the category of supervised learning algorithms, single-layer binary linear classifiers to be more specific. In brief, the task is to predict to which of two possible categories a certain data point belongs based on a set of input variables. In this article, I don’t want to discuss the concept of predictive modeling and classification in too much detail, but if you prefer more background information, please see my previous article “</a:t>
            </a:r>
            <a:r>
              <a:rPr lang="en-US" altLang="zh-TW" sz="1200" b="0" i="0" u="none" strike="noStrike" kern="1200" dirty="0">
                <a:solidFill>
                  <a:schemeClr val="tx1"/>
                </a:solidFill>
                <a:effectLst/>
                <a:latin typeface="+mn-lt"/>
                <a:ea typeface="+mn-ea"/>
                <a:cs typeface="+mn-cs"/>
                <a:hlinkClick r:id="rId4"/>
              </a:rPr>
              <a:t>Introduction to supervised learning</a:t>
            </a:r>
            <a:r>
              <a:rPr lang="en-US" altLang="zh-TW" sz="1200" b="0" i="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B3035809-6A67-4E34-82A9-F650DAE66367}" type="slidenum">
              <a:rPr lang="zh-TW" altLang="en-US" smtClean="0"/>
              <a:t>8</a:t>
            </a:fld>
            <a:endParaRPr lang="zh-TW" altLang="en-US"/>
          </a:p>
        </p:txBody>
      </p:sp>
    </p:spTree>
    <p:extLst>
      <p:ext uri="{BB962C8B-B14F-4D97-AF65-F5344CB8AC3E}">
        <p14:creationId xmlns:p14="http://schemas.microsoft.com/office/powerpoint/2010/main" val="3117178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Before we dive deeper into the algorithm(s) for learning the weights of the artificial neuron, let us take a brief look at the basic notation. In the following sections, we will label the </a:t>
            </a:r>
            <a:r>
              <a:rPr lang="en-US" altLang="zh-TW" sz="1200" b="0" i="1" kern="1200" dirty="0">
                <a:solidFill>
                  <a:schemeClr val="tx1"/>
                </a:solidFill>
                <a:effectLst/>
                <a:latin typeface="+mn-lt"/>
                <a:ea typeface="+mn-ea"/>
                <a:cs typeface="+mn-cs"/>
              </a:rPr>
              <a:t>positive</a:t>
            </a:r>
            <a:r>
              <a:rPr lang="en-US" altLang="zh-TW" sz="1200" b="0" i="0" kern="1200" dirty="0">
                <a:solidFill>
                  <a:schemeClr val="tx1"/>
                </a:solidFill>
                <a:effectLst/>
                <a:latin typeface="+mn-lt"/>
                <a:ea typeface="+mn-ea"/>
                <a:cs typeface="+mn-cs"/>
              </a:rPr>
              <a:t> and </a:t>
            </a:r>
            <a:r>
              <a:rPr lang="en-US" altLang="zh-TW" sz="1200" b="0" i="1" kern="1200" dirty="0">
                <a:solidFill>
                  <a:schemeClr val="tx1"/>
                </a:solidFill>
                <a:effectLst/>
                <a:latin typeface="+mn-lt"/>
                <a:ea typeface="+mn-ea"/>
                <a:cs typeface="+mn-cs"/>
              </a:rPr>
              <a:t>negative</a:t>
            </a:r>
            <a:r>
              <a:rPr lang="en-US" altLang="zh-TW" sz="1200" b="0" i="0" kern="1200" dirty="0">
                <a:solidFill>
                  <a:schemeClr val="tx1"/>
                </a:solidFill>
                <a:effectLst/>
                <a:latin typeface="+mn-lt"/>
                <a:ea typeface="+mn-ea"/>
                <a:cs typeface="+mn-cs"/>
              </a:rPr>
              <a:t> class in our binary classification setting as “1” and “-1”, respectively. Next, we define an activation function </a:t>
            </a:r>
            <a:r>
              <a:rPr lang="en-US" altLang="zh-TW" sz="1200" b="0" i="0" u="none" strike="noStrike" kern="1200" dirty="0">
                <a:solidFill>
                  <a:schemeClr val="tx1"/>
                </a:solidFill>
                <a:effectLst/>
                <a:latin typeface="+mn-lt"/>
                <a:ea typeface="+mn-ea"/>
                <a:cs typeface="+mn-cs"/>
              </a:rPr>
              <a:t>g(z)g(z)</a:t>
            </a:r>
            <a:r>
              <a:rPr lang="en-US" altLang="zh-TW" sz="1200" b="0" i="0" kern="1200" dirty="0">
                <a:solidFill>
                  <a:schemeClr val="tx1"/>
                </a:solidFill>
                <a:effectLst/>
                <a:latin typeface="+mn-lt"/>
                <a:ea typeface="+mn-ea"/>
                <a:cs typeface="+mn-cs"/>
              </a:rPr>
              <a:t>that takes a linear combination of the input values </a:t>
            </a:r>
            <a:r>
              <a:rPr lang="en-US" altLang="zh-TW" sz="1200" b="0" i="0" u="none" strike="noStrike" kern="1200" dirty="0">
                <a:solidFill>
                  <a:schemeClr val="tx1"/>
                </a:solidFill>
                <a:effectLst/>
                <a:latin typeface="+mn-lt"/>
                <a:ea typeface="+mn-ea"/>
                <a:cs typeface="+mn-cs"/>
              </a:rPr>
              <a:t>xx</a:t>
            </a:r>
            <a:r>
              <a:rPr lang="en-US" altLang="zh-TW" sz="1200" b="0" i="0" kern="1200" dirty="0">
                <a:solidFill>
                  <a:schemeClr val="tx1"/>
                </a:solidFill>
                <a:effectLst/>
                <a:latin typeface="+mn-lt"/>
                <a:ea typeface="+mn-ea"/>
                <a:cs typeface="+mn-cs"/>
              </a:rPr>
              <a:t> and weights </a:t>
            </a:r>
            <a:r>
              <a:rPr lang="en-US" altLang="zh-TW" sz="1200" b="0" i="0" u="none" strike="noStrike" kern="1200" dirty="0" err="1">
                <a:solidFill>
                  <a:schemeClr val="tx1"/>
                </a:solidFill>
                <a:effectLst/>
                <a:latin typeface="+mn-lt"/>
                <a:ea typeface="+mn-ea"/>
                <a:cs typeface="+mn-cs"/>
              </a:rPr>
              <a:t>ww</a:t>
            </a:r>
            <a:r>
              <a:rPr lang="en-US" altLang="zh-TW" sz="1200" b="0" i="0" kern="1200" dirty="0">
                <a:solidFill>
                  <a:schemeClr val="tx1"/>
                </a:solidFill>
                <a:effectLst/>
                <a:latin typeface="+mn-lt"/>
                <a:ea typeface="+mn-ea"/>
                <a:cs typeface="+mn-cs"/>
              </a:rPr>
              <a:t> as input (</a:t>
            </a:r>
            <a:r>
              <a:rPr lang="en-US" altLang="zh-TW" sz="1200" b="0" i="0" u="none" strike="noStrike" kern="1200" dirty="0">
                <a:solidFill>
                  <a:schemeClr val="tx1"/>
                </a:solidFill>
                <a:effectLst/>
                <a:latin typeface="+mn-lt"/>
                <a:ea typeface="+mn-ea"/>
                <a:cs typeface="+mn-cs"/>
              </a:rPr>
              <a:t>z=w1x1+⋯+</a:t>
            </a:r>
            <a:r>
              <a:rPr lang="en-US" altLang="zh-TW" sz="1200" b="0" i="0" u="none" strike="noStrike" kern="1200" dirty="0" err="1">
                <a:solidFill>
                  <a:schemeClr val="tx1"/>
                </a:solidFill>
                <a:effectLst/>
                <a:latin typeface="+mn-lt"/>
                <a:ea typeface="+mn-ea"/>
                <a:cs typeface="+mn-cs"/>
              </a:rPr>
              <a:t>wmxmz</a:t>
            </a:r>
            <a:r>
              <a:rPr lang="en-US" altLang="zh-TW" sz="1200" b="0" i="0" u="none" strike="noStrike" kern="1200" dirty="0">
                <a:solidFill>
                  <a:schemeClr val="tx1"/>
                </a:solidFill>
                <a:effectLst/>
                <a:latin typeface="+mn-lt"/>
                <a:ea typeface="+mn-ea"/>
                <a:cs typeface="+mn-cs"/>
              </a:rPr>
              <a:t>=w1x1+⋯+</a:t>
            </a:r>
            <a:r>
              <a:rPr lang="en-US" altLang="zh-TW" sz="1200" b="0" i="0" u="none" strike="noStrike" kern="1200" dirty="0" err="1">
                <a:solidFill>
                  <a:schemeClr val="tx1"/>
                </a:solidFill>
                <a:effectLst/>
                <a:latin typeface="+mn-lt"/>
                <a:ea typeface="+mn-ea"/>
                <a:cs typeface="+mn-cs"/>
              </a:rPr>
              <a:t>wmxm</a:t>
            </a:r>
            <a:r>
              <a:rPr lang="en-US" altLang="zh-TW" sz="1200" b="0" i="0" kern="1200" dirty="0">
                <a:solidFill>
                  <a:schemeClr val="tx1"/>
                </a:solidFill>
                <a:effectLst/>
                <a:latin typeface="+mn-lt"/>
                <a:ea typeface="+mn-ea"/>
                <a:cs typeface="+mn-cs"/>
              </a:rPr>
              <a:t>), and if </a:t>
            </a:r>
            <a:r>
              <a:rPr lang="en-US" altLang="zh-TW" sz="1200" b="0" i="0" u="none" strike="noStrike" kern="1200" dirty="0">
                <a:solidFill>
                  <a:schemeClr val="tx1"/>
                </a:solidFill>
                <a:effectLst/>
                <a:latin typeface="+mn-lt"/>
                <a:ea typeface="+mn-ea"/>
                <a:cs typeface="+mn-cs"/>
              </a:rPr>
              <a:t>g(z)g(z)</a:t>
            </a:r>
            <a:r>
              <a:rPr lang="en-US" altLang="zh-TW" sz="1200" b="0" i="0" kern="1200" dirty="0">
                <a:solidFill>
                  <a:schemeClr val="tx1"/>
                </a:solidFill>
                <a:effectLst/>
                <a:latin typeface="+mn-lt"/>
                <a:ea typeface="+mn-ea"/>
                <a:cs typeface="+mn-cs"/>
              </a:rPr>
              <a:t> is greater than a defined threshold </a:t>
            </a:r>
            <a:r>
              <a:rPr lang="en-US" altLang="zh-TW" sz="1200" b="0" i="0" u="none" strike="noStrike" kern="1200" dirty="0" err="1">
                <a:solidFill>
                  <a:schemeClr val="tx1"/>
                </a:solidFill>
                <a:effectLst/>
                <a:latin typeface="+mn-lt"/>
                <a:ea typeface="+mn-ea"/>
                <a:cs typeface="+mn-cs"/>
              </a:rPr>
              <a:t>θθ</a:t>
            </a:r>
            <a:r>
              <a:rPr lang="en-US" altLang="zh-TW" sz="1200" b="0" i="0" kern="1200" dirty="0">
                <a:solidFill>
                  <a:schemeClr val="tx1"/>
                </a:solidFill>
                <a:effectLst/>
                <a:latin typeface="+mn-lt"/>
                <a:ea typeface="+mn-ea"/>
                <a:cs typeface="+mn-cs"/>
              </a:rPr>
              <a:t> we predict 1 and -1 otherwise; in this case, this activation function </a:t>
            </a:r>
            <a:r>
              <a:rPr lang="en-US" altLang="zh-TW" sz="1200" b="0" i="0" u="none" strike="noStrike" kern="1200" dirty="0">
                <a:solidFill>
                  <a:schemeClr val="tx1"/>
                </a:solidFill>
                <a:effectLst/>
                <a:latin typeface="+mn-lt"/>
                <a:ea typeface="+mn-ea"/>
                <a:cs typeface="+mn-cs"/>
              </a:rPr>
              <a:t>gg</a:t>
            </a:r>
            <a:r>
              <a:rPr lang="en-US" altLang="zh-TW" sz="1200" b="0" i="0" kern="1200" dirty="0">
                <a:solidFill>
                  <a:schemeClr val="tx1"/>
                </a:solidFill>
                <a:effectLst/>
                <a:latin typeface="+mn-lt"/>
                <a:ea typeface="+mn-ea"/>
                <a:cs typeface="+mn-cs"/>
              </a:rPr>
              <a:t> is an alternative form of a simple “unit step function,” which is sometimes also called “Heaviside step function.”</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(Please note that the </a:t>
            </a:r>
            <a:r>
              <a:rPr lang="en-US" altLang="zh-TW" sz="1200" b="0" i="1" kern="1200" dirty="0">
                <a:solidFill>
                  <a:schemeClr val="tx1"/>
                </a:solidFill>
                <a:effectLst/>
                <a:latin typeface="+mn-lt"/>
                <a:ea typeface="+mn-ea"/>
                <a:cs typeface="+mn-cs"/>
              </a:rPr>
              <a:t>unit step</a:t>
            </a:r>
            <a:r>
              <a:rPr lang="en-US" altLang="zh-TW" sz="1200" b="0" i="0" kern="1200" dirty="0">
                <a:solidFill>
                  <a:schemeClr val="tx1"/>
                </a:solidFill>
                <a:effectLst/>
                <a:latin typeface="+mn-lt"/>
                <a:ea typeface="+mn-ea"/>
                <a:cs typeface="+mn-cs"/>
              </a:rPr>
              <a:t> is classically defined as being equal to 0 if </a:t>
            </a:r>
            <a:r>
              <a:rPr lang="en-US" altLang="zh-TW" sz="1200" b="0" i="0" u="none" strike="noStrike" kern="1200" dirty="0">
                <a:solidFill>
                  <a:schemeClr val="tx1"/>
                </a:solidFill>
                <a:effectLst/>
                <a:latin typeface="+mn-lt"/>
                <a:ea typeface="+mn-ea"/>
                <a:cs typeface="+mn-cs"/>
              </a:rPr>
              <a:t>z&lt;0z&lt;0</a:t>
            </a:r>
            <a:r>
              <a:rPr lang="en-US" altLang="zh-TW" sz="1200" b="0" i="0" kern="1200" dirty="0">
                <a:solidFill>
                  <a:schemeClr val="tx1"/>
                </a:solidFill>
                <a:effectLst/>
                <a:latin typeface="+mn-lt"/>
                <a:ea typeface="+mn-ea"/>
                <a:cs typeface="+mn-cs"/>
              </a:rPr>
              <a:t> and 1 for </a:t>
            </a:r>
            <a:r>
              <a:rPr lang="en-US" altLang="zh-TW" sz="1200" b="0" i="0" u="none" strike="noStrike" kern="1200" dirty="0">
                <a:solidFill>
                  <a:schemeClr val="tx1"/>
                </a:solidFill>
                <a:effectLst/>
                <a:latin typeface="+mn-lt"/>
                <a:ea typeface="+mn-ea"/>
                <a:cs typeface="+mn-cs"/>
              </a:rPr>
              <a:t>z≥0z≥0</a:t>
            </a:r>
            <a:r>
              <a:rPr lang="en-US" altLang="zh-TW" sz="1200" b="0" i="0" kern="1200" dirty="0">
                <a:solidFill>
                  <a:schemeClr val="tx1"/>
                </a:solidFill>
                <a:effectLst/>
                <a:latin typeface="+mn-lt"/>
                <a:ea typeface="+mn-ea"/>
                <a:cs typeface="+mn-cs"/>
              </a:rPr>
              <a:t>; nonetheless, we will refer to the following piece-wise linear function with -1 if </a:t>
            </a:r>
            <a:r>
              <a:rPr lang="en-US" altLang="zh-TW" sz="1200" b="0" i="0" u="none" strike="noStrike" kern="1200" dirty="0">
                <a:solidFill>
                  <a:schemeClr val="tx1"/>
                </a:solidFill>
                <a:effectLst/>
                <a:latin typeface="+mn-lt"/>
                <a:ea typeface="+mn-ea"/>
                <a:cs typeface="+mn-cs"/>
              </a:rPr>
              <a:t>z&lt;</a:t>
            </a:r>
            <a:r>
              <a:rPr lang="en-US" altLang="zh-TW" sz="1200" b="0" i="0" u="none" strike="noStrike" kern="1200" dirty="0" err="1">
                <a:solidFill>
                  <a:schemeClr val="tx1"/>
                </a:solidFill>
                <a:effectLst/>
                <a:latin typeface="+mn-lt"/>
                <a:ea typeface="+mn-ea"/>
                <a:cs typeface="+mn-cs"/>
              </a:rPr>
              <a:t>θz</a:t>
            </a:r>
            <a:r>
              <a:rPr lang="en-US" altLang="zh-TW" sz="1200" b="0" i="0" u="none" strike="noStrike" kern="1200" dirty="0">
                <a:solidFill>
                  <a:schemeClr val="tx1"/>
                </a:solidFill>
                <a:effectLst/>
                <a:latin typeface="+mn-lt"/>
                <a:ea typeface="+mn-ea"/>
                <a:cs typeface="+mn-cs"/>
              </a:rPr>
              <a:t>&lt;θ</a:t>
            </a:r>
            <a:r>
              <a:rPr lang="en-US" altLang="zh-TW" sz="1200" b="0" i="0" kern="1200" dirty="0">
                <a:solidFill>
                  <a:schemeClr val="tx1"/>
                </a:solidFill>
                <a:effectLst/>
                <a:latin typeface="+mn-lt"/>
                <a:ea typeface="+mn-ea"/>
                <a:cs typeface="+mn-cs"/>
              </a:rPr>
              <a:t> and 1 for </a:t>
            </a:r>
            <a:r>
              <a:rPr lang="en-US" altLang="zh-TW" sz="1200" b="0" i="0" u="none" strike="noStrike" kern="1200" dirty="0" err="1">
                <a:solidFill>
                  <a:schemeClr val="tx1"/>
                </a:solidFill>
                <a:effectLst/>
                <a:latin typeface="+mn-lt"/>
                <a:ea typeface="+mn-ea"/>
                <a:cs typeface="+mn-cs"/>
              </a:rPr>
              <a:t>z≥θz≥θ</a:t>
            </a:r>
            <a:r>
              <a:rPr lang="en-US" altLang="zh-TW" sz="1200" b="0" i="0" kern="1200" dirty="0">
                <a:solidFill>
                  <a:schemeClr val="tx1"/>
                </a:solidFill>
                <a:effectLst/>
                <a:latin typeface="+mn-lt"/>
                <a:ea typeface="+mn-ea"/>
                <a:cs typeface="+mn-cs"/>
              </a:rPr>
              <a:t> as </a:t>
            </a:r>
            <a:r>
              <a:rPr lang="en-US" altLang="zh-TW" sz="1200" b="0" i="1" kern="1200" dirty="0">
                <a:solidFill>
                  <a:schemeClr val="tx1"/>
                </a:solidFill>
                <a:effectLst/>
                <a:latin typeface="+mn-lt"/>
                <a:ea typeface="+mn-ea"/>
                <a:cs typeface="+mn-cs"/>
              </a:rPr>
              <a:t>unit step function</a:t>
            </a:r>
            <a:r>
              <a:rPr lang="en-US" altLang="zh-TW" sz="1200" b="0" i="0" kern="1200" dirty="0">
                <a:solidFill>
                  <a:schemeClr val="tx1"/>
                </a:solidFill>
                <a:effectLst/>
                <a:latin typeface="+mn-lt"/>
                <a:ea typeface="+mn-ea"/>
                <a:cs typeface="+mn-cs"/>
              </a:rPr>
              <a:t> for simplicity).</a:t>
            </a:r>
          </a:p>
          <a:p>
            <a:endParaRPr lang="zh-TW" altLang="en-US" dirty="0"/>
          </a:p>
        </p:txBody>
      </p:sp>
      <p:sp>
        <p:nvSpPr>
          <p:cNvPr id="4" name="投影片編號版面配置區 3"/>
          <p:cNvSpPr>
            <a:spLocks noGrp="1"/>
          </p:cNvSpPr>
          <p:nvPr>
            <p:ph type="sldNum" sz="quarter" idx="10"/>
          </p:nvPr>
        </p:nvSpPr>
        <p:spPr/>
        <p:txBody>
          <a:bodyPr/>
          <a:lstStyle/>
          <a:p>
            <a:fld id="{B3035809-6A67-4E34-82A9-F650DAE66367}" type="slidenum">
              <a:rPr lang="zh-TW" altLang="en-US" smtClean="0"/>
              <a:t>9</a:t>
            </a:fld>
            <a:endParaRPr lang="zh-TW" altLang="en-US"/>
          </a:p>
        </p:txBody>
      </p:sp>
    </p:spTree>
    <p:extLst>
      <p:ext uri="{BB962C8B-B14F-4D97-AF65-F5344CB8AC3E}">
        <p14:creationId xmlns:p14="http://schemas.microsoft.com/office/powerpoint/2010/main" val="1247174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What made this a “machine learning” algorithm was Frank Rosenblatt’s idea of the perceptron learning rule: The perceptron algorithm is about learning the weights for the input signals in order to draw linear decision boundary that allows us to discriminate between the two linearly separable classes +1 and -1.</a:t>
            </a:r>
            <a:endParaRPr lang="zh-TW" altLang="en-US" dirty="0"/>
          </a:p>
        </p:txBody>
      </p:sp>
      <p:sp>
        <p:nvSpPr>
          <p:cNvPr id="4" name="投影片編號版面配置區 3"/>
          <p:cNvSpPr>
            <a:spLocks noGrp="1"/>
          </p:cNvSpPr>
          <p:nvPr>
            <p:ph type="sldNum" sz="quarter" idx="10"/>
          </p:nvPr>
        </p:nvSpPr>
        <p:spPr/>
        <p:txBody>
          <a:bodyPr/>
          <a:lstStyle/>
          <a:p>
            <a:fld id="{B3035809-6A67-4E34-82A9-F650DAE66367}" type="slidenum">
              <a:rPr lang="zh-TW" altLang="en-US" smtClean="0"/>
              <a:t>11</a:t>
            </a:fld>
            <a:endParaRPr lang="zh-TW" altLang="en-US"/>
          </a:p>
        </p:txBody>
      </p:sp>
    </p:spTree>
    <p:extLst>
      <p:ext uri="{BB962C8B-B14F-4D97-AF65-F5344CB8AC3E}">
        <p14:creationId xmlns:p14="http://schemas.microsoft.com/office/powerpoint/2010/main" val="1026101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Before we implement the perceptron rule in Python, let us make a simple thought experiment to illustrate how beautifully simple this learning rule really is. In the two scenarios where the perceptron predicts the class label correctly, the weights remain unchanged:</a:t>
            </a:r>
          </a:p>
          <a:p>
            <a:endParaRPr lang="en-US" altLang="zh-TW" sz="1200" b="0" i="0" u="none" strike="noStrike" kern="1200" dirty="0">
              <a:solidFill>
                <a:schemeClr val="tx1"/>
              </a:solidFill>
              <a:effectLst/>
              <a:latin typeface="+mn-lt"/>
              <a:ea typeface="+mn-ea"/>
              <a:cs typeface="+mn-cs"/>
            </a:endParaRPr>
          </a:p>
          <a:p>
            <a:r>
              <a:rPr lang="en-US" altLang="zh-TW" sz="1200" b="0" i="0" u="none" strike="noStrike" kern="1200" dirty="0" err="1">
                <a:solidFill>
                  <a:schemeClr val="tx1"/>
                </a:solidFill>
                <a:effectLst/>
                <a:latin typeface="+mn-lt"/>
                <a:ea typeface="+mn-ea"/>
                <a:cs typeface="+mn-cs"/>
              </a:rPr>
              <a:t>Δwj</a:t>
            </a:r>
            <a:r>
              <a:rPr lang="en-US" altLang="zh-TW" sz="1200" b="0" i="0" u="none" strike="noStrike" kern="1200" dirty="0">
                <a:solidFill>
                  <a:schemeClr val="tx1"/>
                </a:solidFill>
                <a:effectLst/>
                <a:latin typeface="+mn-lt"/>
                <a:ea typeface="+mn-ea"/>
                <a:cs typeface="+mn-cs"/>
              </a:rPr>
              <a:t>=η(−1(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))x(</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)j=0Δwj=η(−1(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xj</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)=0</a:t>
            </a:r>
            <a:r>
              <a:rPr lang="en-US" altLang="zh-TW" sz="1200" b="0" i="0" kern="1200" dirty="0">
                <a:solidFill>
                  <a:schemeClr val="tx1"/>
                </a:solidFill>
                <a:effectLst/>
                <a:latin typeface="+mn-lt"/>
                <a:ea typeface="+mn-ea"/>
                <a:cs typeface="+mn-cs"/>
              </a:rPr>
              <a:t/>
            </a:r>
            <a:br>
              <a:rPr lang="en-US" altLang="zh-TW" sz="1200" b="0" i="0" kern="1200" dirty="0">
                <a:solidFill>
                  <a:schemeClr val="tx1"/>
                </a:solidFill>
                <a:effectLst/>
                <a:latin typeface="+mn-lt"/>
                <a:ea typeface="+mn-ea"/>
                <a:cs typeface="+mn-cs"/>
              </a:rPr>
            </a:br>
            <a:r>
              <a:rPr lang="en-US" altLang="zh-TW" sz="1200" b="0" i="0" u="none" strike="noStrike" kern="1200" dirty="0" err="1">
                <a:solidFill>
                  <a:schemeClr val="tx1"/>
                </a:solidFill>
                <a:effectLst/>
                <a:latin typeface="+mn-lt"/>
                <a:ea typeface="+mn-ea"/>
                <a:cs typeface="+mn-cs"/>
              </a:rPr>
              <a:t>Δwj</a:t>
            </a:r>
            <a:r>
              <a:rPr lang="en-US" altLang="zh-TW" sz="1200" b="0" i="0" u="none" strike="noStrike" kern="1200" dirty="0">
                <a:solidFill>
                  <a:schemeClr val="tx1"/>
                </a:solidFill>
                <a:effectLst/>
                <a:latin typeface="+mn-lt"/>
                <a:ea typeface="+mn-ea"/>
                <a:cs typeface="+mn-cs"/>
              </a:rPr>
              <a:t>=η(1(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))x(</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)j=0Δwj=η(1(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xj</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)=0</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However, in case of a wrong prediction, the weights are being “pushed” towards the direction of the positive or negative target class, respectively:</a:t>
            </a:r>
          </a:p>
          <a:p>
            <a:endParaRPr lang="en-US" altLang="zh-TW" sz="1200" b="0" i="0" u="none" strike="noStrike" kern="1200" dirty="0">
              <a:solidFill>
                <a:schemeClr val="tx1"/>
              </a:solidFill>
              <a:effectLst/>
              <a:latin typeface="+mn-lt"/>
              <a:ea typeface="+mn-ea"/>
              <a:cs typeface="+mn-cs"/>
            </a:endParaRPr>
          </a:p>
          <a:p>
            <a:r>
              <a:rPr lang="en-US" altLang="zh-TW" sz="1200" b="0" i="0" u="none" strike="noStrike" kern="1200" dirty="0" err="1">
                <a:solidFill>
                  <a:schemeClr val="tx1"/>
                </a:solidFill>
                <a:effectLst/>
                <a:latin typeface="+mn-lt"/>
                <a:ea typeface="+mn-ea"/>
                <a:cs typeface="+mn-cs"/>
              </a:rPr>
              <a:t>Δwj</a:t>
            </a:r>
            <a:r>
              <a:rPr lang="en-US" altLang="zh-TW" sz="1200" b="0" i="0" u="none" strike="noStrike" kern="1200" dirty="0">
                <a:solidFill>
                  <a:schemeClr val="tx1"/>
                </a:solidFill>
                <a:effectLst/>
                <a:latin typeface="+mn-lt"/>
                <a:ea typeface="+mn-ea"/>
                <a:cs typeface="+mn-cs"/>
              </a:rPr>
              <a:t>=η(1(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))x(</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)j=η(2)x(</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jΔwj</a:t>
            </a:r>
            <a:r>
              <a:rPr lang="en-US" altLang="zh-TW" sz="1200" b="0" i="0" u="none" strike="noStrike" kern="1200" dirty="0">
                <a:solidFill>
                  <a:schemeClr val="tx1"/>
                </a:solidFill>
                <a:effectLst/>
                <a:latin typeface="+mn-lt"/>
                <a:ea typeface="+mn-ea"/>
                <a:cs typeface="+mn-cs"/>
              </a:rPr>
              <a:t>=η(1(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xj</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)=η(2)</a:t>
            </a:r>
            <a:r>
              <a:rPr lang="en-US" altLang="zh-TW" sz="1200" b="0" i="0" u="none" strike="noStrike" kern="1200" dirty="0" err="1">
                <a:solidFill>
                  <a:schemeClr val="tx1"/>
                </a:solidFill>
                <a:effectLst/>
                <a:latin typeface="+mn-lt"/>
                <a:ea typeface="+mn-ea"/>
                <a:cs typeface="+mn-cs"/>
              </a:rPr>
              <a:t>xj</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
            </a:r>
            <a:br>
              <a:rPr lang="en-US" altLang="zh-TW" sz="1200" b="0" i="0" kern="1200" dirty="0">
                <a:solidFill>
                  <a:schemeClr val="tx1"/>
                </a:solidFill>
                <a:effectLst/>
                <a:latin typeface="+mn-lt"/>
                <a:ea typeface="+mn-ea"/>
                <a:cs typeface="+mn-cs"/>
              </a:rPr>
            </a:br>
            <a:r>
              <a:rPr lang="en-US" altLang="zh-TW" sz="1200" b="0" i="0" u="none" strike="noStrike" kern="1200" dirty="0" err="1">
                <a:solidFill>
                  <a:schemeClr val="tx1"/>
                </a:solidFill>
                <a:effectLst/>
                <a:latin typeface="+mn-lt"/>
                <a:ea typeface="+mn-ea"/>
                <a:cs typeface="+mn-cs"/>
              </a:rPr>
              <a:t>Δwj</a:t>
            </a:r>
            <a:r>
              <a:rPr lang="en-US" altLang="zh-TW" sz="1200" b="0" i="0" u="none" strike="noStrike" kern="1200" dirty="0">
                <a:solidFill>
                  <a:schemeClr val="tx1"/>
                </a:solidFill>
                <a:effectLst/>
                <a:latin typeface="+mn-lt"/>
                <a:ea typeface="+mn-ea"/>
                <a:cs typeface="+mn-cs"/>
              </a:rPr>
              <a:t>=η(−1(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))x(</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)j=η(−2)x(</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jΔwj</a:t>
            </a:r>
            <a:r>
              <a:rPr lang="en-US" altLang="zh-TW" sz="1200" b="0" i="0" u="none" strike="noStrike" kern="1200" dirty="0">
                <a:solidFill>
                  <a:schemeClr val="tx1"/>
                </a:solidFill>
                <a:effectLst/>
                <a:latin typeface="+mn-lt"/>
                <a:ea typeface="+mn-ea"/>
                <a:cs typeface="+mn-cs"/>
              </a:rPr>
              <a:t>=η(−1(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)−1(</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xj</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)=η(−2)</a:t>
            </a:r>
            <a:r>
              <a:rPr lang="en-US" altLang="zh-TW" sz="1200" b="0" i="0" u="none" strike="noStrike" kern="1200" dirty="0" err="1">
                <a:solidFill>
                  <a:schemeClr val="tx1"/>
                </a:solidFill>
                <a:effectLst/>
                <a:latin typeface="+mn-lt"/>
                <a:ea typeface="+mn-ea"/>
                <a:cs typeface="+mn-cs"/>
              </a:rPr>
              <a:t>xj</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It is important to note that the convergence of the perceptron is only guaranteed if the two classes are linearly separable. If the two classes can’t be separated by a linear decision boundary, we can set a maximum number of passes over the training dataset (“epochs”) and/or a threshold for the number of tolerated misclassifications.</a:t>
            </a:r>
          </a:p>
          <a:p>
            <a:endParaRPr lang="zh-TW" altLang="en-US" dirty="0"/>
          </a:p>
        </p:txBody>
      </p:sp>
      <p:sp>
        <p:nvSpPr>
          <p:cNvPr id="4" name="投影片編號版面配置區 3"/>
          <p:cNvSpPr>
            <a:spLocks noGrp="1"/>
          </p:cNvSpPr>
          <p:nvPr>
            <p:ph type="sldNum" sz="quarter" idx="10"/>
          </p:nvPr>
        </p:nvSpPr>
        <p:spPr/>
        <p:txBody>
          <a:bodyPr/>
          <a:lstStyle/>
          <a:p>
            <a:fld id="{B3035809-6A67-4E34-82A9-F650DAE66367}" type="slidenum">
              <a:rPr lang="zh-TW" altLang="en-US" smtClean="0"/>
              <a:t>12</a:t>
            </a:fld>
            <a:endParaRPr lang="zh-TW" altLang="en-US"/>
          </a:p>
        </p:txBody>
      </p:sp>
    </p:spTree>
    <p:extLst>
      <p:ext uri="{BB962C8B-B14F-4D97-AF65-F5344CB8AC3E}">
        <p14:creationId xmlns:p14="http://schemas.microsoft.com/office/powerpoint/2010/main" val="534281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3035809-6A67-4E34-82A9-F650DAE66367}" type="slidenum">
              <a:rPr lang="zh-TW" altLang="en-US" smtClean="0"/>
              <a:t>17</a:t>
            </a:fld>
            <a:endParaRPr lang="zh-TW" altLang="en-US"/>
          </a:p>
        </p:txBody>
      </p:sp>
    </p:spTree>
    <p:extLst>
      <p:ext uri="{BB962C8B-B14F-4D97-AF65-F5344CB8AC3E}">
        <p14:creationId xmlns:p14="http://schemas.microsoft.com/office/powerpoint/2010/main" val="782452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TW" altLang="en-US"/>
              <a:t>按一下以編輯母片標題樣式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244CE0A5-2ACD-4EDD-A37C-79A7AB0AD015}" type="datetime1">
              <a:rPr lang="en-US" altLang="zh-TW" smtClean="0"/>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7801CC1-7FE8-438C-87DC-DB0340D38C92}" type="datetime1">
              <a:rPr lang="en-US" altLang="zh-TW" smtClean="0"/>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9743EDB-DB92-4181-8AF8-979F73A0EE55}" type="datetime1">
              <a:rPr lang="en-US" altLang="zh-TW" smtClean="0"/>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按一下以編輯母片文字樣式</a:t>
            </a:r>
          </a:p>
        </p:txBody>
      </p:sp>
      <p:sp>
        <p:nvSpPr>
          <p:cNvPr id="5" name="Date Placeholder 4"/>
          <p:cNvSpPr>
            <a:spLocks noGrp="1"/>
          </p:cNvSpPr>
          <p:nvPr>
            <p:ph type="dt" sz="half" idx="10"/>
          </p:nvPr>
        </p:nvSpPr>
        <p:spPr/>
        <p:txBody>
          <a:bodyPr/>
          <a:lstStyle/>
          <a:p>
            <a:fld id="{6358F25A-1CBF-496D-BAA0-15306CAE9AFA}" type="datetime1">
              <a:rPr lang="en-US" altLang="zh-TW" smtClean="0"/>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按一下以編輯母片文字樣式</a:t>
            </a:r>
          </a:p>
        </p:txBody>
      </p:sp>
      <p:sp>
        <p:nvSpPr>
          <p:cNvPr id="5" name="Date Placeholder 4"/>
          <p:cNvSpPr>
            <a:spLocks noGrp="1"/>
          </p:cNvSpPr>
          <p:nvPr>
            <p:ph type="dt" sz="half" idx="10"/>
          </p:nvPr>
        </p:nvSpPr>
        <p:spPr/>
        <p:txBody>
          <a:bodyPr/>
          <a:lstStyle/>
          <a:p>
            <a:fld id="{8035CEA0-5C6D-43E2-BB93-473CFA9F7023}" type="datetime1">
              <a:rPr lang="en-US" altLang="zh-TW" smtClean="0"/>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按一下以編輯母片文字樣式</a:t>
            </a:r>
          </a:p>
        </p:txBody>
      </p:sp>
      <p:sp>
        <p:nvSpPr>
          <p:cNvPr id="5" name="Date Placeholder 4"/>
          <p:cNvSpPr>
            <a:spLocks noGrp="1"/>
          </p:cNvSpPr>
          <p:nvPr>
            <p:ph type="dt" sz="half" idx="10"/>
          </p:nvPr>
        </p:nvSpPr>
        <p:spPr/>
        <p:txBody>
          <a:bodyPr/>
          <a:lstStyle/>
          <a:p>
            <a:fld id="{7F4FB73A-49EF-423A-A6EA-9020B3DB4F14}" type="datetime1">
              <a:rPr lang="en-US" altLang="zh-TW" smtClean="0"/>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5C7738F-BB90-4AAA-8C98-AEE9F71178DA}" type="datetime1">
              <a:rPr lang="en-US" altLang="zh-TW" smtClean="0"/>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BBBC43B-F7F8-42D3-AAEA-69C64F50680B}" type="datetime1">
              <a:rPr lang="en-US" altLang="zh-TW" smtClean="0"/>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81" y="153369"/>
            <a:ext cx="10515600" cy="1325563"/>
          </a:xfrm>
          <a:prstGeom prst="rect">
            <a:avLst/>
          </a:prstGeom>
        </p:spPr>
        <p:txBody>
          <a:bodyPr/>
          <a:lstStyle>
            <a:lvl1pPr>
              <a:defRPr>
                <a:latin typeface="Century Schoolbook" charset="0"/>
                <a:ea typeface="Century Schoolbook" charset="0"/>
                <a:cs typeface="Century Schoolbook"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8A8F6BF2-A000-A342-8715-CFDD940CF451}" type="datetimeFigureOut">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BFFA8-A37B-514E-97D8-E4D66854BE4C}" type="slidenum">
              <a:rPr lang="en-US" smtClean="0"/>
              <a:t>‹#›</a:t>
            </a:fld>
            <a:endParaRPr lang="en-US"/>
          </a:p>
        </p:txBody>
      </p:sp>
    </p:spTree>
    <p:extLst>
      <p:ext uri="{BB962C8B-B14F-4D97-AF65-F5344CB8AC3E}">
        <p14:creationId xmlns:p14="http://schemas.microsoft.com/office/powerpoint/2010/main" val="890987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9CD4808-8EA9-4F6F-A467-8D173E475DB2}" type="datetime1">
              <a:rPr lang="en-US" altLang="zh-TW" smtClean="0"/>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712B3E31-16E9-42C2-BE23-3A1E49C0B619}" type="datetime1">
              <a:rPr lang="en-US" altLang="zh-TW" smtClean="0"/>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9420BFC-B6DC-4AED-964C-FC659EBD25BC}" type="datetime1">
              <a:rPr lang="en-US" altLang="zh-TW" smtClean="0"/>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538DAB1-A461-403A-BF54-9B7ADDE4A405}" type="datetime1">
              <a:rPr lang="en-US" altLang="zh-TW" smtClean="0"/>
              <a:t>3/11/2019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25F73C3-37FB-4FBF-8FAE-5CE3EC992147}" type="datetime1">
              <a:rPr lang="en-US" altLang="zh-TW" smtClean="0"/>
              <a:t>3/11/2019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FAD6EB-8B11-421A-ACC4-0C8129090D1F}" type="datetime1">
              <a:rPr lang="en-US" altLang="zh-TW" smtClean="0"/>
              <a:t>3/11/2019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TW" altLang="en-US"/>
              <a:t>按一下以編輯母片標題樣式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BEDBD02-C641-4ACB-A6ED-BD28A3EEEADF}" type="datetime1">
              <a:rPr lang="en-US" altLang="zh-TW" smtClean="0"/>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F180D99-5BD4-4E86-AC6E-167EF096DE8D}" type="datetime1">
              <a:rPr lang="en-US" altLang="zh-TW" smtClean="0"/>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7D2812B-CE8D-4121-9490-74DE1F3BCE7B}" type="datetime1">
              <a:rPr lang="en-US" altLang="zh-TW" smtClean="0"/>
              <a:t>3/11/2019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 id="2147483665" r:id="rId17"/>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121.png"/><Relationship Id="rId3" Type="http://schemas.openxmlformats.org/officeDocument/2006/relationships/image" Target="../media/image38.png"/><Relationship Id="rId12" Type="http://schemas.openxmlformats.org/officeDocument/2006/relationships/image" Target="../media/image101.png"/><Relationship Id="rId2" Type="http://schemas.openxmlformats.org/officeDocument/2006/relationships/image" Target="../media/image37.png"/><Relationship Id="rId1" Type="http://schemas.openxmlformats.org/officeDocument/2006/relationships/slideLayout" Target="../slideLayouts/slideLayout2.xml"/><Relationship Id="rId1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0.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8" Type="http://schemas.openxmlformats.org/officeDocument/2006/relationships/image" Target="../media/image70.png"/><Relationship Id="rId13" Type="http://schemas.openxmlformats.org/officeDocument/2006/relationships/image" Target="../media/image121.png"/><Relationship Id="rId8" Type="http://schemas.openxmlformats.org/officeDocument/2006/relationships/image" Target="../media/image810.png"/><Relationship Id="rId21" Type="http://schemas.openxmlformats.org/officeDocument/2006/relationships/image" Target="../media/image130.png"/><Relationship Id="rId3" Type="http://schemas.openxmlformats.org/officeDocument/2006/relationships/image" Target="../media/image310.png"/><Relationship Id="rId12" Type="http://schemas.openxmlformats.org/officeDocument/2006/relationships/image" Target="../media/image100.png"/><Relationship Id="rId7" Type="http://schemas.openxmlformats.org/officeDocument/2006/relationships/image" Target="../media/image71.png"/><Relationship Id="rId20" Type="http://schemas.openxmlformats.org/officeDocument/2006/relationships/image" Target="../media/image90.png"/><Relationship Id="rId2" Type="http://schemas.openxmlformats.org/officeDocument/2006/relationships/image" Target="../media/image250.png"/><Relationship Id="rId1" Type="http://schemas.openxmlformats.org/officeDocument/2006/relationships/slideLayout" Target="../slideLayouts/slideLayout2.xml"/><Relationship Id="rId11" Type="http://schemas.openxmlformats.org/officeDocument/2006/relationships/image" Target="../media/image110.png"/><Relationship Id="rId6" Type="http://schemas.openxmlformats.org/officeDocument/2006/relationships/image" Target="../media/image6.png"/><Relationship Id="rId5" Type="http://schemas.openxmlformats.org/officeDocument/2006/relationships/image" Target="../media/image50.png"/><Relationship Id="rId15" Type="http://schemas.openxmlformats.org/officeDocument/2006/relationships/image" Target="../media/image131.png"/><Relationship Id="rId19" Type="http://schemas.openxmlformats.org/officeDocument/2006/relationships/image" Target="../media/image80.png"/><Relationship Id="rId10" Type="http://schemas.openxmlformats.org/officeDocument/2006/relationships/image" Target="../media/image101.png"/><Relationship Id="rId4" Type="http://schemas.openxmlformats.org/officeDocument/2006/relationships/image" Target="../media/image410.png"/><Relationship Id="rId9" Type="http://schemas.openxmlformats.org/officeDocument/2006/relationships/image" Target="../media/image91.png"/><Relationship Id="rId14" Type="http://schemas.openxmlformats.org/officeDocument/2006/relationships/image" Target="../media/image120.png"/></Relationships>
</file>

<file path=ppt/slides/_rels/slide58.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media/image53.png"/><Relationship Id="rId21" Type="http://schemas.openxmlformats.org/officeDocument/2006/relationships/image" Target="../media/image56.png"/><Relationship Id="rId12" Type="http://schemas.openxmlformats.org/officeDocument/2006/relationships/image" Target="NULL"/><Relationship Id="rId17" Type="http://schemas.openxmlformats.org/officeDocument/2006/relationships/image" Target="../media/image52.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15" Type="http://schemas.openxmlformats.org/officeDocument/2006/relationships/image" Target="NULL"/><Relationship Id="rId19" Type="http://schemas.openxmlformats.org/officeDocument/2006/relationships/image" Target="../media/image54.png"/><Relationship Id="rId14" Type="http://schemas.openxmlformats.org/officeDocument/2006/relationships/image" Target="NULL"/><Relationship Id="rId22" Type="http://schemas.openxmlformats.org/officeDocument/2006/relationships/image" Target="../media/image57.png"/></Relationships>
</file>

<file path=ppt/slides/_rels/slide59.xml.rels><?xml version="1.0" encoding="UTF-8" standalone="yes"?>
<Relationships xmlns="http://schemas.openxmlformats.org/package/2006/relationships"><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media/image59.png"/><Relationship Id="rId7" Type="http://schemas.openxmlformats.org/officeDocument/2006/relationships/image" Target="NULL"/><Relationship Id="rId2" Type="http://schemas.openxmlformats.org/officeDocument/2006/relationships/image" Target="NULL"/><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22"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62.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68.png"/><Relationship Id="rId2" Type="http://schemas.openxmlformats.org/officeDocument/2006/relationships/image" Target="../media/image61.png"/><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64.png"/><Relationship Id="rId15" Type="http://schemas.openxmlformats.org/officeDocument/2006/relationships/image" Target="../media/image66.png"/><Relationship Id="rId10" Type="http://schemas.openxmlformats.org/officeDocument/2006/relationships/image" Target="NULL"/><Relationship Id="rId4" Type="http://schemas.openxmlformats.org/officeDocument/2006/relationships/image" Target="../media/image63.png"/><Relationship Id="rId9" Type="http://schemas.openxmlformats.org/officeDocument/2006/relationships/image" Target="NULL"/><Relationship Id="rId14" Type="http://schemas.openxmlformats.org/officeDocument/2006/relationships/image" Target="../media/image65.png"/></Relationships>
</file>

<file path=ppt/slides/_rels/slide6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72.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74.png"/><Relationship Id="rId10" Type="http://schemas.openxmlformats.org/officeDocument/2006/relationships/image" Target="NULL"/><Relationship Id="rId4" Type="http://schemas.openxmlformats.org/officeDocument/2006/relationships/image" Target="../media/image73.png"/><Relationship Id="rId9" Type="http://schemas.openxmlformats.org/officeDocument/2006/relationships/image" Target="NULL"/></Relationships>
</file>

<file path=ppt/slides/_rels/slide62.xml.rels><?xml version="1.0" encoding="UTF-8" standalone="yes"?>
<Relationships xmlns="http://schemas.openxmlformats.org/package/2006/relationships"><Relationship Id="rId26" Type="http://schemas.openxmlformats.org/officeDocument/2006/relationships/image" Target="NULL"/><Relationship Id="rId34"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media/image78.png"/><Relationship Id="rId29" Type="http://schemas.openxmlformats.org/officeDocument/2006/relationships/image" Target="NULL"/><Relationship Id="rId1" Type="http://schemas.openxmlformats.org/officeDocument/2006/relationships/slideLayout" Target="../slideLayouts/slideLayout2.xm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media/image77.png"/><Relationship Id="rId28" Type="http://schemas.openxmlformats.org/officeDocument/2006/relationships/image" Target="NULL"/><Relationship Id="rId36" Type="http://schemas.openxmlformats.org/officeDocument/2006/relationships/image" Target="../media/image76.png"/><Relationship Id="rId31" Type="http://schemas.openxmlformats.org/officeDocument/2006/relationships/image" Target="NULL"/><Relationship Id="rId9"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hyperlink" Target="https://stats.stackexchange.com/questions/115258/comprehensive-list-of-activation-functions-in-neural-networks-with-pros-cons"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4.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11.png"/><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2.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5.png"/></Relationships>
</file>

<file path=ppt/slides/_rels/slide68.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20.png"/><Relationship Id="rId3" Type="http://schemas.openxmlformats.org/officeDocument/2006/relationships/image" Target="../media/image20.png"/><Relationship Id="rId7" Type="http://schemas.openxmlformats.org/officeDocument/2006/relationships/image" Target="../media/image240.png"/><Relationship Id="rId12" Type="http://schemas.openxmlformats.org/officeDocument/2006/relationships/image" Target="../media/image311.png"/><Relationship Id="rId2" Type="http://schemas.openxmlformats.org/officeDocument/2006/relationships/image" Target="../media/image250.png"/><Relationship Id="rId1" Type="http://schemas.openxmlformats.org/officeDocument/2006/relationships/slideLayout" Target="../slideLayouts/slideLayout17.xml"/><Relationship Id="rId6" Type="http://schemas.openxmlformats.org/officeDocument/2006/relationships/image" Target="../media/image230.png"/><Relationship Id="rId11" Type="http://schemas.openxmlformats.org/officeDocument/2006/relationships/image" Target="../media/image300.png"/><Relationship Id="rId5" Type="http://schemas.openxmlformats.org/officeDocument/2006/relationships/image" Target="../media/image220.png"/><Relationship Id="rId10" Type="http://schemas.openxmlformats.org/officeDocument/2006/relationships/image" Target="../media/image290.png"/><Relationship Id="rId4" Type="http://schemas.openxmlformats.org/officeDocument/2006/relationships/image" Target="../media/image210.png"/><Relationship Id="rId9" Type="http://schemas.openxmlformats.org/officeDocument/2006/relationships/image" Target="../media/image280.png"/><Relationship Id="rId14" Type="http://schemas.openxmlformats.org/officeDocument/2006/relationships/image" Target="../media/image99.png"/></Relationships>
</file>

<file path=ppt/slides/_rels/slide69.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211.png"/><Relationship Id="rId7" Type="http://schemas.openxmlformats.org/officeDocument/2006/relationships/image" Target="../media/image6.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410.png"/><Relationship Id="rId4" Type="http://schemas.openxmlformats.org/officeDocument/2006/relationships/image" Target="../media/image3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8" Type="http://schemas.openxmlformats.org/officeDocument/2006/relationships/image" Target="../media/image70.png"/><Relationship Id="rId13" Type="http://schemas.openxmlformats.org/officeDocument/2006/relationships/image" Target="NULL"/><Relationship Id="rId3" Type="http://schemas.openxmlformats.org/officeDocument/2006/relationships/image" Target="../media/image312.png"/><Relationship Id="rId21" Type="http://schemas.openxmlformats.org/officeDocument/2006/relationships/image" Target="../media/image130.png"/><Relationship Id="rId12" Type="http://schemas.openxmlformats.org/officeDocument/2006/relationships/image" Target="NULL"/><Relationship Id="rId20"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510.png"/><Relationship Id="rId15" Type="http://schemas.openxmlformats.org/officeDocument/2006/relationships/image" Target="NULL"/><Relationship Id="rId19" Type="http://schemas.openxmlformats.org/officeDocument/2006/relationships/image" Target="../media/image80.png"/><Relationship Id="rId4" Type="http://schemas.openxmlformats.org/officeDocument/2006/relationships/image" Target="../media/image410.png"/><Relationship Id="rId14" Type="http://schemas.openxmlformats.org/officeDocument/2006/relationships/image" Target="NULL"/></Relationships>
</file>

<file path=ppt/slides/_rels/slide73.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10.png"/></Relationships>
</file>

<file path=ppt/slides/_rels/slide74.xml.rels><?xml version="1.0" encoding="UTF-8" standalone="yes"?>
<Relationships xmlns="http://schemas.openxmlformats.org/package/2006/relationships"><Relationship Id="rId3" Type="http://schemas.openxmlformats.org/officeDocument/2006/relationships/image" Target="../media/image312.png"/><Relationship Id="rId34" Type="http://schemas.openxmlformats.org/officeDocument/2006/relationships/image" Target="../media/image105.png"/><Relationship Id="rId33" Type="http://schemas.openxmlformats.org/officeDocument/2006/relationships/image" Target="NULL"/><Relationship Id="rId1" Type="http://schemas.openxmlformats.org/officeDocument/2006/relationships/slideLayout" Target="../slideLayouts/slideLayout2.xml"/><Relationship Id="rId32" Type="http://schemas.openxmlformats.org/officeDocument/2006/relationships/image" Target="../media/image104.png"/><Relationship Id="rId37" Type="http://schemas.openxmlformats.org/officeDocument/2006/relationships/image" Target="../media/image108.png"/><Relationship Id="rId5" Type="http://schemas.openxmlformats.org/officeDocument/2006/relationships/image" Target="../media/image510.png"/><Relationship Id="rId36" Type="http://schemas.openxmlformats.org/officeDocument/2006/relationships/image" Target="../media/image107.png"/><Relationship Id="rId31" Type="http://schemas.openxmlformats.org/officeDocument/2006/relationships/image" Target="NULL"/><Relationship Id="rId4" Type="http://schemas.openxmlformats.org/officeDocument/2006/relationships/image" Target="../media/image410.png"/><Relationship Id="rId35"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510.png"/><Relationship Id="rId4" Type="http://schemas.openxmlformats.org/officeDocument/2006/relationships/image" Target="../media/image4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3.JPG"/><Relationship Id="rId7"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4.png"/><Relationship Id="rId5" Type="http://schemas.openxmlformats.org/officeDocument/2006/relationships/image" Target="../media/image82.emf"/><Relationship Id="rId4" Type="http://schemas.openxmlformats.org/officeDocument/2006/relationships/oleObject" Target="../embeddings/oleObject1.bin"/></Relationships>
</file>

<file path=ppt/slides/_rels/slide78.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media/image126.png"/><Relationship Id="rId17" Type="http://schemas.openxmlformats.org/officeDocument/2006/relationships/image" Target="../media/image133.png"/><Relationship Id="rId2" Type="http://schemas.openxmlformats.org/officeDocument/2006/relationships/image" Target="../media/image119.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125.png"/><Relationship Id="rId5" Type="http://schemas.openxmlformats.org/officeDocument/2006/relationships/image" Target="NULL"/><Relationship Id="rId15" Type="http://schemas.openxmlformats.org/officeDocument/2006/relationships/image" Target="../media/image129.png"/><Relationship Id="rId10" Type="http://schemas.openxmlformats.org/officeDocument/2006/relationships/image" Target="../media/image124.png"/><Relationship Id="rId4" Type="http://schemas.openxmlformats.org/officeDocument/2006/relationships/image" Target="NULL"/><Relationship Id="rId9" Type="http://schemas.openxmlformats.org/officeDocument/2006/relationships/image" Target="../media/image123.png"/><Relationship Id="rId1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3" Type="http://schemas.openxmlformats.org/officeDocument/2006/relationships/image" Target="../media/image135.png"/><Relationship Id="rId21" Type="http://schemas.openxmlformats.org/officeDocument/2006/relationships/image" Target="../media/image154.png"/><Relationship Id="rId7" Type="http://schemas.openxmlformats.org/officeDocument/2006/relationships/image" Target="../media/image139.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image" Target="../media/image134.png"/><Relationship Id="rId16" Type="http://schemas.openxmlformats.org/officeDocument/2006/relationships/image" Target="../media/image149.png"/><Relationship Id="rId20"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4.png"/><Relationship Id="rId5" Type="http://schemas.openxmlformats.org/officeDocument/2006/relationships/image" Target="../media/image137.png"/><Relationship Id="rId15" Type="http://schemas.openxmlformats.org/officeDocument/2006/relationships/image" Target="../media/image148.png"/><Relationship Id="rId23" Type="http://schemas.openxmlformats.org/officeDocument/2006/relationships/image" Target="../media/image156.png"/><Relationship Id="rId10" Type="http://schemas.openxmlformats.org/officeDocument/2006/relationships/image" Target="../media/image143.png"/><Relationship Id="rId19" Type="http://schemas.openxmlformats.org/officeDocument/2006/relationships/image" Target="../media/image152.png"/><Relationship Id="rId4" Type="http://schemas.openxmlformats.org/officeDocument/2006/relationships/image" Target="../media/image136.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s>
</file>

<file path=ppt/slides/_rels/slide8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1600.png"/><Relationship Id="rId4" Type="http://schemas.openxmlformats.org/officeDocument/2006/relationships/image" Target="../media/image117.png"/></Relationships>
</file>

<file path=ppt/slides/_rels/slide85.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ebastianraschka.com/Articles/2015_singlelayer_neuron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a:t>Introduction to Deep Learning</a:t>
            </a:r>
            <a:br>
              <a:rPr lang="en-US" altLang="zh-TW" dirty="0"/>
            </a:br>
            <a:r>
              <a:rPr lang="en-US" altLang="zh-TW" dirty="0"/>
              <a:t>Chapter 2: Neural Networks</a:t>
            </a:r>
            <a:endParaRPr lang="zh-TW" altLang="en-US" dirty="0"/>
          </a:p>
        </p:txBody>
      </p:sp>
      <p:sp>
        <p:nvSpPr>
          <p:cNvPr id="3" name="副標題 2"/>
          <p:cNvSpPr>
            <a:spLocks noGrp="1"/>
          </p:cNvSpPr>
          <p:nvPr>
            <p:ph type="subTitle" idx="1"/>
          </p:nvPr>
        </p:nvSpPr>
        <p:spPr/>
        <p:txBody>
          <a:bodyPr/>
          <a:lstStyle/>
          <a:p>
            <a:r>
              <a:rPr lang="en-US" altLang="zh-TW" dirty="0" err="1"/>
              <a:t>Pao</a:t>
            </a:r>
            <a:r>
              <a:rPr lang="en-US" altLang="zh-TW" dirty="0"/>
              <a:t>-Ann </a:t>
            </a:r>
            <a:r>
              <a:rPr lang="en-US" altLang="zh-TW" dirty="0" err="1"/>
              <a:t>Hsiung</a:t>
            </a:r>
            <a:endParaRPr lang="en-US" altLang="zh-TW" dirty="0"/>
          </a:p>
          <a:p>
            <a:r>
              <a:rPr lang="en-US" altLang="zh-TW" dirty="0"/>
              <a:t>National Chung Cheng University</a:t>
            </a:r>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590525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Simplified Unit Step Function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sz="2800" dirty="0"/>
                  <a:t>To simplify calculations, move </a:t>
                </a:r>
                <a:r>
                  <a:rPr lang="el-GR" altLang="zh-TW" sz="2800" dirty="0"/>
                  <a:t>θ</a:t>
                </a:r>
                <a:r>
                  <a:rPr lang="en-US" altLang="zh-TW" sz="2800" dirty="0"/>
                  <a:t> to the origin such that the activation function becomes</a:t>
                </a:r>
              </a:p>
              <a:p>
                <a:r>
                  <a:rPr lang="en-US" altLang="zh-TW" sz="2800" dirty="0"/>
                  <a:t>g(z) = </a:t>
                </a:r>
                <a14:m>
                  <m:oMath xmlns:m="http://schemas.openxmlformats.org/officeDocument/2006/math">
                    <m:d>
                      <m:dPr>
                        <m:begChr m:val="{"/>
                        <m:endChr m:val=""/>
                        <m:ctrlPr>
                          <a:rPr lang="en-US" altLang="zh-TW" sz="2800" i="1" smtClean="0">
                            <a:latin typeface="Cambria Math" panose="02040503050406030204" pitchFamily="18" charset="0"/>
                          </a:rPr>
                        </m:ctrlPr>
                      </m:dPr>
                      <m:e>
                        <m:m>
                          <m:mPr>
                            <m:mcs>
                              <m:mc>
                                <m:mcPr>
                                  <m:count m:val="1"/>
                                  <m:mcJc m:val="center"/>
                                </m:mcPr>
                              </m:mc>
                            </m:mcs>
                            <m:ctrlPr>
                              <a:rPr lang="en-US" altLang="zh-TW" sz="2800" i="1" smtClean="0">
                                <a:latin typeface="Cambria Math" panose="02040503050406030204" pitchFamily="18" charset="0"/>
                              </a:rPr>
                            </m:ctrlPr>
                          </m:mPr>
                          <m:mr>
                            <m:e>
                              <m:r>
                                <m:rPr>
                                  <m:brk m:alnAt="7"/>
                                </m:rPr>
                                <a:rPr lang="en-US" altLang="zh-TW" sz="2800" b="0" i="1" smtClean="0">
                                  <a:latin typeface="Cambria Math" panose="02040503050406030204" pitchFamily="18" charset="0"/>
                                </a:rPr>
                                <m:t>1</m:t>
                              </m:r>
                              <m:r>
                                <a:rPr lang="en-US" altLang="zh-TW" sz="2800" b="0" i="1" smtClean="0">
                                  <a:latin typeface="Cambria Math" panose="02040503050406030204" pitchFamily="18" charset="0"/>
                                </a:rPr>
                                <m:t>  </m:t>
                              </m:r>
                              <m:r>
                                <m:rPr>
                                  <m:nor/>
                                </m:rPr>
                                <a:rPr lang="en-US" altLang="zh-TW" sz="2800" b="0" i="0" smtClean="0">
                                  <a:latin typeface="Cambria Math" panose="02040503050406030204" pitchFamily="18" charset="0"/>
                                </a:rPr>
                                <m:t>if</m:t>
                              </m:r>
                              <m:r>
                                <m:rPr>
                                  <m:nor/>
                                </m:rPr>
                                <a:rPr lang="en-US" altLang="zh-TW" sz="2800" b="0" i="0" smtClean="0">
                                  <a:latin typeface="Cambria Math" panose="02040503050406030204" pitchFamily="18" charset="0"/>
                                </a:rPr>
                                <m:t> </m:t>
                              </m:r>
                              <m:r>
                                <a:rPr lang="en-US" altLang="zh-TW" sz="2800" b="0" i="1" smtClean="0">
                                  <a:latin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≥0</m:t>
                              </m:r>
                            </m:e>
                          </m:mr>
                          <m:mr>
                            <m:e>
                              <m:r>
                                <a:rPr lang="en-US" altLang="zh-TW" sz="2800" b="0" i="1" smtClean="0">
                                  <a:latin typeface="Cambria Math" panose="02040503050406030204" pitchFamily="18" charset="0"/>
                                </a:rPr>
                                <m:t>−1 </m:t>
                              </m:r>
                              <m:r>
                                <m:rPr>
                                  <m:nor/>
                                </m:rPr>
                                <a:rPr lang="en-US" altLang="zh-TW" sz="2800" b="0" i="0" smtClean="0">
                                  <a:latin typeface="Cambria Math" panose="02040503050406030204" pitchFamily="18" charset="0"/>
                                </a:rPr>
                                <m:t> </m:t>
                              </m:r>
                              <m:r>
                                <m:rPr>
                                  <m:nor/>
                                </m:rPr>
                                <a:rPr lang="en-US" altLang="zh-TW" sz="2800" b="0" i="0" smtClean="0">
                                  <a:latin typeface="Cambria Math" panose="02040503050406030204" pitchFamily="18" charset="0"/>
                                </a:rPr>
                                <m:t>otherwise</m:t>
                              </m:r>
                            </m:e>
                          </m:mr>
                        </m:m>
                      </m:e>
                    </m:d>
                  </m:oMath>
                </a14:m>
                <a:endParaRPr lang="en-US" altLang="zh-TW" sz="2800" dirty="0"/>
              </a:p>
              <a:p>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2"/>
                <a:stretch>
                  <a:fillRect l="-1300" t="-1613"/>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10344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Perceptron Learning Rule</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098" name="Picture 2" descr="http://sebastianraschka.com/images/blog/2015/singlelayer_neural_networks_files/perceptron_schematic.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5141" y="970344"/>
            <a:ext cx="7767961" cy="5638792"/>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11424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Rosenblatt’s Perceptron Learning Rule</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589212" y="2133599"/>
                <a:ext cx="8915400" cy="4400365"/>
              </a:xfrm>
            </p:spPr>
            <p:txBody>
              <a:bodyPr>
                <a:noAutofit/>
              </a:bodyPr>
              <a:lstStyle/>
              <a:p>
                <a:r>
                  <a:rPr lang="en-US" altLang="zh-TW" sz="2800" dirty="0">
                    <a:solidFill>
                      <a:srgbClr val="FF0000"/>
                    </a:solidFill>
                  </a:rPr>
                  <a:t>Initialize</a:t>
                </a:r>
                <a:r>
                  <a:rPr lang="en-US" altLang="zh-TW" sz="2800" dirty="0"/>
                  <a:t> the weights to 0 or small random numbers.</a:t>
                </a:r>
              </a:p>
              <a:p>
                <a:r>
                  <a:rPr lang="en-US" altLang="zh-TW" sz="2800" dirty="0"/>
                  <a:t>For </a:t>
                </a:r>
                <a:r>
                  <a:rPr lang="en-US" altLang="zh-TW" sz="2800" dirty="0">
                    <a:solidFill>
                      <a:srgbClr val="FF0000"/>
                    </a:solidFill>
                  </a:rPr>
                  <a:t>each training sample x</a:t>
                </a:r>
                <a:r>
                  <a:rPr lang="en-US" altLang="zh-TW" sz="2800" baseline="30000" dirty="0">
                    <a:solidFill>
                      <a:srgbClr val="FF0000"/>
                    </a:solidFill>
                  </a:rPr>
                  <a:t>(</a:t>
                </a:r>
                <a:r>
                  <a:rPr lang="en-US" altLang="zh-TW" sz="2800" baseline="30000" dirty="0" err="1">
                    <a:solidFill>
                      <a:srgbClr val="FF0000"/>
                    </a:solidFill>
                  </a:rPr>
                  <a:t>i</a:t>
                </a:r>
                <a:r>
                  <a:rPr lang="en-US" altLang="zh-TW" sz="2800" baseline="30000" dirty="0">
                    <a:solidFill>
                      <a:srgbClr val="FF0000"/>
                    </a:solidFill>
                  </a:rPr>
                  <a:t>)</a:t>
                </a:r>
                <a:r>
                  <a:rPr lang="en-US" altLang="zh-TW" sz="2800" dirty="0">
                    <a:solidFill>
                      <a:srgbClr val="FF0000"/>
                    </a:solidFill>
                  </a:rPr>
                  <a:t>:</a:t>
                </a:r>
              </a:p>
              <a:p>
                <a:pPr lvl="1"/>
                <a:r>
                  <a:rPr lang="en-US" altLang="zh-TW" sz="2400" dirty="0"/>
                  <a:t>Calculate the </a:t>
                </a:r>
                <a:r>
                  <a:rPr lang="en-US" altLang="zh-TW" sz="2400" dirty="0">
                    <a:solidFill>
                      <a:srgbClr val="FF0000"/>
                    </a:solidFill>
                  </a:rPr>
                  <a:t>output</a:t>
                </a:r>
                <a:r>
                  <a:rPr lang="en-US" altLang="zh-TW" sz="2400" dirty="0"/>
                  <a:t> value y</a:t>
                </a:r>
                <a:r>
                  <a:rPr lang="en-US" altLang="zh-TW" sz="2400" baseline="30000" dirty="0"/>
                  <a:t>(</a:t>
                </a:r>
                <a:r>
                  <a:rPr lang="en-US" altLang="zh-TW" sz="2400" baseline="30000" dirty="0" err="1"/>
                  <a:t>i</a:t>
                </a:r>
                <a:r>
                  <a:rPr lang="en-US" altLang="zh-TW" sz="2400" baseline="30000" dirty="0"/>
                  <a:t>)</a:t>
                </a:r>
                <a:r>
                  <a:rPr lang="en-US" altLang="zh-TW" sz="2400" dirty="0"/>
                  <a:t> = g(z</a:t>
                </a:r>
                <a:r>
                  <a:rPr lang="en-US" altLang="zh-TW" sz="2400" baseline="30000" dirty="0"/>
                  <a:t>(</a:t>
                </a:r>
                <a:r>
                  <a:rPr lang="en-US" altLang="zh-TW" sz="2400" baseline="30000" dirty="0" err="1"/>
                  <a:t>i</a:t>
                </a:r>
                <a:r>
                  <a:rPr lang="en-US" altLang="zh-TW" sz="2400" baseline="30000" dirty="0"/>
                  <a:t>)</a:t>
                </a:r>
                <a:r>
                  <a:rPr lang="en-US" altLang="zh-TW" sz="2400" dirty="0"/>
                  <a:t>)</a:t>
                </a:r>
              </a:p>
              <a:p>
                <a:pPr lvl="1"/>
                <a:r>
                  <a:rPr lang="en-US" altLang="zh-TW" sz="2400" dirty="0">
                    <a:solidFill>
                      <a:srgbClr val="FF0000"/>
                    </a:solidFill>
                  </a:rPr>
                  <a:t>Update</a:t>
                </a:r>
                <a:r>
                  <a:rPr lang="en-US" altLang="zh-TW" sz="2400" dirty="0"/>
                  <a:t> the weights as follows:</a:t>
                </a:r>
                <a:br>
                  <a:rPr lang="en-US" altLang="zh-TW" sz="2400" dirty="0"/>
                </a:br>
                <a:r>
                  <a:rPr lang="en-US" altLang="zh-TW" sz="2400" dirty="0" err="1"/>
                  <a:t>w</a:t>
                </a:r>
                <a:r>
                  <a:rPr lang="en-US" altLang="zh-TW" sz="2400" baseline="-25000" dirty="0" err="1"/>
                  <a:t>j</a:t>
                </a:r>
                <a:r>
                  <a:rPr lang="en-US" altLang="zh-TW" sz="2400" dirty="0"/>
                  <a:t> := </a:t>
                </a:r>
                <a:r>
                  <a:rPr lang="en-US" altLang="zh-TW" sz="2400" dirty="0" err="1"/>
                  <a:t>w</a:t>
                </a:r>
                <a:r>
                  <a:rPr lang="en-US" altLang="zh-TW" sz="2400" baseline="-25000" dirty="0" err="1"/>
                  <a:t>j</a:t>
                </a:r>
                <a:r>
                  <a:rPr lang="en-US" altLang="zh-TW" sz="2400" dirty="0"/>
                  <a:t> + </a:t>
                </a:r>
                <a:r>
                  <a:rPr lang="el-GR" altLang="zh-TW" sz="2400" dirty="0"/>
                  <a:t>η</a:t>
                </a:r>
                <a:r>
                  <a:rPr lang="en-US" altLang="zh-TW" sz="2400" dirty="0"/>
                  <a:t> (y’</a:t>
                </a:r>
                <a:r>
                  <a:rPr lang="en-US" altLang="zh-TW" sz="2400" baseline="30000" dirty="0"/>
                  <a:t>(</a:t>
                </a:r>
                <a:r>
                  <a:rPr lang="en-US" altLang="zh-TW" sz="2400" baseline="30000" dirty="0" err="1"/>
                  <a:t>i</a:t>
                </a:r>
                <a:r>
                  <a:rPr lang="en-US" altLang="zh-TW" sz="2400" baseline="30000" dirty="0"/>
                  <a:t>)</a:t>
                </a:r>
                <a:r>
                  <a:rPr lang="en-US" altLang="zh-TW" sz="2400" dirty="0"/>
                  <a:t> – y</a:t>
                </a:r>
                <a:r>
                  <a:rPr lang="en-US" altLang="zh-TW" sz="2400" baseline="30000" dirty="0"/>
                  <a:t>(</a:t>
                </a:r>
                <a:r>
                  <a:rPr lang="en-US" altLang="zh-TW" sz="2400" baseline="30000" dirty="0" err="1"/>
                  <a:t>i</a:t>
                </a:r>
                <a:r>
                  <a:rPr lang="en-US" altLang="zh-TW" sz="2400" baseline="30000" dirty="0"/>
                  <a:t>)</a:t>
                </a:r>
                <a:r>
                  <a:rPr lang="en-US" altLang="zh-TW" sz="2400" dirty="0"/>
                  <a:t>)</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𝑗</m:t>
                        </m:r>
                      </m:sub>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bSup>
                  </m:oMath>
                </a14:m>
                <a:endParaRPr lang="en-US" altLang="zh-TW" sz="2400" dirty="0"/>
              </a:p>
              <a:p>
                <a:pPr marL="457200" lvl="1" indent="0">
                  <a:buNone/>
                </a:pPr>
                <a:r>
                  <a:rPr lang="en-US" altLang="zh-TW" sz="2400" dirty="0"/>
                  <a:t>	where </a:t>
                </a:r>
                <a:r>
                  <a:rPr lang="el-GR" altLang="zh-TW" sz="2400" dirty="0" smtClean="0"/>
                  <a:t>η</a:t>
                </a:r>
                <a:r>
                  <a:rPr lang="en-US" altLang="zh-TW" sz="2400" dirty="0" smtClean="0"/>
                  <a:t> </a:t>
                </a:r>
                <a:r>
                  <a:rPr lang="en-US" altLang="zh-TW" sz="2400" dirty="0"/>
                  <a:t>is the </a:t>
                </a:r>
                <a:r>
                  <a:rPr lang="en-US" altLang="zh-TW" sz="2400" dirty="0">
                    <a:solidFill>
                      <a:srgbClr val="FF0000"/>
                    </a:solidFill>
                  </a:rPr>
                  <a:t>learning rate</a:t>
                </a:r>
                <a:r>
                  <a:rPr lang="en-US" altLang="zh-TW" sz="2400" dirty="0"/>
                  <a:t>, 0.0 &lt; </a:t>
                </a:r>
                <a:r>
                  <a:rPr lang="el-GR" altLang="zh-TW" sz="2400" dirty="0"/>
                  <a:t>η</a:t>
                </a:r>
                <a:r>
                  <a:rPr lang="en-US" altLang="zh-TW" sz="2400" dirty="0"/>
                  <a:t> &lt; 1,  </a:t>
                </a:r>
                <a:br>
                  <a:rPr lang="en-US" altLang="zh-TW" sz="2400" dirty="0"/>
                </a:br>
                <a:r>
                  <a:rPr lang="en-US" altLang="zh-TW" sz="2400" dirty="0"/>
                  <a:t>			</a:t>
                </a:r>
                <a:r>
                  <a:rPr lang="en-US" altLang="zh-TW" sz="2400" dirty="0" smtClean="0"/>
                  <a:t> y</a:t>
                </a:r>
                <a:r>
                  <a:rPr lang="en-US" altLang="zh-TW" sz="2400" baseline="30000" dirty="0"/>
                  <a:t>’(</a:t>
                </a:r>
                <a:r>
                  <a:rPr lang="en-US" altLang="zh-TW" sz="2400" baseline="30000" dirty="0" err="1"/>
                  <a:t>i</a:t>
                </a:r>
                <a:r>
                  <a:rPr lang="en-US" altLang="zh-TW" sz="2400" baseline="30000" dirty="0"/>
                  <a:t>) </a:t>
                </a:r>
                <a:r>
                  <a:rPr lang="en-US" altLang="zh-TW" sz="2400" dirty="0"/>
                  <a:t>is </a:t>
                </a:r>
                <a:r>
                  <a:rPr lang="en-US" altLang="zh-TW" sz="2400" dirty="0" err="1"/>
                  <a:t>is</a:t>
                </a:r>
                <a:r>
                  <a:rPr lang="en-US" altLang="zh-TW" sz="2400" dirty="0"/>
                  <a:t> the actual </a:t>
                </a:r>
                <a:r>
                  <a:rPr lang="en-US" altLang="zh-TW" sz="2400" dirty="0">
                    <a:solidFill>
                      <a:srgbClr val="FF0000"/>
                    </a:solidFill>
                  </a:rPr>
                  <a:t>true</a:t>
                </a:r>
                <a:r>
                  <a:rPr lang="en-US" altLang="zh-TW" sz="2400" dirty="0"/>
                  <a:t> class label, and </a:t>
                </a:r>
                <a:br>
                  <a:rPr lang="en-US" altLang="zh-TW" sz="2400" dirty="0"/>
                </a:br>
                <a:r>
                  <a:rPr lang="en-US" altLang="zh-TW" sz="2400" dirty="0"/>
                  <a:t>			</a:t>
                </a:r>
                <a:r>
                  <a:rPr lang="en-US" altLang="zh-TW" sz="2400" dirty="0" smtClean="0"/>
                  <a:t> y</a:t>
                </a:r>
                <a:r>
                  <a:rPr lang="en-US" altLang="zh-TW" sz="2400" baseline="30000" dirty="0" smtClean="0"/>
                  <a:t>(</a:t>
                </a:r>
                <a:r>
                  <a:rPr lang="en-US" altLang="zh-TW" sz="2400" baseline="30000" dirty="0" err="1" smtClean="0"/>
                  <a:t>i</a:t>
                </a:r>
                <a:r>
                  <a:rPr lang="en-US" altLang="zh-TW" sz="2400" baseline="30000" dirty="0"/>
                  <a:t>)</a:t>
                </a:r>
                <a:r>
                  <a:rPr lang="en-US" altLang="zh-TW" sz="2400" dirty="0"/>
                  <a:t> is the </a:t>
                </a:r>
                <a:r>
                  <a:rPr lang="en-US" altLang="zh-TW" sz="2400" dirty="0">
                    <a:solidFill>
                      <a:srgbClr val="FF0000"/>
                    </a:solidFill>
                  </a:rPr>
                  <a:t>predicted</a:t>
                </a:r>
                <a:r>
                  <a:rPr lang="en-US" altLang="zh-TW" sz="2400" dirty="0"/>
                  <a:t> class label.</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589212" y="2133599"/>
                <a:ext cx="8915400" cy="4400365"/>
              </a:xfrm>
              <a:blipFill>
                <a:blip r:embed="rId3"/>
                <a:stretch>
                  <a:fillRect l="-1300" t="-1385"/>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954856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32313" y="624110"/>
            <a:ext cx="9444673" cy="1280890"/>
          </a:xfrm>
        </p:spPr>
        <p:txBody>
          <a:bodyPr/>
          <a:lstStyle/>
          <a:p>
            <a:r>
              <a:rPr lang="en-US" altLang="zh-TW" dirty="0"/>
              <a:t>Perceptron Rule in </a:t>
            </a:r>
            <a:r>
              <a:rPr lang="en-US" altLang="zh-TW" dirty="0" smtClean="0"/>
              <a:t>Python: An Example</a:t>
            </a:r>
            <a:endParaRPr lang="zh-TW" altLang="en-US" dirty="0"/>
          </a:p>
        </p:txBody>
      </p:sp>
      <p:sp>
        <p:nvSpPr>
          <p:cNvPr id="3" name="內容版面配置區 2"/>
          <p:cNvSpPr>
            <a:spLocks noGrp="1"/>
          </p:cNvSpPr>
          <p:nvPr>
            <p:ph idx="1"/>
          </p:nvPr>
        </p:nvSpPr>
        <p:spPr>
          <a:xfrm>
            <a:off x="1732313" y="1905000"/>
            <a:ext cx="9009668" cy="3777622"/>
          </a:xfrm>
        </p:spPr>
        <p:txBody>
          <a:bodyPr>
            <a:normAutofit/>
          </a:bodyPr>
          <a:lstStyle/>
          <a:p>
            <a:r>
              <a:rPr lang="en-US" altLang="zh-TW" sz="2400" dirty="0"/>
              <a:t>Classify the flowers in the </a:t>
            </a:r>
            <a:r>
              <a:rPr lang="en-US" altLang="zh-TW" sz="2400" b="1" dirty="0">
                <a:solidFill>
                  <a:srgbClr val="FF0000"/>
                </a:solidFill>
              </a:rPr>
              <a:t>Iris</a:t>
            </a:r>
            <a:r>
              <a:rPr lang="en-US" altLang="zh-TW" sz="2400" dirty="0">
                <a:solidFill>
                  <a:srgbClr val="FF0000"/>
                </a:solidFill>
              </a:rPr>
              <a:t> </a:t>
            </a:r>
            <a:r>
              <a:rPr lang="en-US" altLang="zh-TW" sz="2400" dirty="0"/>
              <a:t>dataset </a:t>
            </a:r>
            <a:r>
              <a:rPr lang="en-US" altLang="zh-TW" sz="2400" dirty="0" smtClean="0"/>
              <a:t>from UCI Machine Learning Repository using </a:t>
            </a:r>
            <a:r>
              <a:rPr lang="en-US" altLang="zh-TW" sz="2400" dirty="0"/>
              <a:t>the perceptron </a:t>
            </a:r>
            <a:r>
              <a:rPr lang="en-US" altLang="zh-TW" sz="2400" dirty="0" smtClean="0"/>
              <a:t>rule</a:t>
            </a:r>
            <a:endParaRPr lang="en-US" altLang="zh-TW" sz="2400"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2050" name="Picture 2" descr="https://cdn-images-1.medium.com/max/1600/1*JJyUrv3hx8NkSkJnlgVM8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5518" y="2356582"/>
            <a:ext cx="1774162" cy="19160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1600/1*zIJcqy409dEexm96zavyu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990" y="2920835"/>
            <a:ext cx="6412593" cy="371966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419208" y="4272677"/>
            <a:ext cx="2645546" cy="2585323"/>
          </a:xfrm>
          <a:prstGeom prst="rect">
            <a:avLst/>
          </a:prstGeom>
        </p:spPr>
        <p:txBody>
          <a:bodyPr wrap="square">
            <a:spAutoFit/>
          </a:bodyPr>
          <a:lstStyle/>
          <a:p>
            <a:r>
              <a:rPr lang="en-US" altLang="zh-TW" b="1" dirty="0">
                <a:solidFill>
                  <a:srgbClr val="123654"/>
                </a:solidFill>
                <a:latin typeface="Arial" panose="020B0604020202020204" pitchFamily="34" charset="0"/>
              </a:rPr>
              <a:t>Attribute Information:</a:t>
            </a:r>
            <a:endParaRPr lang="en-US" altLang="zh-TW" dirty="0">
              <a:solidFill>
                <a:srgbClr val="123654"/>
              </a:solidFill>
              <a:latin typeface="Arial" panose="020B0604020202020204" pitchFamily="34" charset="0"/>
            </a:endParaRPr>
          </a:p>
          <a:p>
            <a:r>
              <a:rPr lang="en-US" altLang="zh-TW" dirty="0">
                <a:solidFill>
                  <a:srgbClr val="123654"/>
                </a:solidFill>
                <a:latin typeface="Arial" panose="020B0604020202020204" pitchFamily="34" charset="0"/>
              </a:rPr>
              <a:t>1. sepal length in cm </a:t>
            </a:r>
            <a:br>
              <a:rPr lang="en-US" altLang="zh-TW" dirty="0">
                <a:solidFill>
                  <a:srgbClr val="123654"/>
                </a:solidFill>
                <a:latin typeface="Arial" panose="020B0604020202020204" pitchFamily="34" charset="0"/>
              </a:rPr>
            </a:br>
            <a:r>
              <a:rPr lang="en-US" altLang="zh-TW" dirty="0">
                <a:solidFill>
                  <a:srgbClr val="123654"/>
                </a:solidFill>
                <a:latin typeface="Arial" panose="020B0604020202020204" pitchFamily="34" charset="0"/>
              </a:rPr>
              <a:t>2. sepal width in cm </a:t>
            </a:r>
            <a:br>
              <a:rPr lang="en-US" altLang="zh-TW" dirty="0">
                <a:solidFill>
                  <a:srgbClr val="123654"/>
                </a:solidFill>
                <a:latin typeface="Arial" panose="020B0604020202020204" pitchFamily="34" charset="0"/>
              </a:rPr>
            </a:br>
            <a:r>
              <a:rPr lang="en-US" altLang="zh-TW" dirty="0">
                <a:solidFill>
                  <a:srgbClr val="123654"/>
                </a:solidFill>
                <a:latin typeface="Arial" panose="020B0604020202020204" pitchFamily="34" charset="0"/>
              </a:rPr>
              <a:t>3. petal length in cm </a:t>
            </a:r>
            <a:br>
              <a:rPr lang="en-US" altLang="zh-TW" dirty="0">
                <a:solidFill>
                  <a:srgbClr val="123654"/>
                </a:solidFill>
                <a:latin typeface="Arial" panose="020B0604020202020204" pitchFamily="34" charset="0"/>
              </a:rPr>
            </a:br>
            <a:r>
              <a:rPr lang="en-US" altLang="zh-TW" dirty="0">
                <a:solidFill>
                  <a:srgbClr val="123654"/>
                </a:solidFill>
                <a:latin typeface="Arial" panose="020B0604020202020204" pitchFamily="34" charset="0"/>
              </a:rPr>
              <a:t>4. petal width in cm </a:t>
            </a:r>
            <a:br>
              <a:rPr lang="en-US" altLang="zh-TW" dirty="0">
                <a:solidFill>
                  <a:srgbClr val="123654"/>
                </a:solidFill>
                <a:latin typeface="Arial" panose="020B0604020202020204" pitchFamily="34" charset="0"/>
              </a:rPr>
            </a:br>
            <a:r>
              <a:rPr lang="en-US" altLang="zh-TW" dirty="0">
                <a:solidFill>
                  <a:srgbClr val="123654"/>
                </a:solidFill>
                <a:latin typeface="Arial" panose="020B0604020202020204" pitchFamily="34" charset="0"/>
              </a:rPr>
              <a:t>5. class: </a:t>
            </a:r>
            <a:br>
              <a:rPr lang="en-US" altLang="zh-TW" dirty="0">
                <a:solidFill>
                  <a:srgbClr val="123654"/>
                </a:solidFill>
                <a:latin typeface="Arial" panose="020B0604020202020204" pitchFamily="34" charset="0"/>
              </a:rPr>
            </a:br>
            <a:r>
              <a:rPr lang="en-US" altLang="zh-TW" dirty="0">
                <a:solidFill>
                  <a:srgbClr val="123654"/>
                </a:solidFill>
                <a:latin typeface="Arial" panose="020B0604020202020204" pitchFamily="34" charset="0"/>
              </a:rPr>
              <a:t>-- Iris </a:t>
            </a:r>
            <a:r>
              <a:rPr lang="en-US" altLang="zh-TW" dirty="0" err="1">
                <a:solidFill>
                  <a:srgbClr val="123654"/>
                </a:solidFill>
                <a:latin typeface="Arial" panose="020B0604020202020204" pitchFamily="34" charset="0"/>
              </a:rPr>
              <a:t>Setosa</a:t>
            </a:r>
            <a:r>
              <a:rPr lang="en-US" altLang="zh-TW" dirty="0">
                <a:solidFill>
                  <a:srgbClr val="123654"/>
                </a:solidFill>
                <a:latin typeface="Arial" panose="020B0604020202020204" pitchFamily="34" charset="0"/>
              </a:rPr>
              <a:t> </a:t>
            </a:r>
            <a:br>
              <a:rPr lang="en-US" altLang="zh-TW" dirty="0">
                <a:solidFill>
                  <a:srgbClr val="123654"/>
                </a:solidFill>
                <a:latin typeface="Arial" panose="020B0604020202020204" pitchFamily="34" charset="0"/>
              </a:rPr>
            </a:br>
            <a:r>
              <a:rPr lang="en-US" altLang="zh-TW" dirty="0">
                <a:solidFill>
                  <a:srgbClr val="123654"/>
                </a:solidFill>
                <a:latin typeface="Arial" panose="020B0604020202020204" pitchFamily="34" charset="0"/>
              </a:rPr>
              <a:t>-- Iris </a:t>
            </a:r>
            <a:r>
              <a:rPr lang="en-US" altLang="zh-TW" dirty="0" err="1">
                <a:solidFill>
                  <a:srgbClr val="123654"/>
                </a:solidFill>
                <a:latin typeface="Arial" panose="020B0604020202020204" pitchFamily="34" charset="0"/>
              </a:rPr>
              <a:t>Versicolour</a:t>
            </a:r>
            <a:r>
              <a:rPr lang="en-US" altLang="zh-TW" dirty="0">
                <a:solidFill>
                  <a:srgbClr val="123654"/>
                </a:solidFill>
                <a:latin typeface="Arial" panose="020B0604020202020204" pitchFamily="34" charset="0"/>
              </a:rPr>
              <a:t> </a:t>
            </a:r>
            <a:br>
              <a:rPr lang="en-US" altLang="zh-TW" dirty="0">
                <a:solidFill>
                  <a:srgbClr val="123654"/>
                </a:solidFill>
                <a:latin typeface="Arial" panose="020B0604020202020204" pitchFamily="34" charset="0"/>
              </a:rPr>
            </a:br>
            <a:r>
              <a:rPr lang="en-US" altLang="zh-TW" dirty="0">
                <a:solidFill>
                  <a:srgbClr val="123654"/>
                </a:solidFill>
                <a:latin typeface="Arial" panose="020B0604020202020204" pitchFamily="34" charset="0"/>
              </a:rPr>
              <a:t>-- Iris </a:t>
            </a:r>
            <a:r>
              <a:rPr lang="en-US" altLang="zh-TW" dirty="0" err="1">
                <a:solidFill>
                  <a:srgbClr val="123654"/>
                </a:solidFill>
                <a:latin typeface="Arial" panose="020B0604020202020204" pitchFamily="34" charset="0"/>
              </a:rPr>
              <a:t>Virginica</a:t>
            </a:r>
            <a:endParaRPr lang="en-US" altLang="zh-TW" dirty="0">
              <a:solidFill>
                <a:srgbClr val="123654"/>
              </a:solidFill>
              <a:latin typeface="Arial" panose="020B0604020202020204" pitchFamily="34" charset="0"/>
            </a:endParaRPr>
          </a:p>
        </p:txBody>
      </p:sp>
    </p:spTree>
    <p:extLst>
      <p:ext uri="{BB962C8B-B14F-4D97-AF65-F5344CB8AC3E}">
        <p14:creationId xmlns:p14="http://schemas.microsoft.com/office/powerpoint/2010/main" val="17497058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Python Code</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14</a:t>
            </a:fld>
            <a:endParaRPr lang="en-US" dirty="0"/>
          </a:p>
        </p:txBody>
      </p:sp>
      <p:sp>
        <p:nvSpPr>
          <p:cNvPr id="5" name="矩形 4"/>
          <p:cNvSpPr/>
          <p:nvPr/>
        </p:nvSpPr>
        <p:spPr>
          <a:xfrm>
            <a:off x="5894076" y="159784"/>
            <a:ext cx="5540188" cy="6247864"/>
          </a:xfrm>
          <a:prstGeom prst="rect">
            <a:avLst/>
          </a:prstGeom>
        </p:spPr>
        <p:txBody>
          <a:bodyPr wrap="square">
            <a:spAutoFit/>
          </a:bodyPr>
          <a:lstStyle/>
          <a:p>
            <a:r>
              <a:rPr lang="en-US" altLang="zh-TW" sz="1600" dirty="0"/>
              <a:t>import </a:t>
            </a:r>
            <a:r>
              <a:rPr lang="en-US" altLang="zh-TW" sz="1600" dirty="0" err="1"/>
              <a:t>numpy</a:t>
            </a:r>
            <a:r>
              <a:rPr lang="en-US" altLang="zh-TW" sz="1600" dirty="0"/>
              <a:t> as np</a:t>
            </a:r>
          </a:p>
          <a:p>
            <a:endParaRPr lang="en-US" altLang="zh-TW" sz="1600" dirty="0"/>
          </a:p>
          <a:p>
            <a:r>
              <a:rPr lang="en-US" altLang="zh-TW" sz="1600" dirty="0"/>
              <a:t>class </a:t>
            </a:r>
            <a:r>
              <a:rPr lang="en-US" altLang="zh-TW" sz="1600" b="1" dirty="0"/>
              <a:t>Perceptron</a:t>
            </a:r>
            <a:r>
              <a:rPr lang="en-US" altLang="zh-TW" sz="1600" dirty="0"/>
              <a:t>(object):</a:t>
            </a:r>
          </a:p>
          <a:p>
            <a:r>
              <a:rPr lang="en-US" altLang="zh-TW" sz="1600" dirty="0"/>
              <a:t>    </a:t>
            </a:r>
            <a:r>
              <a:rPr lang="en-US" altLang="zh-TW" sz="1600" dirty="0" err="1"/>
              <a:t>def</a:t>
            </a:r>
            <a:r>
              <a:rPr lang="en-US" altLang="zh-TW" sz="1600" dirty="0"/>
              <a:t> __</a:t>
            </a:r>
            <a:r>
              <a:rPr lang="en-US" altLang="zh-TW" sz="1600" dirty="0" err="1"/>
              <a:t>init</a:t>
            </a:r>
            <a:r>
              <a:rPr lang="en-US" altLang="zh-TW" sz="1600" dirty="0"/>
              <a:t>__(self, eta=0.01, epochs=50):</a:t>
            </a:r>
          </a:p>
          <a:p>
            <a:r>
              <a:rPr lang="en-US" altLang="zh-TW" sz="1600" dirty="0"/>
              <a:t>        </a:t>
            </a:r>
            <a:r>
              <a:rPr lang="en-US" altLang="zh-TW" sz="1600" dirty="0" err="1"/>
              <a:t>self.eta</a:t>
            </a:r>
            <a:r>
              <a:rPr lang="en-US" altLang="zh-TW" sz="1600" dirty="0"/>
              <a:t> = eta</a:t>
            </a:r>
          </a:p>
          <a:p>
            <a:r>
              <a:rPr lang="en-US" altLang="zh-TW" sz="1600" dirty="0"/>
              <a:t>        </a:t>
            </a:r>
            <a:r>
              <a:rPr lang="en-US" altLang="zh-TW" sz="1600" dirty="0" err="1"/>
              <a:t>self.epochs</a:t>
            </a:r>
            <a:r>
              <a:rPr lang="en-US" altLang="zh-TW" sz="1600" dirty="0"/>
              <a:t> = epochs</a:t>
            </a:r>
          </a:p>
          <a:p>
            <a:endParaRPr lang="en-US" altLang="zh-TW" sz="1600" dirty="0"/>
          </a:p>
          <a:p>
            <a:r>
              <a:rPr lang="en-US" altLang="zh-TW" sz="1600" dirty="0"/>
              <a:t>    </a:t>
            </a:r>
            <a:r>
              <a:rPr lang="en-US" altLang="zh-TW" sz="1600" dirty="0" err="1"/>
              <a:t>def</a:t>
            </a:r>
            <a:r>
              <a:rPr lang="en-US" altLang="zh-TW" sz="1600" dirty="0"/>
              <a:t> train(self, X, y):</a:t>
            </a:r>
          </a:p>
          <a:p>
            <a:r>
              <a:rPr lang="en-US" altLang="zh-TW" sz="1600" dirty="0"/>
              <a:t>        </a:t>
            </a:r>
            <a:r>
              <a:rPr lang="en-US" altLang="zh-TW" sz="1600" dirty="0" err="1"/>
              <a:t>self.w</a:t>
            </a:r>
            <a:r>
              <a:rPr lang="en-US" altLang="zh-TW" sz="1600" dirty="0"/>
              <a:t>_ = </a:t>
            </a:r>
            <a:r>
              <a:rPr lang="en-US" altLang="zh-TW" sz="1600" dirty="0" err="1"/>
              <a:t>np.zeros</a:t>
            </a:r>
            <a:r>
              <a:rPr lang="en-US" altLang="zh-TW" sz="1600" dirty="0"/>
              <a:t>(1 + </a:t>
            </a:r>
            <a:r>
              <a:rPr lang="en-US" altLang="zh-TW" sz="1600" dirty="0" err="1"/>
              <a:t>X.shape</a:t>
            </a:r>
            <a:r>
              <a:rPr lang="en-US" altLang="zh-TW" sz="1600" dirty="0"/>
              <a:t>[1])</a:t>
            </a:r>
          </a:p>
          <a:p>
            <a:r>
              <a:rPr lang="en-US" altLang="zh-TW" sz="1600" dirty="0"/>
              <a:t>        </a:t>
            </a:r>
            <a:r>
              <a:rPr lang="en-US" altLang="zh-TW" sz="1600" dirty="0" err="1"/>
              <a:t>self.errors</a:t>
            </a:r>
            <a:r>
              <a:rPr lang="en-US" altLang="zh-TW" sz="1600" dirty="0"/>
              <a:t>_ = []</a:t>
            </a:r>
          </a:p>
          <a:p>
            <a:r>
              <a:rPr lang="en-US" altLang="zh-TW" sz="1600" dirty="0"/>
              <a:t>        for _ in range(</a:t>
            </a:r>
            <a:r>
              <a:rPr lang="en-US" altLang="zh-TW" sz="1600" dirty="0" err="1"/>
              <a:t>self.epochs</a:t>
            </a:r>
            <a:r>
              <a:rPr lang="en-US" altLang="zh-TW" sz="1600" dirty="0"/>
              <a:t>):</a:t>
            </a:r>
          </a:p>
          <a:p>
            <a:r>
              <a:rPr lang="en-US" altLang="zh-TW" sz="1600" dirty="0"/>
              <a:t>            errors = 0</a:t>
            </a:r>
          </a:p>
          <a:p>
            <a:r>
              <a:rPr lang="en-US" altLang="zh-TW" sz="1600" dirty="0"/>
              <a:t>            for xi, target in zip(X, y):</a:t>
            </a:r>
          </a:p>
          <a:p>
            <a:r>
              <a:rPr lang="en-US" altLang="zh-TW" sz="1600" dirty="0"/>
              <a:t>                update = </a:t>
            </a:r>
            <a:r>
              <a:rPr lang="en-US" altLang="zh-TW" sz="1600" dirty="0" err="1"/>
              <a:t>self.eta</a:t>
            </a:r>
            <a:r>
              <a:rPr lang="en-US" altLang="zh-TW" sz="1600" dirty="0"/>
              <a:t> * (target - </a:t>
            </a:r>
            <a:r>
              <a:rPr lang="en-US" altLang="zh-TW" sz="1600" dirty="0" err="1"/>
              <a:t>self.predict</a:t>
            </a:r>
            <a:r>
              <a:rPr lang="en-US" altLang="zh-TW" sz="1600" dirty="0"/>
              <a:t>(xi))</a:t>
            </a:r>
          </a:p>
          <a:p>
            <a:r>
              <a:rPr lang="en-US" altLang="zh-TW" sz="1600" dirty="0"/>
              <a:t>                </a:t>
            </a:r>
            <a:r>
              <a:rPr lang="en-US" altLang="zh-TW" sz="1600" dirty="0" err="1"/>
              <a:t>self.w</a:t>
            </a:r>
            <a:r>
              <a:rPr lang="en-US" altLang="zh-TW" sz="1600" dirty="0"/>
              <a:t>_[1:] +=  update * xi</a:t>
            </a:r>
          </a:p>
          <a:p>
            <a:r>
              <a:rPr lang="en-US" altLang="zh-TW" sz="1600" dirty="0"/>
              <a:t>                </a:t>
            </a:r>
            <a:r>
              <a:rPr lang="en-US" altLang="zh-TW" sz="1600" dirty="0" err="1"/>
              <a:t>self.w</a:t>
            </a:r>
            <a:r>
              <a:rPr lang="en-US" altLang="zh-TW" sz="1600" dirty="0"/>
              <a:t>_[0] +=  update</a:t>
            </a:r>
          </a:p>
          <a:p>
            <a:r>
              <a:rPr lang="en-US" altLang="zh-TW" sz="1600" dirty="0"/>
              <a:t>                errors += </a:t>
            </a:r>
            <a:r>
              <a:rPr lang="en-US" altLang="zh-TW" sz="1600" dirty="0" err="1"/>
              <a:t>int</a:t>
            </a:r>
            <a:r>
              <a:rPr lang="en-US" altLang="zh-TW" sz="1600" dirty="0"/>
              <a:t>(update != 0.0)</a:t>
            </a:r>
          </a:p>
          <a:p>
            <a:r>
              <a:rPr lang="en-US" altLang="zh-TW" sz="1600" dirty="0"/>
              <a:t>            </a:t>
            </a:r>
            <a:r>
              <a:rPr lang="en-US" altLang="zh-TW" sz="1600" dirty="0" err="1"/>
              <a:t>self.errors_.append</a:t>
            </a:r>
            <a:r>
              <a:rPr lang="en-US" altLang="zh-TW" sz="1600" dirty="0"/>
              <a:t>(errors)</a:t>
            </a:r>
          </a:p>
          <a:p>
            <a:r>
              <a:rPr lang="en-US" altLang="zh-TW" sz="1600" dirty="0"/>
              <a:t>        return self</a:t>
            </a:r>
          </a:p>
          <a:p>
            <a:endParaRPr lang="en-US" altLang="zh-TW" sz="1600" dirty="0"/>
          </a:p>
          <a:p>
            <a:r>
              <a:rPr lang="en-US" altLang="zh-TW" sz="1600" dirty="0"/>
              <a:t>    </a:t>
            </a:r>
            <a:r>
              <a:rPr lang="en-US" altLang="zh-TW" sz="1600" dirty="0" err="1"/>
              <a:t>def</a:t>
            </a:r>
            <a:r>
              <a:rPr lang="en-US" altLang="zh-TW" sz="1600" dirty="0"/>
              <a:t> </a:t>
            </a:r>
            <a:r>
              <a:rPr lang="en-US" altLang="zh-TW" sz="1600" dirty="0" err="1"/>
              <a:t>net_input</a:t>
            </a:r>
            <a:r>
              <a:rPr lang="en-US" altLang="zh-TW" sz="1600" dirty="0"/>
              <a:t>(self, X):</a:t>
            </a:r>
          </a:p>
          <a:p>
            <a:r>
              <a:rPr lang="en-US" altLang="zh-TW" sz="1600" dirty="0"/>
              <a:t>        return np.dot(X, </a:t>
            </a:r>
            <a:r>
              <a:rPr lang="en-US" altLang="zh-TW" sz="1600" dirty="0" err="1"/>
              <a:t>self.w</a:t>
            </a:r>
            <a:r>
              <a:rPr lang="en-US" altLang="zh-TW" sz="1600" dirty="0"/>
              <a:t>_[1:]) + </a:t>
            </a:r>
            <a:r>
              <a:rPr lang="en-US" altLang="zh-TW" sz="1600" dirty="0" err="1"/>
              <a:t>self.w</a:t>
            </a:r>
            <a:r>
              <a:rPr lang="en-US" altLang="zh-TW" sz="1600" dirty="0"/>
              <a:t>_[0]</a:t>
            </a:r>
          </a:p>
          <a:p>
            <a:endParaRPr lang="en-US" altLang="zh-TW" sz="1600" dirty="0"/>
          </a:p>
          <a:p>
            <a:r>
              <a:rPr lang="en-US" altLang="zh-TW" sz="1600" dirty="0"/>
              <a:t>    </a:t>
            </a:r>
            <a:r>
              <a:rPr lang="en-US" altLang="zh-TW" sz="1600" dirty="0" err="1"/>
              <a:t>def</a:t>
            </a:r>
            <a:r>
              <a:rPr lang="en-US" altLang="zh-TW" sz="1600" dirty="0"/>
              <a:t> predict(self, X):</a:t>
            </a:r>
          </a:p>
          <a:p>
            <a:r>
              <a:rPr lang="en-US" altLang="zh-TW" sz="1600" dirty="0"/>
              <a:t>        return </a:t>
            </a:r>
            <a:r>
              <a:rPr lang="en-US" altLang="zh-TW" sz="1600" dirty="0" err="1"/>
              <a:t>np.where</a:t>
            </a:r>
            <a:r>
              <a:rPr lang="en-US" altLang="zh-TW" sz="1600" dirty="0"/>
              <a:t>(</a:t>
            </a:r>
            <a:r>
              <a:rPr lang="en-US" altLang="zh-TW" sz="1600" dirty="0" err="1"/>
              <a:t>self.net_input</a:t>
            </a:r>
            <a:r>
              <a:rPr lang="en-US" altLang="zh-TW" sz="1600" dirty="0"/>
              <a:t>(X) &gt;= 0.0, 1, -1)</a:t>
            </a:r>
            <a:endParaRPr lang="zh-TW" altLang="en-US" sz="1600" dirty="0"/>
          </a:p>
        </p:txBody>
      </p:sp>
      <p:sp>
        <p:nvSpPr>
          <p:cNvPr id="6" name="矩形 5"/>
          <p:cNvSpPr/>
          <p:nvPr/>
        </p:nvSpPr>
        <p:spPr>
          <a:xfrm>
            <a:off x="1473694" y="6334780"/>
            <a:ext cx="7421731" cy="523220"/>
          </a:xfrm>
          <a:prstGeom prst="rect">
            <a:avLst/>
          </a:prstGeom>
        </p:spPr>
        <p:txBody>
          <a:bodyPr wrap="square">
            <a:spAutoFit/>
          </a:bodyPr>
          <a:lstStyle/>
          <a:p>
            <a:r>
              <a:rPr lang="en-US" altLang="zh-TW" sz="1400" b="1" dirty="0"/>
              <a:t>More complete version: </a:t>
            </a:r>
            <a:r>
              <a:rPr lang="zh-TW" altLang="en-US" sz="1400" b="1" dirty="0"/>
              <a:t>https://github.com/rasbt/mlxtend/blob/master/mlxtend/classifier/perceptron.py</a:t>
            </a:r>
          </a:p>
        </p:txBody>
      </p:sp>
    </p:spTree>
    <p:extLst>
      <p:ext uri="{BB962C8B-B14F-4D97-AF65-F5344CB8AC3E}">
        <p14:creationId xmlns:p14="http://schemas.microsoft.com/office/powerpoint/2010/main" val="3636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624110"/>
            <a:ext cx="9258416" cy="1280890"/>
          </a:xfrm>
        </p:spPr>
        <p:txBody>
          <a:bodyPr>
            <a:normAutofit fontScale="90000"/>
          </a:bodyPr>
          <a:lstStyle/>
          <a:p>
            <a:r>
              <a:rPr lang="en-US" altLang="zh-TW" dirty="0"/>
              <a:t>Classify 2 flower species: </a:t>
            </a:r>
            <a:r>
              <a:rPr lang="en-US" altLang="zh-TW" dirty="0" err="1"/>
              <a:t>Setosa</a:t>
            </a:r>
            <a:r>
              <a:rPr lang="en-US" altLang="zh-TW" dirty="0"/>
              <a:t> and Versicolor using sepal length and petal length</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import pandas as </a:t>
            </a:r>
            <a:r>
              <a:rPr lang="en-US" altLang="zh-TW" dirty="0" err="1"/>
              <a:t>pd</a:t>
            </a:r>
            <a:endParaRPr lang="en-US" altLang="zh-TW" dirty="0"/>
          </a:p>
          <a:p>
            <a:r>
              <a:rPr lang="en-US" altLang="zh-TW" dirty="0" err="1"/>
              <a:t>df</a:t>
            </a:r>
            <a:r>
              <a:rPr lang="en-US" altLang="zh-TW" dirty="0"/>
              <a:t> = </a:t>
            </a:r>
            <a:r>
              <a:rPr lang="en-US" altLang="zh-TW" dirty="0" err="1"/>
              <a:t>pd.read_csv</a:t>
            </a:r>
            <a:r>
              <a:rPr lang="en-US" altLang="zh-TW" dirty="0"/>
              <a:t>('https://archive.ics.uci.edu/ml/machine-learning-databases/iris/</a:t>
            </a:r>
            <a:r>
              <a:rPr lang="en-US" altLang="zh-TW" dirty="0" err="1"/>
              <a:t>iris.data</a:t>
            </a:r>
            <a:r>
              <a:rPr lang="en-US" altLang="zh-TW" dirty="0"/>
              <a:t>', header=None)</a:t>
            </a:r>
          </a:p>
          <a:p>
            <a:endParaRPr lang="en-US" altLang="zh-TW" dirty="0"/>
          </a:p>
          <a:p>
            <a:r>
              <a:rPr lang="en-US" altLang="zh-TW" dirty="0"/>
              <a:t># </a:t>
            </a:r>
            <a:r>
              <a:rPr lang="en-US" altLang="zh-TW" dirty="0" err="1"/>
              <a:t>setosa</a:t>
            </a:r>
            <a:r>
              <a:rPr lang="en-US" altLang="zh-TW" dirty="0"/>
              <a:t> and versicolor</a:t>
            </a:r>
          </a:p>
          <a:p>
            <a:r>
              <a:rPr lang="en-US" altLang="zh-TW" dirty="0"/>
              <a:t>y = </a:t>
            </a:r>
            <a:r>
              <a:rPr lang="en-US" altLang="zh-TW" dirty="0" err="1"/>
              <a:t>df.iloc</a:t>
            </a:r>
            <a:r>
              <a:rPr lang="en-US" altLang="zh-TW" dirty="0"/>
              <a:t>[0:100, 4].values</a:t>
            </a:r>
          </a:p>
          <a:p>
            <a:r>
              <a:rPr lang="en-US" altLang="zh-TW" dirty="0"/>
              <a:t>y = </a:t>
            </a:r>
            <a:r>
              <a:rPr lang="en-US" altLang="zh-TW" dirty="0" err="1"/>
              <a:t>np.where</a:t>
            </a:r>
            <a:r>
              <a:rPr lang="en-US" altLang="zh-TW" dirty="0"/>
              <a:t>(y == 'Iris-</a:t>
            </a:r>
            <a:r>
              <a:rPr lang="en-US" altLang="zh-TW" dirty="0" err="1"/>
              <a:t>setosa</a:t>
            </a:r>
            <a:r>
              <a:rPr lang="en-US" altLang="zh-TW" dirty="0"/>
              <a:t>', -1, 1)</a:t>
            </a:r>
          </a:p>
          <a:p>
            <a:endParaRPr lang="en-US" altLang="zh-TW" dirty="0"/>
          </a:p>
          <a:p>
            <a:r>
              <a:rPr lang="en-US" altLang="zh-TW" dirty="0"/>
              <a:t># sepal length and petal length</a:t>
            </a:r>
          </a:p>
          <a:p>
            <a:r>
              <a:rPr lang="en-US" altLang="zh-TW" dirty="0"/>
              <a:t>X = </a:t>
            </a:r>
            <a:r>
              <a:rPr lang="en-US" altLang="zh-TW" dirty="0" err="1"/>
              <a:t>df.iloc</a:t>
            </a:r>
            <a:r>
              <a:rPr lang="en-US" altLang="zh-TW" dirty="0"/>
              <a:t>[0:100, [0,2]].values</a:t>
            </a:r>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773514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2589212" y="624110"/>
            <a:ext cx="8915400" cy="6233889"/>
          </a:xfrm>
        </p:spPr>
        <p:txBody>
          <a:bodyPr>
            <a:normAutofit fontScale="92500" lnSpcReduction="20000"/>
          </a:bodyPr>
          <a:lstStyle/>
          <a:p>
            <a:pPr marL="0" indent="0">
              <a:buNone/>
            </a:pPr>
            <a:r>
              <a:rPr lang="en-US" altLang="zh-TW" dirty="0"/>
              <a:t>%</a:t>
            </a:r>
            <a:r>
              <a:rPr lang="en-US" altLang="zh-TW" dirty="0" err="1"/>
              <a:t>matplotlib</a:t>
            </a:r>
            <a:r>
              <a:rPr lang="en-US" altLang="zh-TW" dirty="0"/>
              <a:t> inline</a:t>
            </a:r>
          </a:p>
          <a:p>
            <a:pPr marL="0" indent="0">
              <a:buNone/>
            </a:pPr>
            <a:r>
              <a:rPr lang="en-US" altLang="zh-TW" dirty="0"/>
              <a:t>import </a:t>
            </a:r>
            <a:r>
              <a:rPr lang="en-US" altLang="zh-TW" dirty="0" err="1"/>
              <a:t>matplotlib.pyplot</a:t>
            </a:r>
            <a:r>
              <a:rPr lang="en-US" altLang="zh-TW" dirty="0"/>
              <a:t> as </a:t>
            </a:r>
            <a:r>
              <a:rPr lang="en-US" altLang="zh-TW" dirty="0" err="1"/>
              <a:t>plt</a:t>
            </a:r>
            <a:endParaRPr lang="en-US" altLang="zh-TW" dirty="0"/>
          </a:p>
          <a:p>
            <a:pPr marL="0" indent="0">
              <a:buNone/>
            </a:pPr>
            <a:r>
              <a:rPr lang="en-US" altLang="zh-TW" dirty="0"/>
              <a:t>from </a:t>
            </a:r>
            <a:r>
              <a:rPr lang="en-US" altLang="zh-TW" dirty="0" err="1"/>
              <a:t>mlxtend.plotting</a:t>
            </a:r>
            <a:r>
              <a:rPr lang="en-US" altLang="zh-TW" dirty="0"/>
              <a:t> import </a:t>
            </a:r>
            <a:r>
              <a:rPr lang="en-US" altLang="zh-TW" dirty="0" err="1"/>
              <a:t>plot_decision_regions</a:t>
            </a:r>
            <a:endParaRPr lang="en-US" altLang="zh-TW" dirty="0"/>
          </a:p>
          <a:p>
            <a:pPr marL="0" indent="0">
              <a:buNone/>
            </a:pPr>
            <a:endParaRPr lang="en-US" altLang="zh-TW" dirty="0"/>
          </a:p>
          <a:p>
            <a:pPr marL="0" indent="0">
              <a:buNone/>
            </a:pPr>
            <a:r>
              <a:rPr lang="en-US" altLang="zh-TW" dirty="0" err="1"/>
              <a:t>ppn</a:t>
            </a:r>
            <a:r>
              <a:rPr lang="en-US" altLang="zh-TW" dirty="0"/>
              <a:t> = Perceptron(epochs=10, eta=0.1)</a:t>
            </a:r>
          </a:p>
          <a:p>
            <a:pPr marL="0" indent="0">
              <a:buNone/>
            </a:pPr>
            <a:endParaRPr lang="en-US" altLang="zh-TW" dirty="0"/>
          </a:p>
          <a:p>
            <a:pPr marL="0" indent="0">
              <a:buNone/>
            </a:pPr>
            <a:r>
              <a:rPr lang="en-US" altLang="zh-TW" dirty="0" err="1"/>
              <a:t>ppn.train</a:t>
            </a:r>
            <a:r>
              <a:rPr lang="en-US" altLang="zh-TW" dirty="0"/>
              <a:t>(X, y)</a:t>
            </a:r>
          </a:p>
          <a:p>
            <a:pPr marL="0" indent="0">
              <a:buNone/>
            </a:pPr>
            <a:r>
              <a:rPr lang="en-US" altLang="zh-TW" dirty="0"/>
              <a:t>print('Weights: %s' % </a:t>
            </a:r>
            <a:r>
              <a:rPr lang="en-US" altLang="zh-TW" dirty="0" err="1"/>
              <a:t>ppn.w</a:t>
            </a:r>
            <a:r>
              <a:rPr lang="en-US" altLang="zh-TW" dirty="0"/>
              <a:t>_)</a:t>
            </a:r>
          </a:p>
          <a:p>
            <a:pPr marL="0" indent="0">
              <a:buNone/>
            </a:pPr>
            <a:r>
              <a:rPr lang="en-US" altLang="zh-TW" dirty="0" err="1"/>
              <a:t>plot_decision_regions</a:t>
            </a:r>
            <a:r>
              <a:rPr lang="en-US" altLang="zh-TW" dirty="0"/>
              <a:t>(X, y, </a:t>
            </a:r>
            <a:r>
              <a:rPr lang="en-US" altLang="zh-TW" dirty="0" err="1"/>
              <a:t>clf</a:t>
            </a:r>
            <a:r>
              <a:rPr lang="en-US" altLang="zh-TW" dirty="0"/>
              <a:t>=</a:t>
            </a:r>
            <a:r>
              <a:rPr lang="en-US" altLang="zh-TW" dirty="0" err="1"/>
              <a:t>ppn</a:t>
            </a:r>
            <a:r>
              <a:rPr lang="en-US" altLang="zh-TW" dirty="0"/>
              <a:t>)</a:t>
            </a:r>
          </a:p>
          <a:p>
            <a:pPr marL="0" indent="0">
              <a:buNone/>
            </a:pPr>
            <a:r>
              <a:rPr lang="en-US" altLang="zh-TW" dirty="0" err="1"/>
              <a:t>plt.title</a:t>
            </a:r>
            <a:r>
              <a:rPr lang="en-US" altLang="zh-TW" dirty="0"/>
              <a:t>('Perceptron')</a:t>
            </a:r>
          </a:p>
          <a:p>
            <a:pPr marL="0" indent="0">
              <a:buNone/>
            </a:pPr>
            <a:r>
              <a:rPr lang="en-US" altLang="zh-TW" dirty="0" err="1"/>
              <a:t>plt.xlabel</a:t>
            </a:r>
            <a:r>
              <a:rPr lang="en-US" altLang="zh-TW" dirty="0"/>
              <a:t>('sepal length [cm]')</a:t>
            </a:r>
          </a:p>
          <a:p>
            <a:pPr marL="0" indent="0">
              <a:buNone/>
            </a:pPr>
            <a:r>
              <a:rPr lang="en-US" altLang="zh-TW" dirty="0" err="1"/>
              <a:t>plt.ylabel</a:t>
            </a:r>
            <a:r>
              <a:rPr lang="en-US" altLang="zh-TW" dirty="0"/>
              <a:t>('petal length [cm]')</a:t>
            </a:r>
          </a:p>
          <a:p>
            <a:pPr marL="0" indent="0">
              <a:buNone/>
            </a:pPr>
            <a:r>
              <a:rPr lang="en-US" altLang="zh-TW" dirty="0" err="1"/>
              <a:t>plt.show</a:t>
            </a:r>
            <a:r>
              <a:rPr lang="en-US" altLang="zh-TW" dirty="0"/>
              <a:t>()</a:t>
            </a:r>
          </a:p>
          <a:p>
            <a:pPr marL="0" indent="0">
              <a:buNone/>
            </a:pPr>
            <a:endParaRPr lang="en-US" altLang="zh-TW" dirty="0"/>
          </a:p>
          <a:p>
            <a:pPr marL="0" indent="0">
              <a:buNone/>
            </a:pPr>
            <a:r>
              <a:rPr lang="en-US" altLang="zh-TW" dirty="0" err="1"/>
              <a:t>plt.plot</a:t>
            </a:r>
            <a:r>
              <a:rPr lang="en-US" altLang="zh-TW" dirty="0"/>
              <a:t>(range(1, </a:t>
            </a:r>
            <a:r>
              <a:rPr lang="en-US" altLang="zh-TW" dirty="0" err="1"/>
              <a:t>len</a:t>
            </a:r>
            <a:r>
              <a:rPr lang="en-US" altLang="zh-TW" dirty="0"/>
              <a:t>(</a:t>
            </a:r>
            <a:r>
              <a:rPr lang="en-US" altLang="zh-TW" dirty="0" err="1"/>
              <a:t>ppn.errors</a:t>
            </a:r>
            <a:r>
              <a:rPr lang="en-US" altLang="zh-TW" dirty="0"/>
              <a:t>_)+1), </a:t>
            </a:r>
            <a:r>
              <a:rPr lang="en-US" altLang="zh-TW" dirty="0" err="1"/>
              <a:t>ppn.errors</a:t>
            </a:r>
            <a:r>
              <a:rPr lang="en-US" altLang="zh-TW" dirty="0"/>
              <a:t>_, marker='o')</a:t>
            </a:r>
          </a:p>
          <a:p>
            <a:pPr marL="0" indent="0">
              <a:buNone/>
            </a:pPr>
            <a:r>
              <a:rPr lang="en-US" altLang="zh-TW" dirty="0" err="1"/>
              <a:t>plt.xlabel</a:t>
            </a:r>
            <a:r>
              <a:rPr lang="en-US" altLang="zh-TW" dirty="0"/>
              <a:t>('Iterations')</a:t>
            </a:r>
          </a:p>
          <a:p>
            <a:pPr marL="0" indent="0">
              <a:buNone/>
            </a:pPr>
            <a:r>
              <a:rPr lang="en-US" altLang="zh-TW" dirty="0" err="1"/>
              <a:t>plt.ylabel</a:t>
            </a:r>
            <a:r>
              <a:rPr lang="en-US" altLang="zh-TW" dirty="0"/>
              <a:t>('Misclassifications')</a:t>
            </a:r>
          </a:p>
          <a:p>
            <a:pPr marL="0" indent="0">
              <a:buNone/>
            </a:pPr>
            <a:r>
              <a:rPr lang="en-US" altLang="zh-TW" dirty="0" err="1"/>
              <a:t>plt.show</a:t>
            </a: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520062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Results</a:t>
            </a:r>
            <a:endParaRPr lang="zh-TW" altLang="en-US" dirty="0"/>
          </a:p>
        </p:txBody>
      </p:sp>
      <p:sp>
        <p:nvSpPr>
          <p:cNvPr id="3" name="內容版面配置區 2"/>
          <p:cNvSpPr>
            <a:spLocks noGrp="1"/>
          </p:cNvSpPr>
          <p:nvPr>
            <p:ph idx="1"/>
          </p:nvPr>
        </p:nvSpPr>
        <p:spPr/>
        <p:txBody>
          <a:bodyPr/>
          <a:lstStyle/>
          <a:p>
            <a:r>
              <a:rPr lang="en-US" altLang="zh-TW" dirty="0"/>
              <a:t>Perceptron converges after 6</a:t>
            </a:r>
            <a:r>
              <a:rPr lang="en-US" altLang="zh-TW" baseline="30000" dirty="0"/>
              <a:t>th</a:t>
            </a:r>
            <a:r>
              <a:rPr lang="en-US" altLang="zh-TW" dirty="0"/>
              <a:t> iteration</a:t>
            </a:r>
          </a:p>
          <a:p>
            <a:r>
              <a:rPr lang="en-US" altLang="zh-TW" dirty="0"/>
              <a:t>Weights: [-0.4  -0.68  1.82]</a:t>
            </a:r>
            <a:endParaRPr lang="zh-TW" altLang="en-US" dirty="0"/>
          </a:p>
        </p:txBody>
      </p:sp>
      <p:pic>
        <p:nvPicPr>
          <p:cNvPr id="9219" name="Picture 3"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212" y="3252627"/>
            <a:ext cx="4188106" cy="315511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4376" y="3381152"/>
            <a:ext cx="4149255" cy="2898063"/>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523283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Problems with Perceptron</a:t>
            </a:r>
            <a:endParaRPr lang="zh-TW" altLang="en-US" dirty="0"/>
          </a:p>
        </p:txBody>
      </p:sp>
      <p:sp>
        <p:nvSpPr>
          <p:cNvPr id="3" name="內容版面配置區 2"/>
          <p:cNvSpPr>
            <a:spLocks noGrp="1"/>
          </p:cNvSpPr>
          <p:nvPr>
            <p:ph idx="1"/>
          </p:nvPr>
        </p:nvSpPr>
        <p:spPr/>
        <p:txBody>
          <a:bodyPr/>
          <a:lstStyle/>
          <a:p>
            <a:r>
              <a:rPr lang="en-US" altLang="zh-TW" dirty="0"/>
              <a:t>The 2 classes must be separable by a linear hyperplane</a:t>
            </a:r>
          </a:p>
          <a:p>
            <a:r>
              <a:rPr lang="en-US" altLang="zh-TW" dirty="0"/>
              <a:t>If not, then the perceptron algorithm does NOT converge!</a:t>
            </a:r>
          </a:p>
          <a:p>
            <a:r>
              <a:rPr lang="en-US" altLang="zh-TW" dirty="0"/>
              <a:t>Example</a:t>
            </a:r>
            <a:endParaRPr lang="zh-TW" altLang="en-US" dirty="0"/>
          </a:p>
        </p:txBody>
      </p:sp>
      <p:pic>
        <p:nvPicPr>
          <p:cNvPr id="1024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3" y="3329946"/>
            <a:ext cx="4260336" cy="29137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4209" y="3329946"/>
            <a:ext cx="4319635" cy="301706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577789" y="6347012"/>
            <a:ext cx="10614211" cy="338554"/>
          </a:xfrm>
          <a:prstGeom prst="rect">
            <a:avLst/>
          </a:prstGeom>
        </p:spPr>
        <p:txBody>
          <a:bodyPr wrap="square">
            <a:spAutoFit/>
          </a:bodyPr>
          <a:lstStyle/>
          <a:p>
            <a:r>
              <a:rPr lang="zh-TW" altLang="en-US" sz="1600" dirty="0"/>
              <a:t>http://sebastianraschka.com/Articles/2015_singlelayer_neurons.html#problems-with-perceptrons</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866105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Basics of Neural Networks</a:t>
            </a:r>
            <a:endParaRPr lang="zh-TW" altLang="en-US" dirty="0"/>
          </a:p>
        </p:txBody>
      </p:sp>
      <p:sp>
        <p:nvSpPr>
          <p:cNvPr id="3" name="內容版面配置區 2"/>
          <p:cNvSpPr>
            <a:spLocks noGrp="1"/>
          </p:cNvSpPr>
          <p:nvPr>
            <p:ph idx="1"/>
          </p:nvPr>
        </p:nvSpPr>
        <p:spPr/>
        <p:txBody>
          <a:bodyPr>
            <a:normAutofit/>
          </a:bodyPr>
          <a:lstStyle/>
          <a:p>
            <a:r>
              <a:rPr lang="en-US" altLang="zh-TW" sz="2800" dirty="0">
                <a:solidFill>
                  <a:schemeClr val="bg2">
                    <a:lumMod val="90000"/>
                  </a:schemeClr>
                </a:solidFill>
              </a:rPr>
              <a:t>The Perceptron and its Learning Rule (Frank Rosenblatt, 1957)</a:t>
            </a:r>
          </a:p>
          <a:p>
            <a:r>
              <a:rPr lang="en-US" altLang="zh-TW" sz="2800" dirty="0"/>
              <a:t>Adaptive Linear Neuron and Delta Rule (</a:t>
            </a:r>
            <a:r>
              <a:rPr lang="en-US" altLang="zh-TW" sz="2800" dirty="0" err="1"/>
              <a:t>Widrow</a:t>
            </a:r>
            <a:r>
              <a:rPr lang="en-US" altLang="zh-TW" sz="2800" dirty="0"/>
              <a:t> &amp; Hoff, 1960)</a:t>
            </a:r>
          </a:p>
          <a:p>
            <a:r>
              <a:rPr lang="en-US" altLang="zh-TW" sz="2800" dirty="0">
                <a:solidFill>
                  <a:schemeClr val="bg2">
                    <a:lumMod val="90000"/>
                  </a:schemeClr>
                </a:solidFill>
              </a:rPr>
              <a:t>Logistic Regression and Gradient Descent</a:t>
            </a:r>
          </a:p>
          <a:p>
            <a:endParaRPr lang="zh-TW" altLang="en-US" sz="2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59793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Contents</a:t>
            </a:r>
            <a:endParaRPr lang="zh-TW" altLang="en-US" dirty="0"/>
          </a:p>
        </p:txBody>
      </p:sp>
      <p:sp>
        <p:nvSpPr>
          <p:cNvPr id="3" name="內容版面配置區 2"/>
          <p:cNvSpPr>
            <a:spLocks noGrp="1"/>
          </p:cNvSpPr>
          <p:nvPr>
            <p:ph idx="1"/>
          </p:nvPr>
        </p:nvSpPr>
        <p:spPr/>
        <p:txBody>
          <a:bodyPr>
            <a:normAutofit/>
          </a:bodyPr>
          <a:lstStyle/>
          <a:p>
            <a:r>
              <a:rPr lang="en-US" altLang="zh-TW" sz="2800" dirty="0"/>
              <a:t>Basics of Neural Networks</a:t>
            </a:r>
          </a:p>
          <a:p>
            <a:r>
              <a:rPr lang="en-US" altLang="zh-TW" sz="2800" dirty="0"/>
              <a:t>Shallow Neural Networks</a:t>
            </a:r>
          </a:p>
          <a:p>
            <a:r>
              <a:rPr lang="en-US" altLang="zh-TW" sz="2800" dirty="0"/>
              <a:t>Deep Neural Networks</a:t>
            </a:r>
            <a:endParaRPr lang="zh-TW" altLang="en-US" sz="2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983825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Adaptive Linear Neurons and the Delta Rule (1960)</a:t>
            </a:r>
            <a:endParaRPr lang="zh-TW" altLang="en-US" dirty="0"/>
          </a:p>
        </p:txBody>
      </p:sp>
      <p:sp>
        <p:nvSpPr>
          <p:cNvPr id="3" name="內容版面配置區 2"/>
          <p:cNvSpPr>
            <a:spLocks noGrp="1"/>
          </p:cNvSpPr>
          <p:nvPr>
            <p:ph idx="1"/>
          </p:nvPr>
        </p:nvSpPr>
        <p:spPr/>
        <p:txBody>
          <a:bodyPr>
            <a:normAutofit/>
          </a:bodyPr>
          <a:lstStyle/>
          <a:p>
            <a:r>
              <a:rPr lang="en-US" altLang="zh-TW" sz="2800" dirty="0"/>
              <a:t>Bernard </a:t>
            </a:r>
            <a:r>
              <a:rPr lang="en-US" altLang="zh-TW" sz="2800" dirty="0" err="1"/>
              <a:t>Widrow</a:t>
            </a:r>
            <a:r>
              <a:rPr lang="en-US" altLang="zh-TW" sz="2800" dirty="0"/>
              <a:t> and </a:t>
            </a:r>
            <a:r>
              <a:rPr lang="en-US" altLang="zh-TW" sz="2800" dirty="0" err="1"/>
              <a:t>Tedd</a:t>
            </a:r>
            <a:r>
              <a:rPr lang="en-US" altLang="zh-TW" sz="2800" dirty="0"/>
              <a:t> Hoff proposed </a:t>
            </a:r>
            <a:br>
              <a:rPr lang="en-US" altLang="zh-TW" sz="2800" dirty="0"/>
            </a:br>
            <a:r>
              <a:rPr lang="en-US" altLang="zh-TW" sz="2800" dirty="0">
                <a:solidFill>
                  <a:srgbClr val="FF0000"/>
                </a:solidFill>
              </a:rPr>
              <a:t>Adaptive Linear Neurons (Adaline)</a:t>
            </a:r>
          </a:p>
          <a:p>
            <a:r>
              <a:rPr lang="en-US" altLang="zh-TW" sz="2800" dirty="0"/>
              <a:t>Linear activation function: g(z) = z.</a:t>
            </a:r>
          </a:p>
          <a:p>
            <a:r>
              <a:rPr lang="en-US" altLang="zh-TW" sz="2800" dirty="0"/>
              <a:t>It is differentiable, so we can define a cost function and minimize it!</a:t>
            </a:r>
          </a:p>
          <a:p>
            <a:endParaRPr lang="zh-TW" altLang="en-US" sz="2800" dirty="0"/>
          </a:p>
        </p:txBody>
      </p:sp>
      <p:sp>
        <p:nvSpPr>
          <p:cNvPr id="4" name="矩形 3"/>
          <p:cNvSpPr/>
          <p:nvPr/>
        </p:nvSpPr>
        <p:spPr>
          <a:xfrm>
            <a:off x="2589212" y="6139822"/>
            <a:ext cx="9046976" cy="646331"/>
          </a:xfrm>
          <a:prstGeom prst="rect">
            <a:avLst/>
          </a:prstGeom>
        </p:spPr>
        <p:txBody>
          <a:bodyPr wrap="square">
            <a:spAutoFit/>
          </a:bodyPr>
          <a:lstStyle/>
          <a:p>
            <a:r>
              <a:rPr lang="en-US" altLang="zh-TW" dirty="0">
                <a:solidFill>
                  <a:srgbClr val="111111"/>
                </a:solidFill>
                <a:latin typeface="Helvetica" panose="020B0604020202020204" pitchFamily="34" charset="0"/>
              </a:rPr>
              <a:t>B. </a:t>
            </a:r>
            <a:r>
              <a:rPr lang="en-US" altLang="zh-TW" dirty="0" err="1">
                <a:solidFill>
                  <a:srgbClr val="111111"/>
                </a:solidFill>
                <a:latin typeface="Helvetica" panose="020B0604020202020204" pitchFamily="34" charset="0"/>
              </a:rPr>
              <a:t>Widrow</a:t>
            </a:r>
            <a:r>
              <a:rPr lang="en-US" altLang="zh-TW" dirty="0">
                <a:solidFill>
                  <a:srgbClr val="111111"/>
                </a:solidFill>
                <a:latin typeface="Helvetica" panose="020B0604020202020204" pitchFamily="34" charset="0"/>
              </a:rPr>
              <a:t> et al. Adaptive ”Adaline” neuron using chemical ”</a:t>
            </a:r>
            <a:r>
              <a:rPr lang="en-US" altLang="zh-TW" dirty="0" err="1">
                <a:solidFill>
                  <a:srgbClr val="111111"/>
                </a:solidFill>
                <a:latin typeface="Helvetica" panose="020B0604020202020204" pitchFamily="34" charset="0"/>
              </a:rPr>
              <a:t>memistors</a:t>
            </a:r>
            <a:r>
              <a:rPr lang="en-US" altLang="zh-TW" dirty="0">
                <a:solidFill>
                  <a:srgbClr val="111111"/>
                </a:solidFill>
                <a:latin typeface="Helvetica" panose="020B0604020202020204" pitchFamily="34" charset="0"/>
              </a:rPr>
              <a:t>”. Number Technical Report 1553-2. Stanford Electron. Labs., Stanford, CA, October 1960.</a:t>
            </a:r>
            <a:endParaRPr lang="zh-TW" altLang="en-US"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4280416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descr="http://sebastianraschka.com/images/blog/2015/singlelayer_neural_networks_files/perceptron_vs_adalin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5524" y="964769"/>
            <a:ext cx="6962775" cy="5467351"/>
          </a:xfrm>
          <a:prstGeom prst="rect">
            <a:avLst/>
          </a:prstGeom>
          <a:noFill/>
          <a:extLst>
            <a:ext uri="{909E8E84-426E-40DD-AFC4-6F175D3DCCD1}">
              <a14:hiddenFill xmlns:a14="http://schemas.microsoft.com/office/drawing/2010/main">
                <a:solidFill>
                  <a:srgbClr val="FFFFFF"/>
                </a:solidFill>
              </a14:hiddenFill>
            </a:ext>
          </a:extLst>
        </p:spPr>
      </p:pic>
      <p:sp>
        <p:nvSpPr>
          <p:cNvPr id="5" name="投影片編號版面配置區 4"/>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164876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p:sp>
        <p:nvSpPr>
          <p:cNvPr id="3" name="內容版面配置區 2"/>
          <p:cNvSpPr>
            <a:spLocks noGrp="1"/>
          </p:cNvSpPr>
          <p:nvPr>
            <p:ph idx="1"/>
          </p:nvPr>
        </p:nvSpPr>
        <p:spPr>
          <a:xfrm>
            <a:off x="2589212" y="2133600"/>
            <a:ext cx="5174223" cy="3777622"/>
          </a:xfrm>
        </p:spPr>
        <p:txBody>
          <a:bodyPr>
            <a:normAutofit/>
          </a:bodyPr>
          <a:lstStyle/>
          <a:p>
            <a:r>
              <a:rPr lang="en-US" altLang="zh-TW" sz="2800" b="1" dirty="0">
                <a:solidFill>
                  <a:srgbClr val="FF0000"/>
                </a:solidFill>
              </a:rPr>
              <a:t>Gradient Descent</a:t>
            </a:r>
          </a:p>
          <a:p>
            <a:pPr lvl="1"/>
            <a:r>
              <a:rPr lang="en-US" altLang="zh-TW" sz="2400" dirty="0"/>
              <a:t>A </a:t>
            </a:r>
            <a:r>
              <a:rPr lang="en-US" altLang="zh-TW" sz="2400" dirty="0">
                <a:solidFill>
                  <a:srgbClr val="FF0000"/>
                </a:solidFill>
              </a:rPr>
              <a:t>first-order iterative optimization algorithm </a:t>
            </a:r>
            <a:r>
              <a:rPr lang="en-US" altLang="zh-TW" sz="2400" dirty="0"/>
              <a:t>for finding the minimum of a function</a:t>
            </a:r>
          </a:p>
          <a:p>
            <a:pPr lvl="1"/>
            <a:r>
              <a:rPr lang="en-US" altLang="zh-TW" sz="2400" dirty="0"/>
              <a:t>Take steps proportional to the </a:t>
            </a:r>
            <a:r>
              <a:rPr lang="en-US" altLang="zh-TW" sz="2400" b="1" dirty="0">
                <a:solidFill>
                  <a:srgbClr val="FF0000"/>
                </a:solidFill>
              </a:rPr>
              <a:t>negative of the gradient </a:t>
            </a:r>
            <a:r>
              <a:rPr lang="en-US" altLang="zh-TW" sz="2400" dirty="0"/>
              <a:t>of the function at the current point</a:t>
            </a:r>
            <a:endParaRPr lang="zh-TW" altLang="en-US" sz="2400" dirty="0"/>
          </a:p>
        </p:txBody>
      </p:sp>
      <p:pic>
        <p:nvPicPr>
          <p:cNvPr id="1026" name="Picture 2" descr="https://upload.wikimedia.org/wikipedia/commons/thumb/f/ff/Gradient_descent.svg/512px-Gradient_descen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571" y="4022411"/>
            <a:ext cx="2552888" cy="2737375"/>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3">
            <a:clrChange>
              <a:clrFrom>
                <a:srgbClr val="FFFFFF"/>
              </a:clrFrom>
              <a:clrTo>
                <a:srgbClr val="FFFFFF">
                  <a:alpha val="0"/>
                </a:srgbClr>
              </a:clrTo>
            </a:clrChange>
          </a:blip>
          <a:stretch>
            <a:fillRect/>
          </a:stretch>
        </p:blipFill>
        <p:spPr>
          <a:xfrm>
            <a:off x="8086071" y="1194862"/>
            <a:ext cx="3901888" cy="2570656"/>
          </a:xfrm>
          <a:prstGeom prst="rect">
            <a:avLst/>
          </a:prstGeom>
        </p:spPr>
      </p:pic>
      <p:sp>
        <p:nvSpPr>
          <p:cNvPr id="5" name="投影片編號版面配置區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078962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of a Cost Function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589212" y="2133599"/>
                <a:ext cx="8915400" cy="4285129"/>
              </a:xfrm>
            </p:spPr>
            <p:txBody>
              <a:bodyPr>
                <a:noAutofit/>
              </a:bodyPr>
              <a:lstStyle/>
              <a:p>
                <a:r>
                  <a:rPr lang="en-US" altLang="zh-TW" sz="2400" dirty="0">
                    <a:solidFill>
                      <a:srgbClr val="FF0000"/>
                    </a:solidFill>
                  </a:rPr>
                  <a:t>Cost</a:t>
                </a:r>
                <a:r>
                  <a:rPr lang="en-US" altLang="zh-TW" sz="2400" dirty="0"/>
                  <a:t> function: sum of squared errors (SSE)</a:t>
                </a:r>
              </a:p>
              <a:p>
                <a:pPr lvl="1"/>
                <a:r>
                  <a:rPr lang="en-US" altLang="zh-TW" sz="2200" dirty="0"/>
                  <a:t>J(w) = </a:t>
                </a:r>
                <a14:m>
                  <m:oMath xmlns:m="http://schemas.openxmlformats.org/officeDocument/2006/math">
                    <m:f>
                      <m:fPr>
                        <m:ctrlPr>
                          <a:rPr lang="en-US" altLang="zh-TW" sz="2200" i="1">
                            <a:latin typeface="Cambria Math" panose="02040503050406030204" pitchFamily="18" charset="0"/>
                          </a:rPr>
                        </m:ctrlPr>
                      </m:fPr>
                      <m:num>
                        <m:r>
                          <a:rPr lang="en-US" altLang="zh-TW" sz="2200" i="1">
                            <a:latin typeface="Cambria Math" panose="02040503050406030204" pitchFamily="18" charset="0"/>
                          </a:rPr>
                          <m:t>1</m:t>
                        </m:r>
                      </m:num>
                      <m:den>
                        <m:r>
                          <a:rPr lang="en-US" altLang="zh-TW" sz="2200" i="1">
                            <a:latin typeface="Cambria Math" panose="02040503050406030204" pitchFamily="18" charset="0"/>
                          </a:rPr>
                          <m:t>2</m:t>
                        </m:r>
                      </m:den>
                    </m:f>
                    <m:nary>
                      <m:naryPr>
                        <m:chr m:val="∑"/>
                        <m:supHide m:val="on"/>
                        <m:ctrlPr>
                          <a:rPr lang="en-US" altLang="zh-TW" sz="2200" i="1">
                            <a:latin typeface="Cambria Math" panose="02040503050406030204" pitchFamily="18" charset="0"/>
                          </a:rPr>
                        </m:ctrlPr>
                      </m:naryPr>
                      <m:sub>
                        <m:r>
                          <m:rPr>
                            <m:brk m:alnAt="7"/>
                          </m:rPr>
                          <a:rPr lang="en-US" altLang="zh-TW" sz="2200" i="1">
                            <a:latin typeface="Cambria Math" panose="02040503050406030204" pitchFamily="18" charset="0"/>
                          </a:rPr>
                          <m:t>𝑖</m:t>
                        </m:r>
                      </m:sub>
                      <m:sup/>
                      <m:e>
                        <m:sSup>
                          <m:sSupPr>
                            <m:ctrlPr>
                              <a:rPr lang="en-US" altLang="zh-TW" sz="2200" i="1">
                                <a:latin typeface="Cambria Math" panose="02040503050406030204" pitchFamily="18" charset="0"/>
                              </a:rPr>
                            </m:ctrlPr>
                          </m:sSupPr>
                          <m:e>
                            <m:r>
                              <a:rPr lang="en-US" altLang="zh-TW" sz="2200" i="1">
                                <a:latin typeface="Cambria Math" panose="02040503050406030204" pitchFamily="18" charset="0"/>
                              </a:rPr>
                              <m:t>(</m:t>
                            </m:r>
                            <m:sSup>
                              <m:sSupPr>
                                <m:ctrlPr>
                                  <a:rPr lang="en-US" altLang="zh-TW" sz="2200" i="1">
                                    <a:latin typeface="Cambria Math" panose="02040503050406030204" pitchFamily="18" charset="0"/>
                                  </a:rPr>
                                </m:ctrlPr>
                              </m:sSupPr>
                              <m:e>
                                <m:r>
                                  <a:rPr lang="en-US" altLang="zh-TW" sz="2200" i="1">
                                    <a:latin typeface="Cambria Math" panose="02040503050406030204" pitchFamily="18" charset="0"/>
                                  </a:rPr>
                                  <m:t>𝑦</m:t>
                                </m:r>
                              </m:e>
                              <m:sup>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sup>
                            </m:sSup>
                            <m:r>
                              <a:rPr lang="en-US" altLang="zh-TW" sz="2200" i="1">
                                <a:latin typeface="Cambria Math" panose="02040503050406030204" pitchFamily="18" charset="0"/>
                              </a:rPr>
                              <m:t>−</m:t>
                            </m:r>
                            <m:sSup>
                              <m:sSupPr>
                                <m:ctrlPr>
                                  <a:rPr lang="en-US" altLang="zh-TW" sz="2200" i="1">
                                    <a:latin typeface="Cambria Math" panose="02040503050406030204" pitchFamily="18" charset="0"/>
                                  </a:rPr>
                                </m:ctrlPr>
                              </m:sSupPr>
                              <m:e>
                                <m:r>
                                  <a:rPr lang="en-US" altLang="zh-TW" sz="2200" i="1">
                                    <a:latin typeface="Cambria Math" panose="02040503050406030204" pitchFamily="18" charset="0"/>
                                  </a:rPr>
                                  <m:t>𝑦</m:t>
                                </m:r>
                              </m:e>
                              <m:sup>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sup>
                            </m:sSup>
                            <m:r>
                              <a:rPr lang="en-US" altLang="zh-TW" sz="2200" i="1">
                                <a:latin typeface="Cambria Math" panose="02040503050406030204" pitchFamily="18" charset="0"/>
                              </a:rPr>
                              <m:t>)</m:t>
                            </m:r>
                          </m:e>
                          <m:sup>
                            <m:r>
                              <a:rPr lang="en-US" altLang="zh-TW" sz="2200" i="1">
                                <a:latin typeface="Cambria Math" panose="02040503050406030204" pitchFamily="18" charset="0"/>
                              </a:rPr>
                              <m:t>2</m:t>
                            </m:r>
                          </m:sup>
                        </m:sSup>
                      </m:e>
                    </m:nary>
                  </m:oMath>
                </a14:m>
                <a:endParaRPr lang="en-US" altLang="zh-TW" sz="2200" dirty="0"/>
              </a:p>
              <a:p>
                <a:r>
                  <a:rPr lang="en-US" altLang="zh-TW" sz="2400" dirty="0"/>
                  <a:t>To </a:t>
                </a:r>
                <a:r>
                  <a:rPr lang="en-US" altLang="zh-TW" sz="2400" dirty="0">
                    <a:solidFill>
                      <a:srgbClr val="FF0000"/>
                    </a:solidFill>
                  </a:rPr>
                  <a:t>minimize</a:t>
                </a:r>
                <a:r>
                  <a:rPr lang="en-US" altLang="zh-TW" sz="2400" dirty="0"/>
                  <a:t> SSE, we can use “gradient descent”</a:t>
                </a:r>
              </a:p>
              <a:p>
                <a:r>
                  <a:rPr lang="en-US" altLang="zh-TW" sz="2400" dirty="0"/>
                  <a:t>A step in the </a:t>
                </a:r>
                <a:r>
                  <a:rPr lang="en-US" altLang="zh-TW" sz="2400" dirty="0">
                    <a:solidFill>
                      <a:srgbClr val="FF0000"/>
                    </a:solidFill>
                  </a:rPr>
                  <a:t>opposite</a:t>
                </a:r>
                <a:r>
                  <a:rPr lang="en-US" altLang="zh-TW" sz="2400" dirty="0"/>
                  <a:t> direction of </a:t>
                </a:r>
                <a:r>
                  <a:rPr lang="en-US" altLang="zh-TW" sz="2400" dirty="0">
                    <a:solidFill>
                      <a:srgbClr val="FF0000"/>
                    </a:solidFill>
                  </a:rPr>
                  <a:t>gradient </a:t>
                </a:r>
              </a:p>
              <a:p>
                <a:pPr marL="0" indent="0" algn="ctr">
                  <a:buNone/>
                </a:pPr>
                <a:r>
                  <a:rPr lang="el-GR" altLang="zh-TW" sz="2400" dirty="0"/>
                  <a:t>∆</a:t>
                </a:r>
                <a:r>
                  <a:rPr lang="en-US" altLang="zh-TW" sz="2400" dirty="0"/>
                  <a:t>w = −</a:t>
                </a:r>
                <a:r>
                  <a:rPr lang="el-GR" altLang="zh-TW" sz="2400" dirty="0">
                    <a:latin typeface="Times New Roman" panose="02020603050405020304" pitchFamily="18" charset="0"/>
                    <a:cs typeface="Times New Roman" panose="02020603050405020304" pitchFamily="18" charset="0"/>
                  </a:rPr>
                  <a:t> α </a:t>
                </a:r>
                <a:r>
                  <a:rPr lang="el-GR" altLang="zh-TW" sz="2400" dirty="0">
                    <a:sym typeface="Symbol" panose="05050102010706020507" pitchFamily="18" charset="2"/>
                  </a:rPr>
                  <a:t></a:t>
                </a:r>
                <a:r>
                  <a:rPr lang="en-US" altLang="zh-TW" sz="2400" dirty="0">
                    <a:sym typeface="Symbol" panose="05050102010706020507" pitchFamily="18" charset="2"/>
                  </a:rPr>
                  <a:t>J(w)</a:t>
                </a:r>
              </a:p>
              <a:p>
                <a:pPr marL="457200" lvl="1" indent="0">
                  <a:buNone/>
                </a:pPr>
                <a:r>
                  <a:rPr lang="en-US" altLang="zh-TW" sz="2200" dirty="0">
                    <a:sym typeface="Symbol" panose="05050102010706020507" pitchFamily="18" charset="2"/>
                  </a:rPr>
                  <a:t>where </a:t>
                </a:r>
                <a:r>
                  <a:rPr lang="el-GR" altLang="zh-TW" sz="2400" dirty="0">
                    <a:latin typeface="Times New Roman" panose="02020603050405020304" pitchFamily="18" charset="0"/>
                    <a:cs typeface="Times New Roman" panose="02020603050405020304" pitchFamily="18" charset="0"/>
                  </a:rPr>
                  <a:t>α</a:t>
                </a:r>
                <a:r>
                  <a:rPr lang="en-US" altLang="zh-TW" sz="2200" dirty="0">
                    <a:sym typeface="Symbol" panose="05050102010706020507" pitchFamily="18" charset="2"/>
                  </a:rPr>
                  <a:t> is the </a:t>
                </a:r>
                <a:r>
                  <a:rPr lang="en-US" altLang="zh-TW" sz="2200" dirty="0">
                    <a:solidFill>
                      <a:srgbClr val="FF0000"/>
                    </a:solidFill>
                    <a:sym typeface="Symbol" panose="05050102010706020507" pitchFamily="18" charset="2"/>
                  </a:rPr>
                  <a:t>learning rate</a:t>
                </a:r>
                <a:r>
                  <a:rPr lang="en-US" altLang="zh-TW" sz="2200" dirty="0">
                    <a:sym typeface="Symbol" panose="05050102010706020507" pitchFamily="18" charset="2"/>
                  </a:rPr>
                  <a:t>, 0 &lt; </a:t>
                </a:r>
                <a:r>
                  <a:rPr lang="el-GR" altLang="zh-TW" sz="2400" dirty="0">
                    <a:latin typeface="Times New Roman" panose="02020603050405020304" pitchFamily="18" charset="0"/>
                    <a:cs typeface="Times New Roman" panose="02020603050405020304" pitchFamily="18" charset="0"/>
                  </a:rPr>
                  <a:t>α</a:t>
                </a:r>
                <a:r>
                  <a:rPr lang="en-US" altLang="zh-TW" sz="2200" dirty="0">
                    <a:sym typeface="Symbol" panose="05050102010706020507" pitchFamily="18" charset="2"/>
                  </a:rPr>
                  <a:t> &lt; 1</a:t>
                </a:r>
              </a:p>
              <a:p>
                <a:r>
                  <a:rPr lang="en-US" altLang="zh-TW" sz="2400" dirty="0">
                    <a:sym typeface="Symbol" panose="05050102010706020507" pitchFamily="18" charset="2"/>
                  </a:rPr>
                  <a:t>Thus, we need to compute the </a:t>
                </a:r>
                <a:r>
                  <a:rPr lang="en-US" altLang="zh-TW" sz="2400" dirty="0">
                    <a:solidFill>
                      <a:srgbClr val="FF0000"/>
                    </a:solidFill>
                    <a:sym typeface="Symbol" panose="05050102010706020507" pitchFamily="18" charset="2"/>
                  </a:rPr>
                  <a:t>partial derivative</a:t>
                </a:r>
                <a:r>
                  <a:rPr lang="en-US" altLang="zh-TW" sz="2400" dirty="0">
                    <a:sym typeface="Symbol" panose="05050102010706020507" pitchFamily="18" charset="2"/>
                  </a:rPr>
                  <a:t> of the cost function for </a:t>
                </a:r>
                <a:r>
                  <a:rPr lang="en-US" altLang="zh-TW" sz="2400" dirty="0">
                    <a:solidFill>
                      <a:srgbClr val="FF0000"/>
                    </a:solidFill>
                    <a:sym typeface="Symbol" panose="05050102010706020507" pitchFamily="18" charset="2"/>
                  </a:rPr>
                  <a:t>each</a:t>
                </a:r>
                <a:r>
                  <a:rPr lang="en-US" altLang="zh-TW" sz="2400" dirty="0">
                    <a:sym typeface="Symbol" panose="05050102010706020507" pitchFamily="18" charset="2"/>
                  </a:rPr>
                  <a:t> weight in the weight vector, </a:t>
                </a:r>
              </a:p>
              <a:p>
                <a:pPr marL="0" indent="0" algn="ctr">
                  <a:buNone/>
                </a:pPr>
                <a:r>
                  <a:rPr lang="el-GR" altLang="zh-TW" sz="2400" dirty="0"/>
                  <a:t>∆</a:t>
                </a:r>
                <a:r>
                  <a:rPr lang="en-US" altLang="zh-TW" sz="2400" dirty="0" err="1"/>
                  <a:t>w</a:t>
                </a:r>
                <a:r>
                  <a:rPr lang="en-US" altLang="zh-TW" sz="2400" baseline="-25000" dirty="0" err="1"/>
                  <a:t>j</a:t>
                </a:r>
                <a:r>
                  <a:rPr lang="en-US" altLang="zh-TW" sz="2400" dirty="0"/>
                  <a:t> = −</a:t>
                </a:r>
                <a:r>
                  <a:rPr lang="el-GR" altLang="zh-TW" sz="2400" dirty="0">
                    <a:latin typeface="Times New Roman" panose="02020603050405020304" pitchFamily="18" charset="0"/>
                    <a:cs typeface="Times New Roman" panose="02020603050405020304" pitchFamily="18" charset="0"/>
                  </a:rPr>
                  <a:t> α </a:t>
                </a:r>
                <a14:m>
                  <m:oMath xmlns:m="http://schemas.openxmlformats.org/officeDocument/2006/math">
                    <m:f>
                      <m:fPr>
                        <m:ctrlPr>
                          <a:rPr lang="en-US" altLang="zh-TW" sz="2400" i="1" smtClean="0">
                            <a:latin typeface="Cambria Math" panose="02040503050406030204" pitchFamily="18" charset="0"/>
                            <a:ea typeface="Cambria Math" panose="02040503050406030204" pitchFamily="18" charset="0"/>
                          </a:rPr>
                        </m:ctrlPr>
                      </m:fPr>
                      <m:num>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𝐽</m:t>
                        </m:r>
                      </m:num>
                      <m:den>
                        <m:r>
                          <a:rPr lang="en-US" altLang="zh-TW" sz="2400" i="1" smtClean="0">
                            <a:latin typeface="Cambria Math" panose="02040503050406030204" pitchFamily="18" charset="0"/>
                            <a:ea typeface="Cambria Math" panose="02040503050406030204" pitchFamily="18" charset="0"/>
                          </a:rPr>
                          <m:t>𝜕</m:t>
                        </m:r>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𝑤</m:t>
                            </m:r>
                          </m:e>
                          <m:sub>
                            <m:r>
                              <a:rPr lang="en-US" altLang="zh-TW" sz="2400" b="0" i="1" smtClean="0">
                                <a:latin typeface="Cambria Math" panose="02040503050406030204" pitchFamily="18" charset="0"/>
                                <a:ea typeface="Cambria Math" panose="02040503050406030204" pitchFamily="18" charset="0"/>
                              </a:rPr>
                              <m:t>𝑗</m:t>
                            </m:r>
                          </m:sub>
                        </m:sSub>
                      </m:den>
                    </m:f>
                  </m:oMath>
                </a14:m>
                <a:endParaRPr lang="en-US" altLang="zh-TW" sz="2400" dirty="0">
                  <a:sym typeface="Symbol" panose="05050102010706020507" pitchFamily="18" charset="2"/>
                </a:endParaRPr>
              </a:p>
              <a:p>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589212" y="2133599"/>
                <a:ext cx="8915400" cy="4285129"/>
              </a:xfrm>
              <a:blipFill rotWithShape="0">
                <a:blip r:embed="rId2"/>
                <a:stretch>
                  <a:fillRect l="-958" t="-1138" b="-7539"/>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79852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Partial derivative computations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589212" y="2133599"/>
                <a:ext cx="8915400" cy="4310063"/>
              </a:xfrm>
            </p:spPr>
            <p:txBody>
              <a:bodyPr>
                <a:noAutofit/>
              </a:bodyPr>
              <a:lstStyle/>
              <a:p>
                <a:pPr marL="0" indent="0">
                  <a:buNone/>
                </a:pPr>
                <a14:m>
                  <m:oMathPara xmlns:m="http://schemas.openxmlformats.org/officeDocument/2006/math">
                    <m:oMathParaPr>
                      <m:jc m:val="left"/>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smtClean="0">
                              <a:latin typeface="Cambria Math" panose="02040503050406030204" pitchFamily="18" charset="0"/>
                            </a:rPr>
                            <m:t>𝜕</m:t>
                          </m:r>
                          <m:r>
                            <a:rPr lang="en-US" altLang="zh-TW" sz="2400" b="0" i="1" smtClean="0">
                              <a:latin typeface="Cambria Math" panose="02040503050406030204" pitchFamily="18" charset="0"/>
                            </a:rPr>
                            <m:t>𝐽</m:t>
                          </m:r>
                        </m:num>
                        <m:den>
                          <m:r>
                            <a:rPr lang="en-US" altLang="zh-TW" sz="240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𝑗</m:t>
                              </m:r>
                            </m:sub>
                          </m:sSub>
                        </m:den>
                      </m:f>
                      <m:r>
                        <a:rPr lang="en-US" altLang="zh-TW" sz="2400" b="0" i="1" smtClean="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𝑗</m:t>
                              </m:r>
                            </m:sub>
                          </m:sSub>
                        </m:den>
                      </m:f>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2</m:t>
                          </m:r>
                        </m:den>
                      </m:f>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m:t>
                                      </m:r>
                                    </m:sup>
                                  </m:sSup>
                                </m:e>
                                <m: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𝑖</m:t>
                                      </m:r>
                                    </m:e>
                                  </m:d>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2</m:t>
                              </m:r>
                            </m:sup>
                          </m:sSup>
                        </m:e>
                      </m:nary>
                    </m:oMath>
                  </m:oMathPara>
                </a14:m>
                <a:endParaRPr lang="en-US" altLang="zh-TW" sz="2400" dirty="0"/>
              </a:p>
              <a:p>
                <a:pPr marL="628650" indent="-85725">
                  <a:buNone/>
                </a:pPr>
                <a:r>
                  <a:rPr lang="en-US" altLang="zh-TW"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nary>
                      <m:naryPr>
                        <m:chr m:val="∑"/>
                        <m:supHide m:val="on"/>
                        <m:ctrlPr>
                          <a:rPr lang="en-US" altLang="zh-TW" sz="2400" i="1">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p>
                          <m:sSupPr>
                            <m:ctrlPr>
                              <a:rPr lang="en-US" altLang="zh-TW" sz="2400" i="1">
                                <a:latin typeface="Cambria Math" panose="02040503050406030204" pitchFamily="18" charset="0"/>
                              </a:rPr>
                            </m:ctrlPr>
                          </m:sSup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𝑗</m:t>
                                    </m:r>
                                  </m:sub>
                                </m:sSub>
                              </m:den>
                            </m:f>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m:t>
                                    </m:r>
                                  </m:sup>
                                </m:sSup>
                              </m:e>
                              <m: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𝑖</m:t>
                                    </m:r>
                                  </m:e>
                                </m:d>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m:t>
                                </m:r>
                                <m:r>
                                  <a:rPr lang="en-US" altLang="zh-TW" sz="2400" i="1">
                                    <a:latin typeface="Cambria Math" panose="02040503050406030204" pitchFamily="18" charset="0"/>
                                  </a:rPr>
                                  <m:t>𝑖</m:t>
                                </m:r>
                                <m:r>
                                  <a:rPr lang="en-US" altLang="zh-TW" sz="2400" i="1">
                                    <a:latin typeface="Cambria Math" panose="02040503050406030204" pitchFamily="18" charset="0"/>
                                  </a:rPr>
                                  <m:t>)</m:t>
                                </m:r>
                              </m:sup>
                            </m:sSup>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nary>
                  </m:oMath>
                </a14:m>
                <a:endParaRPr lang="en-US" altLang="zh-TW" sz="2400" dirty="0"/>
              </a:p>
              <a:p>
                <a:pPr marL="628650" indent="-85725">
                  <a:buNone/>
                </a:pPr>
                <a:r>
                  <a:rPr lang="en-US" altLang="zh-TW"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r>
                          <a:rPr lang="en-US" altLang="zh-TW" sz="2400" b="0" i="1" smtClean="0">
                            <a:latin typeface="Cambria Math" panose="02040503050406030204" pitchFamily="18" charset="0"/>
                          </a:rPr>
                          <m:t>2(</m:t>
                        </m:r>
                        <m:sSup>
                          <m:sSupPr>
                            <m:ctrlPr>
                              <a:rPr lang="en-US" altLang="zh-TW" sz="2400" b="0" i="1" smtClean="0">
                                <a:latin typeface="Cambria Math" panose="02040503050406030204" pitchFamily="18" charset="0"/>
                              </a:rPr>
                            </m:ctrlPr>
                          </m:sSupPr>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m:t>
                                </m:r>
                              </m:sup>
                            </m:sSup>
                          </m:e>
                          <m: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𝑖</m:t>
                                </m:r>
                              </m:e>
                            </m:d>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𝑗</m:t>
                                    </m:r>
                                  </m:sub>
                                </m:sSub>
                              </m:den>
                            </m:f>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m:t>
                                    </m:r>
                                  </m:sup>
                                </m:sSup>
                              </m:e>
                              <m: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𝑖</m:t>
                                    </m:r>
                                  </m:e>
                                </m:d>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m:t>
                                </m:r>
                                <m:r>
                                  <a:rPr lang="en-US" altLang="zh-TW" sz="2400" i="1">
                                    <a:latin typeface="Cambria Math" panose="02040503050406030204" pitchFamily="18" charset="0"/>
                                  </a:rPr>
                                  <m:t>𝑖</m:t>
                                </m:r>
                                <m:r>
                                  <a:rPr lang="en-US" altLang="zh-TW" sz="2400" i="1">
                                    <a:latin typeface="Cambria Math" panose="02040503050406030204" pitchFamily="18" charset="0"/>
                                  </a:rPr>
                                  <m:t>)</m:t>
                                </m:r>
                              </m:sup>
                            </m:sSup>
                            <m:r>
                              <a:rPr lang="en-US" altLang="zh-TW" sz="2400" i="1">
                                <a:latin typeface="Cambria Math" panose="02040503050406030204" pitchFamily="18" charset="0"/>
                              </a:rPr>
                              <m:t>)</m:t>
                            </m:r>
                          </m:e>
                          <m:sup/>
                        </m:sSup>
                      </m:e>
                    </m:nary>
                  </m:oMath>
                </a14:m>
                <a:endParaRPr lang="en-US" altLang="zh-TW" sz="2400" dirty="0"/>
              </a:p>
              <a:p>
                <a:pPr marL="628650" indent="-85725">
                  <a:buNone/>
                </a:pPr>
                <a:r>
                  <a:rPr lang="en-US" altLang="zh-TW" sz="2400" dirty="0"/>
                  <a:t>= </a:t>
                </a:r>
                <a14:m>
                  <m:oMath xmlns:m="http://schemas.openxmlformats.org/officeDocument/2006/math">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m:t>
                                </m:r>
                              </m:sup>
                            </m:sSup>
                          </m:e>
                          <m: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𝑖</m:t>
                                </m:r>
                              </m:e>
                            </m:d>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m:t>
                            </m:r>
                            <m:r>
                              <a:rPr lang="en-US" altLang="zh-TW" sz="2400" i="1">
                                <a:latin typeface="Cambria Math" panose="02040503050406030204" pitchFamily="18" charset="0"/>
                              </a:rPr>
                              <m:t>𝑖</m:t>
                            </m:r>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𝑗</m:t>
                                    </m:r>
                                  </m:sub>
                                </m:sSub>
                              </m:den>
                            </m:f>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m:t>
                                    </m:r>
                                  </m:sup>
                                </m:sSup>
                              </m:e>
                              <m: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𝑖</m:t>
                                    </m:r>
                                  </m:e>
                                </m:d>
                              </m:sup>
                            </m:sSup>
                            <m:r>
                              <a:rPr lang="en-US" altLang="zh-TW" sz="2400" i="1">
                                <a:latin typeface="Cambria Math" panose="02040503050406030204" pitchFamily="18" charset="0"/>
                              </a:rPr>
                              <m:t>−</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𝑗</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𝑗</m:t>
                                    </m:r>
                                  </m:sub>
                                </m:sSub>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𝑗</m:t>
                                    </m:r>
                                  </m:sub>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bSup>
                              </m:e>
                            </m:nary>
                            <m:r>
                              <a:rPr lang="en-US" altLang="zh-TW" sz="2400" i="1">
                                <a:latin typeface="Cambria Math" panose="02040503050406030204" pitchFamily="18" charset="0"/>
                              </a:rPr>
                              <m:t>)</m:t>
                            </m:r>
                          </m:e>
                          <m:sup/>
                        </m:sSup>
                      </m:e>
                    </m:nary>
                  </m:oMath>
                </a14:m>
                <a:endParaRPr lang="en-US" altLang="zh-TW" sz="2400" dirty="0"/>
              </a:p>
              <a:p>
                <a:pPr marL="628650" indent="-85725">
                  <a:buNone/>
                </a:pPr>
                <a:r>
                  <a:rPr lang="en-US" altLang="zh-TW" sz="2400" dirty="0"/>
                  <a:t>= </a:t>
                </a: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m:t>
                                </m:r>
                              </m:sup>
                            </m:sSup>
                          </m:e>
                          <m: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𝑖</m:t>
                                </m:r>
                              </m:e>
                            </m:d>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𝑖</m:t>
                                </m:r>
                              </m:e>
                            </m:d>
                          </m:sup>
                        </m:s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𝑗</m:t>
                            </m:r>
                          </m:sub>
                          <m:sup>
                            <m:r>
                              <a:rPr lang="en-US" altLang="zh-TW" sz="2400" i="1">
                                <a:latin typeface="Cambria Math" panose="02040503050406030204" pitchFamily="18" charset="0"/>
                              </a:rPr>
                              <m:t>(</m:t>
                            </m:r>
                            <m:r>
                              <a:rPr lang="en-US" altLang="zh-TW" sz="2400" i="1">
                                <a:latin typeface="Cambria Math" panose="02040503050406030204" pitchFamily="18" charset="0"/>
                              </a:rPr>
                              <m:t>𝑖</m:t>
                            </m:r>
                            <m:r>
                              <a:rPr lang="en-US" altLang="zh-TW" sz="2400" i="1">
                                <a:latin typeface="Cambria Math" panose="02040503050406030204" pitchFamily="18" charset="0"/>
                              </a:rPr>
                              <m:t>)</m:t>
                            </m:r>
                          </m:sup>
                        </m:sSubSup>
                        <m:r>
                          <a:rPr lang="en-US" altLang="zh-TW" sz="2400" b="0" i="1" smtClean="0">
                            <a:latin typeface="Cambria Math" panose="02040503050406030204" pitchFamily="18" charset="0"/>
                          </a:rPr>
                          <m:t>)</m:t>
                        </m:r>
                      </m:e>
                    </m:nary>
                  </m:oMath>
                </a14:m>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589212" y="2133599"/>
                <a:ext cx="8915400" cy="4310063"/>
              </a:xfrm>
              <a:blipFill rotWithShape="0">
                <a:blip r:embed="rId2"/>
                <a:stretch>
                  <a:fillRect/>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900344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Updating weights using gradient descent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997476" y="2133599"/>
                <a:ext cx="10005134" cy="4409243"/>
              </a:xfrm>
            </p:spPr>
            <p:txBody>
              <a:bodyPr>
                <a:noAutofit/>
              </a:bodyPr>
              <a:lstStyle/>
              <a:p>
                <a:r>
                  <a:rPr lang="en-US" altLang="zh-TW" sz="2800" dirty="0"/>
                  <a:t>A step in gradient descent:</a:t>
                </a:r>
              </a:p>
              <a:p>
                <a:pPr lvl="1"/>
                <a:r>
                  <a:rPr lang="el-GR" altLang="zh-TW" sz="2400" dirty="0"/>
                  <a:t>∆</a:t>
                </a:r>
                <a:r>
                  <a:rPr lang="en-US" altLang="zh-TW" sz="2400" dirty="0" err="1"/>
                  <a:t>w</a:t>
                </a:r>
                <a:r>
                  <a:rPr lang="en-US" altLang="zh-TW" sz="2400" baseline="-25000" dirty="0" err="1"/>
                  <a:t>j</a:t>
                </a:r>
                <a:r>
                  <a:rPr lang="en-US" altLang="zh-TW" sz="2400" dirty="0"/>
                  <a:t>  =  −</a:t>
                </a:r>
                <a:r>
                  <a:rPr lang="el-GR" altLang="zh-TW" sz="2400" dirty="0">
                    <a:latin typeface="Times New Roman" panose="02020603050405020304" pitchFamily="18" charset="0"/>
                    <a:cs typeface="Times New Roman" panose="02020603050405020304" pitchFamily="18" charset="0"/>
                  </a:rPr>
                  <a:t>α</a:t>
                </a:r>
                <a:r>
                  <a:rPr lang="en-US" altLang="zh-TW" sz="24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TW" sz="2400" i="1">
                            <a:latin typeface="Cambria Math" panose="02040503050406030204" pitchFamily="18" charset="0"/>
                            <a:ea typeface="Cambria Math" panose="02040503050406030204" pitchFamily="18" charset="0"/>
                          </a:rPr>
                        </m:ctrlPr>
                      </m:fPr>
                      <m:num>
                        <m:r>
                          <a:rPr lang="en-US" altLang="zh-TW" sz="2400" b="0" i="1">
                            <a:latin typeface="Cambria Math" panose="02040503050406030204" pitchFamily="18" charset="0"/>
                            <a:ea typeface="Cambria Math" panose="02040503050406030204" pitchFamily="18" charset="0"/>
                          </a:rPr>
                          <m:t>𝜕</m:t>
                        </m:r>
                        <m:r>
                          <a:rPr lang="en-US" altLang="zh-TW" sz="2400" b="0" i="1">
                            <a:latin typeface="Cambria Math" panose="02040503050406030204" pitchFamily="18" charset="0"/>
                            <a:ea typeface="Cambria Math" panose="02040503050406030204" pitchFamily="18" charset="0"/>
                          </a:rPr>
                          <m:t>𝐽</m:t>
                        </m:r>
                      </m:num>
                      <m:den>
                        <m:r>
                          <a:rPr lang="en-US" altLang="zh-TW" sz="2400" b="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b="0" i="1">
                                <a:latin typeface="Cambria Math" panose="02040503050406030204" pitchFamily="18" charset="0"/>
                                <a:ea typeface="Cambria Math" panose="02040503050406030204" pitchFamily="18" charset="0"/>
                              </a:rPr>
                              <m:t>𝑤</m:t>
                            </m:r>
                          </m:e>
                          <m:sub>
                            <m:r>
                              <a:rPr lang="en-US" altLang="zh-TW" sz="2400" b="0" i="1">
                                <a:latin typeface="Cambria Math" panose="02040503050406030204" pitchFamily="18" charset="0"/>
                                <a:ea typeface="Cambria Math" panose="02040503050406030204" pitchFamily="18" charset="0"/>
                              </a:rPr>
                              <m:t>𝑗</m:t>
                            </m:r>
                          </m:sub>
                        </m:sSub>
                      </m:den>
                    </m:f>
                    <m:r>
                      <a:rPr lang="en-US" altLang="zh-TW" sz="2400" b="0" i="1" smtClean="0">
                        <a:latin typeface="Cambria Math" panose="02040503050406030204" pitchFamily="18" charset="0"/>
                        <a:ea typeface="Cambria Math" panose="02040503050406030204" pitchFamily="18" charset="0"/>
                      </a:rPr>
                      <m:t> = −</m:t>
                    </m:r>
                    <m:r>
                      <m:rPr>
                        <m:nor/>
                      </m:rPr>
                      <a:rPr lang="el-GR" altLang="zh-TW" sz="2400" dirty="0">
                        <a:latin typeface="Times New Roman" panose="02020603050405020304" pitchFamily="18" charset="0"/>
                        <a:cs typeface="Times New Roman" panose="02020603050405020304" pitchFamily="18" charset="0"/>
                      </a:rPr>
                      <m:t>α</m:t>
                    </m:r>
                    <m:nary>
                      <m:naryPr>
                        <m:chr m:val="∑"/>
                        <m:supHide m:val="on"/>
                        <m:ctrlPr>
                          <a:rPr lang="en-US" altLang="zh-TW" sz="2400" i="1">
                            <a:latin typeface="Cambria Math" panose="02040503050406030204" pitchFamily="18" charset="0"/>
                          </a:rPr>
                        </m:ctrlPr>
                      </m:naryPr>
                      <m:sub>
                        <m:r>
                          <m:rPr>
                            <m:brk m:alnAt="7"/>
                          </m:rPr>
                          <a:rPr lang="en-US" altLang="zh-TW" sz="2400" b="0" i="1">
                            <a:latin typeface="Cambria Math" panose="02040503050406030204" pitchFamily="18" charset="0"/>
                          </a:rPr>
                          <m:t>𝑖</m:t>
                        </m:r>
                      </m:sub>
                      <m:sup/>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sSup>
                                  <m:sSupPr>
                                    <m:ctrlPr>
                                      <a:rPr lang="en-US" altLang="zh-TW" sz="2400" i="1">
                                        <a:latin typeface="Cambria Math" panose="02040503050406030204" pitchFamily="18" charset="0"/>
                                      </a:rPr>
                                    </m:ctrlPr>
                                  </m:sSupPr>
                                  <m:e>
                                    <m:r>
                                      <a:rPr lang="en-US" altLang="zh-TW" sz="2400" b="0" i="1">
                                        <a:latin typeface="Cambria Math" panose="02040503050406030204" pitchFamily="18" charset="0"/>
                                      </a:rPr>
                                      <m:t>𝑦</m:t>
                                    </m:r>
                                  </m:e>
                                  <m:sup>
                                    <m:r>
                                      <a:rPr lang="en-US" altLang="zh-TW" sz="2400" b="0" i="1">
                                        <a:latin typeface="Cambria Math" panose="02040503050406030204" pitchFamily="18" charset="0"/>
                                      </a:rPr>
                                      <m:t>′</m:t>
                                    </m:r>
                                  </m:sup>
                                </m:sSup>
                              </m:e>
                              <m:sup>
                                <m:d>
                                  <m:dPr>
                                    <m:ctrlPr>
                                      <a:rPr lang="en-US" altLang="zh-TW" sz="2400" i="1">
                                        <a:latin typeface="Cambria Math" panose="02040503050406030204" pitchFamily="18" charset="0"/>
                                      </a:rPr>
                                    </m:ctrlPr>
                                  </m:dPr>
                                  <m:e>
                                    <m:r>
                                      <a:rPr lang="en-US" altLang="zh-TW" sz="2400" b="0" i="1">
                                        <a:latin typeface="Cambria Math" panose="02040503050406030204" pitchFamily="18" charset="0"/>
                                      </a:rPr>
                                      <m:t>𝑖</m:t>
                                    </m:r>
                                  </m:e>
                                </m:d>
                              </m:sup>
                            </m:sSup>
                            <m:r>
                              <a:rPr lang="en-US" altLang="zh-TW" sz="2400" b="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a:latin typeface="Cambria Math" panose="02040503050406030204" pitchFamily="18" charset="0"/>
                                  </a:rPr>
                                  <m:t>𝑦</m:t>
                                </m:r>
                              </m:e>
                              <m:sup>
                                <m:d>
                                  <m:dPr>
                                    <m:ctrlPr>
                                      <a:rPr lang="en-US" altLang="zh-TW" sz="2400" i="1">
                                        <a:latin typeface="Cambria Math" panose="02040503050406030204" pitchFamily="18" charset="0"/>
                                      </a:rPr>
                                    </m:ctrlPr>
                                  </m:dPr>
                                  <m:e>
                                    <m:r>
                                      <a:rPr lang="en-US" altLang="zh-TW" sz="2400" b="0" i="1">
                                        <a:latin typeface="Cambria Math" panose="02040503050406030204" pitchFamily="18" charset="0"/>
                                      </a:rPr>
                                      <m:t>𝑖</m:t>
                                    </m:r>
                                  </m:e>
                                </m:d>
                              </m:sup>
                            </m:sSup>
                          </m:e>
                        </m:d>
                        <m:d>
                          <m:dPr>
                            <m:ctrlPr>
                              <a:rPr lang="en-US" altLang="zh-TW" sz="2400" i="1">
                                <a:latin typeface="Cambria Math" panose="02040503050406030204" pitchFamily="18" charset="0"/>
                              </a:rPr>
                            </m:ctrlPr>
                          </m:dPr>
                          <m:e>
                            <m:r>
                              <a:rPr lang="en-US" altLang="zh-TW" sz="2400" b="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b="0" i="1">
                                    <a:latin typeface="Cambria Math" panose="02040503050406030204" pitchFamily="18" charset="0"/>
                                  </a:rPr>
                                  <m:t>𝑥</m:t>
                                </m:r>
                              </m:e>
                              <m:sub>
                                <m:r>
                                  <a:rPr lang="en-US" altLang="zh-TW" sz="2400" b="0" i="1">
                                    <a:latin typeface="Cambria Math" panose="02040503050406030204" pitchFamily="18" charset="0"/>
                                  </a:rPr>
                                  <m:t>𝑗</m:t>
                                </m:r>
                              </m:sub>
                              <m:sup>
                                <m:d>
                                  <m:dPr>
                                    <m:ctrlPr>
                                      <a:rPr lang="en-US" altLang="zh-TW" sz="2400" i="1">
                                        <a:latin typeface="Cambria Math" panose="02040503050406030204" pitchFamily="18" charset="0"/>
                                      </a:rPr>
                                    </m:ctrlPr>
                                  </m:dPr>
                                  <m:e>
                                    <m:r>
                                      <a:rPr lang="en-US" altLang="zh-TW" sz="2400" b="0" i="1">
                                        <a:latin typeface="Cambria Math" panose="02040503050406030204" pitchFamily="18" charset="0"/>
                                      </a:rPr>
                                      <m:t>𝑖</m:t>
                                    </m:r>
                                  </m:e>
                                </m:d>
                              </m:sup>
                            </m:sSubSup>
                          </m:e>
                        </m:d>
                      </m:e>
                    </m:nary>
                    <m:r>
                      <a:rPr lang="en-US" altLang="zh-TW" sz="2400" b="0" i="1" smtClean="0">
                        <a:latin typeface="Cambria Math" panose="02040503050406030204" pitchFamily="18" charset="0"/>
                      </a:rPr>
                      <m:t> </m:t>
                    </m:r>
                    <m:r>
                      <a:rPr lang="en-US" altLang="zh-TW" sz="2400" b="0" i="0" smtClean="0">
                        <a:latin typeface="Cambria Math" panose="02040503050406030204" pitchFamily="18" charset="0"/>
                      </a:rPr>
                      <m:t>=</m:t>
                    </m:r>
                    <m:r>
                      <m:rPr>
                        <m:nor/>
                      </m:rPr>
                      <a:rPr lang="el-GR" altLang="zh-TW" sz="2400" dirty="0">
                        <a:latin typeface="Times New Roman" panose="02020603050405020304" pitchFamily="18" charset="0"/>
                        <a:cs typeface="Times New Roman" panose="02020603050405020304" pitchFamily="18" charset="0"/>
                      </a:rPr>
                      <m:t>α</m:t>
                    </m:r>
                    <m:nary>
                      <m:naryPr>
                        <m:chr m:val="∑"/>
                        <m:supHide m:val="on"/>
                        <m:ctrlPr>
                          <a:rPr lang="el-GR"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r>
                          <a:rPr lang="en-US" altLang="zh-TW" sz="2400" b="0" i="1" smtClean="0">
                            <a:latin typeface="Cambria Math" panose="02040503050406030204" pitchFamily="18" charset="0"/>
                          </a:rPr>
                          <m:t>(</m:t>
                        </m:r>
                        <m:sSup>
                          <m:sSupPr>
                            <m:ctrlPr>
                              <a:rPr lang="en-US" altLang="zh-TW" sz="2400" i="1" smtClean="0">
                                <a:latin typeface="Cambria Math" panose="02040503050406030204" pitchFamily="18" charset="0"/>
                              </a:rPr>
                            </m:ctrlPr>
                          </m:sSup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m:t>
                                </m:r>
                              </m:sup>
                            </m:sSup>
                          </m:e>
                          <m: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𝑖</m:t>
                                </m:r>
                              </m:e>
                            </m:d>
                          </m:sup>
                        </m:sSup>
                        <m:r>
                          <a:rPr lang="en-US" altLang="zh-TW" sz="2400" b="0" i="1" smtClean="0">
                            <a:latin typeface="Cambria Math" panose="02040503050406030204" pitchFamily="18" charset="0"/>
                          </a:rPr>
                          <m:t>−</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𝑗</m:t>
                            </m:r>
                          </m:sub>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bSup>
                      </m:e>
                    </m:nary>
                  </m:oMath>
                </a14:m>
                <a:endParaRPr lang="en-US" altLang="zh-TW" sz="2000" dirty="0"/>
              </a:p>
              <a:p>
                <a:r>
                  <a:rPr lang="en-US" altLang="zh-TW" sz="2800" dirty="0"/>
                  <a:t>Update weight vector:</a:t>
                </a:r>
              </a:p>
              <a:p>
                <a:pPr lvl="1"/>
                <a:r>
                  <a:rPr lang="en-US" altLang="zh-TW" sz="2400" b="1" dirty="0"/>
                  <a:t>w</a:t>
                </a:r>
                <a:r>
                  <a:rPr lang="en-US" altLang="zh-TW" sz="2400" dirty="0"/>
                  <a:t> := </a:t>
                </a:r>
                <a:r>
                  <a:rPr lang="en-US" altLang="zh-TW" sz="2400" b="1" dirty="0"/>
                  <a:t>w</a:t>
                </a:r>
                <a:r>
                  <a:rPr lang="en-US" altLang="zh-TW" sz="2400" dirty="0"/>
                  <a:t> + </a:t>
                </a:r>
                <a:r>
                  <a:rPr lang="el-GR" altLang="zh-TW" sz="2400" dirty="0"/>
                  <a:t>∆</a:t>
                </a:r>
                <a:r>
                  <a:rPr lang="en-US" altLang="zh-TW" sz="2400" b="1" dirty="0"/>
                  <a:t>w</a:t>
                </a:r>
              </a:p>
              <a:p>
                <a:r>
                  <a:rPr lang="en-US" altLang="zh-TW" sz="2800" dirty="0"/>
                  <a:t>Differences with the perceptron rule</a:t>
                </a:r>
              </a:p>
              <a:p>
                <a:pPr lvl="1"/>
                <a:r>
                  <a:rPr lang="en-US" altLang="zh-TW" sz="2400" dirty="0"/>
                  <a:t>The output </a:t>
                </a:r>
                <a:r>
                  <a:rPr lang="en-US" altLang="zh-TW" sz="2400" i="1" dirty="0"/>
                  <a:t>y</a:t>
                </a:r>
                <a:r>
                  <a:rPr lang="en-US" altLang="zh-TW" sz="2400" i="1" baseline="30000" dirty="0"/>
                  <a:t>(</a:t>
                </a:r>
                <a:r>
                  <a:rPr lang="en-US" altLang="zh-TW" sz="2400" i="1" baseline="30000" dirty="0" err="1"/>
                  <a:t>i</a:t>
                </a:r>
                <a:r>
                  <a:rPr lang="en-US" altLang="zh-TW" sz="2400" i="1" baseline="30000" dirty="0"/>
                  <a:t>)</a:t>
                </a:r>
                <a:r>
                  <a:rPr lang="en-US" altLang="zh-TW" sz="2400" dirty="0"/>
                  <a:t> is a </a:t>
                </a:r>
                <a:r>
                  <a:rPr lang="en-US" altLang="zh-TW" sz="2400" dirty="0">
                    <a:solidFill>
                      <a:srgbClr val="FF0000"/>
                    </a:solidFill>
                  </a:rPr>
                  <a:t>real number</a:t>
                </a:r>
                <a:r>
                  <a:rPr lang="en-US" altLang="zh-TW" sz="2400" dirty="0"/>
                  <a:t>, not a class label as in perceptron learning rule.</a:t>
                </a:r>
              </a:p>
              <a:p>
                <a:pPr lvl="1"/>
                <a:r>
                  <a:rPr lang="en-US" altLang="zh-TW" sz="2400" dirty="0"/>
                  <a:t>Weight update is based on “</a:t>
                </a:r>
                <a:r>
                  <a:rPr lang="en-US" altLang="zh-TW" sz="2400" dirty="0">
                    <a:solidFill>
                      <a:srgbClr val="FF0000"/>
                    </a:solidFill>
                  </a:rPr>
                  <a:t>all samples in the training set</a:t>
                </a:r>
                <a:r>
                  <a:rPr lang="en-US" altLang="zh-TW" sz="2400" dirty="0"/>
                  <a:t>” (</a:t>
                </a:r>
                <a:r>
                  <a:rPr lang="en-US" altLang="zh-TW" sz="2400" dirty="0">
                    <a:solidFill>
                      <a:srgbClr val="FF0000"/>
                    </a:solidFill>
                  </a:rPr>
                  <a:t>Batch</a:t>
                </a:r>
                <a:r>
                  <a:rPr lang="en-US" altLang="zh-TW" sz="2400" dirty="0"/>
                  <a:t> GD)</a:t>
                </a:r>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997476" y="2133599"/>
                <a:ext cx="10005134" cy="4409243"/>
              </a:xfrm>
              <a:blipFill>
                <a:blip r:embed="rId2"/>
                <a:stretch>
                  <a:fillRect l="-1158" t="-1383" b="-7192"/>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709848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Rule in Python</a:t>
            </a:r>
            <a:endParaRPr lang="zh-TW" altLang="en-US" dirty="0"/>
          </a:p>
        </p:txBody>
      </p:sp>
      <p:sp>
        <p:nvSpPr>
          <p:cNvPr id="3" name="內容版面配置區 2"/>
          <p:cNvSpPr>
            <a:spLocks noGrp="1"/>
          </p:cNvSpPr>
          <p:nvPr>
            <p:ph idx="1"/>
          </p:nvPr>
        </p:nvSpPr>
        <p:spPr/>
        <p:txBody>
          <a:bodyPr>
            <a:noAutofit/>
          </a:bodyPr>
          <a:lstStyle/>
          <a:p>
            <a:pPr marL="0" indent="0">
              <a:buNone/>
            </a:pPr>
            <a:endParaRPr lang="zh-TW" altLang="en-US" sz="1400" dirty="0"/>
          </a:p>
        </p:txBody>
      </p:sp>
      <p:graphicFrame>
        <p:nvGraphicFramePr>
          <p:cNvPr id="5" name="表格 4"/>
          <p:cNvGraphicFramePr>
            <a:graphicFrameLocks noGrp="1"/>
          </p:cNvGraphicFramePr>
          <p:nvPr>
            <p:extLst>
              <p:ext uri="{D42A27DB-BD31-4B8C-83A1-F6EECF244321}">
                <p14:modId xmlns:p14="http://schemas.microsoft.com/office/powerpoint/2010/main" val="2816491395"/>
              </p:ext>
            </p:extLst>
          </p:nvPr>
        </p:nvGraphicFramePr>
        <p:xfrm>
          <a:off x="451914" y="1516891"/>
          <a:ext cx="11740086" cy="5577840"/>
        </p:xfrm>
        <a:graphic>
          <a:graphicData uri="http://schemas.openxmlformats.org/drawingml/2006/table">
            <a:tbl>
              <a:tblPr firstRow="1" bandRow="1">
                <a:tableStyleId>{2D5ABB26-0587-4C30-8999-92F81FD0307C}</a:tableStyleId>
              </a:tblPr>
              <a:tblGrid>
                <a:gridCol w="5735822">
                  <a:extLst>
                    <a:ext uri="{9D8B030D-6E8A-4147-A177-3AD203B41FA5}">
                      <a16:colId xmlns:a16="http://schemas.microsoft.com/office/drawing/2014/main" val="20000"/>
                    </a:ext>
                  </a:extLst>
                </a:gridCol>
                <a:gridCol w="6004264">
                  <a:extLst>
                    <a:ext uri="{9D8B030D-6E8A-4147-A177-3AD203B41FA5}">
                      <a16:colId xmlns:a16="http://schemas.microsoft.com/office/drawing/2014/main" val="20001"/>
                    </a:ext>
                  </a:extLst>
                </a:gridCol>
              </a:tblGrid>
              <a:tr h="370840">
                <a:tc>
                  <a:txBody>
                    <a:bodyPr/>
                    <a:lstStyle/>
                    <a:p>
                      <a:pPr marL="0" indent="0">
                        <a:buNone/>
                      </a:pPr>
                      <a:r>
                        <a:rPr lang="en-US" altLang="zh-TW" sz="2000" dirty="0"/>
                        <a:t>import </a:t>
                      </a:r>
                      <a:r>
                        <a:rPr lang="en-US" altLang="zh-TW" sz="2000" dirty="0" err="1"/>
                        <a:t>numpy</a:t>
                      </a:r>
                      <a:r>
                        <a:rPr lang="en-US" altLang="zh-TW" sz="2000" dirty="0"/>
                        <a:t> as np</a:t>
                      </a:r>
                    </a:p>
                    <a:p>
                      <a:pPr marL="0" indent="0">
                        <a:buNone/>
                      </a:pPr>
                      <a:endParaRPr lang="en-US" altLang="zh-TW" sz="2000" dirty="0"/>
                    </a:p>
                    <a:p>
                      <a:pPr marL="0" indent="0">
                        <a:buNone/>
                      </a:pPr>
                      <a:r>
                        <a:rPr lang="en-US" altLang="zh-TW" sz="2000" dirty="0"/>
                        <a:t>class </a:t>
                      </a:r>
                      <a:r>
                        <a:rPr lang="en-US" altLang="zh-TW" sz="2000" dirty="0" err="1"/>
                        <a:t>AdalineGD</a:t>
                      </a:r>
                      <a:r>
                        <a:rPr lang="en-US" altLang="zh-TW" sz="2000" dirty="0"/>
                        <a:t>(object):</a:t>
                      </a:r>
                    </a:p>
                    <a:p>
                      <a:pPr marL="0" indent="0">
                        <a:buNone/>
                      </a:pPr>
                      <a:r>
                        <a:rPr lang="en-US" altLang="zh-TW" sz="2000" dirty="0"/>
                        <a:t>    </a:t>
                      </a:r>
                      <a:r>
                        <a:rPr lang="en-US" altLang="zh-TW" sz="2000" dirty="0" err="1"/>
                        <a:t>def</a:t>
                      </a:r>
                      <a:r>
                        <a:rPr lang="en-US" altLang="zh-TW" sz="2000" dirty="0"/>
                        <a:t> __</a:t>
                      </a:r>
                      <a:r>
                        <a:rPr lang="en-US" altLang="zh-TW" sz="2000" dirty="0" err="1"/>
                        <a:t>init</a:t>
                      </a:r>
                      <a:r>
                        <a:rPr lang="en-US" altLang="zh-TW" sz="2000" dirty="0"/>
                        <a:t>__(self, alpha=0.01, epochs=50):</a:t>
                      </a:r>
                    </a:p>
                    <a:p>
                      <a:pPr marL="0" indent="0">
                        <a:buNone/>
                      </a:pPr>
                      <a:r>
                        <a:rPr lang="en-US" altLang="zh-TW" sz="2000" dirty="0"/>
                        <a:t>        </a:t>
                      </a:r>
                      <a:r>
                        <a:rPr lang="en-US" altLang="zh-TW" sz="2000" dirty="0" err="1"/>
                        <a:t>self.alpha</a:t>
                      </a:r>
                      <a:r>
                        <a:rPr lang="en-US" altLang="zh-TW" sz="2000" dirty="0"/>
                        <a:t> = alpha</a:t>
                      </a:r>
                    </a:p>
                    <a:p>
                      <a:pPr marL="0" indent="0">
                        <a:buNone/>
                      </a:pPr>
                      <a:r>
                        <a:rPr lang="en-US" altLang="zh-TW" sz="2000" dirty="0"/>
                        <a:t>        </a:t>
                      </a:r>
                      <a:r>
                        <a:rPr lang="en-US" altLang="zh-TW" sz="2000" dirty="0" err="1"/>
                        <a:t>self.epochs</a:t>
                      </a:r>
                      <a:r>
                        <a:rPr lang="en-US" altLang="zh-TW" sz="2000" dirty="0"/>
                        <a:t> = epochs</a:t>
                      </a:r>
                    </a:p>
                    <a:p>
                      <a:pPr marL="0" indent="0">
                        <a:buNone/>
                      </a:pPr>
                      <a:r>
                        <a:rPr lang="en-US" altLang="zh-TW" sz="2000" dirty="0"/>
                        <a:t>    </a:t>
                      </a:r>
                      <a:r>
                        <a:rPr lang="en-US" altLang="zh-TW" sz="2000" dirty="0" err="1"/>
                        <a:t>def</a:t>
                      </a:r>
                      <a:r>
                        <a:rPr lang="en-US" altLang="zh-TW" sz="2000" dirty="0"/>
                        <a:t> train(self, X, y):</a:t>
                      </a:r>
                    </a:p>
                    <a:p>
                      <a:pPr marL="0" indent="0">
                        <a:buNone/>
                      </a:pPr>
                      <a:r>
                        <a:rPr lang="en-US" altLang="zh-TW" sz="2000" dirty="0"/>
                        <a:t>        </a:t>
                      </a:r>
                      <a:r>
                        <a:rPr lang="en-US" altLang="zh-TW" sz="2000" dirty="0" err="1"/>
                        <a:t>self.w</a:t>
                      </a:r>
                      <a:r>
                        <a:rPr lang="en-US" altLang="zh-TW" sz="2000" dirty="0"/>
                        <a:t>_ = </a:t>
                      </a:r>
                      <a:r>
                        <a:rPr lang="en-US" altLang="zh-TW" sz="2000" dirty="0" err="1"/>
                        <a:t>np.zeros</a:t>
                      </a:r>
                      <a:r>
                        <a:rPr lang="en-US" altLang="zh-TW" sz="2000" dirty="0"/>
                        <a:t>(1 + </a:t>
                      </a:r>
                      <a:r>
                        <a:rPr lang="en-US" altLang="zh-TW" sz="2000" dirty="0" err="1"/>
                        <a:t>X.shape</a:t>
                      </a:r>
                      <a:r>
                        <a:rPr lang="en-US" altLang="zh-TW" sz="2000" dirty="0"/>
                        <a:t>[1])</a:t>
                      </a:r>
                    </a:p>
                    <a:p>
                      <a:pPr marL="0" indent="0">
                        <a:buNone/>
                      </a:pPr>
                      <a:r>
                        <a:rPr lang="en-US" altLang="zh-TW" sz="2000" dirty="0"/>
                        <a:t>        </a:t>
                      </a:r>
                      <a:r>
                        <a:rPr lang="en-US" altLang="zh-TW" sz="2000" dirty="0" err="1"/>
                        <a:t>self.cost</a:t>
                      </a:r>
                      <a:r>
                        <a:rPr lang="en-US" altLang="zh-TW" sz="2000" dirty="0"/>
                        <a:t>_ = []</a:t>
                      </a:r>
                    </a:p>
                    <a:p>
                      <a:pPr marL="0" indent="0">
                        <a:buNone/>
                      </a:pPr>
                      <a:r>
                        <a:rPr lang="en-US" altLang="zh-TW" sz="2000" dirty="0"/>
                        <a:t>        for </a:t>
                      </a:r>
                      <a:r>
                        <a:rPr lang="en-US" altLang="zh-TW" sz="2000" dirty="0" err="1"/>
                        <a:t>i</a:t>
                      </a:r>
                      <a:r>
                        <a:rPr lang="en-US" altLang="zh-TW" sz="2000" dirty="0"/>
                        <a:t> in range(</a:t>
                      </a:r>
                      <a:r>
                        <a:rPr lang="en-US" altLang="zh-TW" sz="2000" dirty="0" err="1"/>
                        <a:t>self.epochs</a:t>
                      </a:r>
                      <a:r>
                        <a:rPr lang="en-US" altLang="zh-TW" sz="2000" dirty="0"/>
                        <a:t>):</a:t>
                      </a:r>
                    </a:p>
                    <a:p>
                      <a:pPr marL="0" indent="0">
                        <a:buNone/>
                      </a:pPr>
                      <a:r>
                        <a:rPr lang="en-US" altLang="zh-TW" sz="2000" dirty="0"/>
                        <a:t>            output = </a:t>
                      </a:r>
                      <a:r>
                        <a:rPr lang="en-US" altLang="zh-TW" sz="2000" dirty="0" err="1"/>
                        <a:t>self.net_input</a:t>
                      </a:r>
                      <a:r>
                        <a:rPr lang="en-US" altLang="zh-TW" sz="2000" dirty="0"/>
                        <a:t>(X)</a:t>
                      </a:r>
                    </a:p>
                    <a:p>
                      <a:pPr marL="0" indent="0">
                        <a:buNone/>
                      </a:pPr>
                      <a:r>
                        <a:rPr lang="en-US" altLang="zh-TW" sz="2000" dirty="0"/>
                        <a:t>            errors = (y - output)</a:t>
                      </a:r>
                    </a:p>
                    <a:p>
                      <a:pPr marL="0" indent="0">
                        <a:buNone/>
                      </a:pPr>
                      <a:r>
                        <a:rPr lang="en-US" altLang="zh-TW" sz="2000" dirty="0"/>
                        <a:t>            </a:t>
                      </a:r>
                      <a:r>
                        <a:rPr lang="en-US" altLang="zh-TW" sz="2000" dirty="0" err="1"/>
                        <a:t>self.w</a:t>
                      </a:r>
                      <a:r>
                        <a:rPr lang="en-US" altLang="zh-TW" sz="2000" dirty="0"/>
                        <a:t>_[1:] += </a:t>
                      </a:r>
                      <a:r>
                        <a:rPr lang="en-US" altLang="zh-TW" sz="2000" dirty="0" err="1"/>
                        <a:t>self.alpha</a:t>
                      </a:r>
                      <a:r>
                        <a:rPr lang="en-US" altLang="zh-TW" sz="2000" dirty="0"/>
                        <a:t> * X.T.dot(errors)</a:t>
                      </a:r>
                    </a:p>
                    <a:p>
                      <a:pPr marL="0" indent="0">
                        <a:buNone/>
                      </a:pPr>
                      <a:r>
                        <a:rPr lang="en-US" altLang="zh-TW" sz="2000" dirty="0"/>
                        <a:t>            </a:t>
                      </a:r>
                      <a:r>
                        <a:rPr lang="en-US" altLang="zh-TW" sz="2000" dirty="0" err="1"/>
                        <a:t>self.w</a:t>
                      </a:r>
                      <a:r>
                        <a:rPr lang="en-US" altLang="zh-TW" sz="2000" dirty="0"/>
                        <a:t>_[0] += </a:t>
                      </a:r>
                      <a:r>
                        <a:rPr lang="en-US" altLang="zh-TW" sz="2000" dirty="0" err="1"/>
                        <a:t>self.alpha</a:t>
                      </a:r>
                      <a:r>
                        <a:rPr lang="en-US" altLang="zh-TW" sz="2000" dirty="0"/>
                        <a:t> * </a:t>
                      </a:r>
                      <a:r>
                        <a:rPr lang="en-US" altLang="zh-TW" sz="2000" dirty="0" err="1"/>
                        <a:t>errors.sum</a:t>
                      </a:r>
                      <a:r>
                        <a:rPr lang="en-US" altLang="zh-TW" sz="2000" dirty="0"/>
                        <a:t>()</a:t>
                      </a:r>
                    </a:p>
                    <a:p>
                      <a:pPr marL="0" indent="0">
                        <a:buNone/>
                      </a:pPr>
                      <a:r>
                        <a:rPr lang="en-US" altLang="zh-TW" sz="2000" dirty="0"/>
                        <a:t>            cost = (errors**2).sum() / 2.0</a:t>
                      </a:r>
                    </a:p>
                    <a:p>
                      <a:pPr marL="0" indent="0">
                        <a:buNone/>
                      </a:pPr>
                      <a:r>
                        <a:rPr lang="en-US" altLang="zh-TW" sz="2000" dirty="0"/>
                        <a:t>            </a:t>
                      </a:r>
                      <a:r>
                        <a:rPr lang="en-US" altLang="zh-TW" sz="2000" dirty="0" err="1"/>
                        <a:t>self.cost_.append</a:t>
                      </a:r>
                      <a:r>
                        <a:rPr lang="en-US" altLang="zh-TW" sz="2000" dirty="0"/>
                        <a:t>(cost)</a:t>
                      </a:r>
                    </a:p>
                    <a:p>
                      <a:pPr marL="0" indent="0">
                        <a:buNone/>
                      </a:pPr>
                      <a:r>
                        <a:rPr lang="en-US" altLang="zh-TW" sz="2000" dirty="0"/>
                        <a:t>        return self</a:t>
                      </a:r>
                    </a:p>
                    <a:p>
                      <a:endParaRPr lang="zh-TW" altLang="en-US" sz="2000" dirty="0"/>
                    </a:p>
                  </a:txBody>
                  <a:tcPr/>
                </a:tc>
                <a:tc>
                  <a:txBody>
                    <a:bodyPr/>
                    <a:lstStyle/>
                    <a:p>
                      <a:pPr marL="0" indent="0">
                        <a:buNone/>
                      </a:pPr>
                      <a:endParaRPr lang="en-US" altLang="zh-TW" sz="2000" dirty="0" smtClean="0"/>
                    </a:p>
                    <a:p>
                      <a:pPr marL="0" indent="0">
                        <a:buNone/>
                      </a:pPr>
                      <a:endParaRPr lang="en-US" altLang="zh-TW" sz="2000" dirty="0" smtClean="0"/>
                    </a:p>
                    <a:p>
                      <a:pPr marL="0" indent="0">
                        <a:buNone/>
                      </a:pPr>
                      <a:r>
                        <a:rPr lang="en-US" altLang="zh-TW" sz="2000" dirty="0" err="1" smtClean="0"/>
                        <a:t>def</a:t>
                      </a:r>
                      <a:r>
                        <a:rPr lang="en-US" altLang="zh-TW" sz="2000" dirty="0" smtClean="0"/>
                        <a:t> </a:t>
                      </a:r>
                      <a:r>
                        <a:rPr lang="en-US" altLang="zh-TW" sz="2000" dirty="0" err="1"/>
                        <a:t>net_input</a:t>
                      </a:r>
                      <a:r>
                        <a:rPr lang="en-US" altLang="zh-TW" sz="2000" dirty="0"/>
                        <a:t>(self, X):</a:t>
                      </a:r>
                    </a:p>
                    <a:p>
                      <a:pPr marL="0" indent="0">
                        <a:buNone/>
                      </a:pPr>
                      <a:r>
                        <a:rPr lang="en-US" altLang="zh-TW" sz="2000" dirty="0"/>
                        <a:t>        return np.dot(X, </a:t>
                      </a:r>
                      <a:r>
                        <a:rPr lang="en-US" altLang="zh-TW" sz="2000" dirty="0" err="1"/>
                        <a:t>self.w</a:t>
                      </a:r>
                      <a:r>
                        <a:rPr lang="en-US" altLang="zh-TW" sz="2000" dirty="0"/>
                        <a:t>_[1:]) + </a:t>
                      </a:r>
                      <a:r>
                        <a:rPr lang="en-US" altLang="zh-TW" sz="2000" dirty="0" err="1"/>
                        <a:t>self.w</a:t>
                      </a:r>
                      <a:r>
                        <a:rPr lang="en-US" altLang="zh-TW" sz="2000" dirty="0"/>
                        <a:t>_[0]</a:t>
                      </a:r>
                    </a:p>
                    <a:p>
                      <a:pPr marL="0" indent="0">
                        <a:buNone/>
                      </a:pPr>
                      <a:r>
                        <a:rPr lang="en-US" altLang="zh-TW" sz="2000" dirty="0"/>
                        <a:t>    </a:t>
                      </a:r>
                      <a:r>
                        <a:rPr lang="en-US" altLang="zh-TW" sz="2000" dirty="0" err="1"/>
                        <a:t>def</a:t>
                      </a:r>
                      <a:r>
                        <a:rPr lang="en-US" altLang="zh-TW" sz="2000" dirty="0"/>
                        <a:t> activation(self, X):</a:t>
                      </a:r>
                    </a:p>
                    <a:p>
                      <a:pPr marL="0" indent="0">
                        <a:buNone/>
                      </a:pPr>
                      <a:r>
                        <a:rPr lang="en-US" altLang="zh-TW" sz="2000" dirty="0"/>
                        <a:t>        return </a:t>
                      </a:r>
                      <a:r>
                        <a:rPr lang="en-US" altLang="zh-TW" sz="2000" dirty="0" err="1"/>
                        <a:t>self.net_input</a:t>
                      </a:r>
                      <a:r>
                        <a:rPr lang="en-US" altLang="zh-TW" sz="2000" dirty="0"/>
                        <a:t>(X)</a:t>
                      </a:r>
                    </a:p>
                    <a:p>
                      <a:pPr marL="0" indent="0">
                        <a:buNone/>
                      </a:pPr>
                      <a:r>
                        <a:rPr lang="en-US" altLang="zh-TW" sz="2000" dirty="0"/>
                        <a:t>    </a:t>
                      </a:r>
                      <a:r>
                        <a:rPr lang="en-US" altLang="zh-TW" sz="2000" dirty="0" err="1"/>
                        <a:t>def</a:t>
                      </a:r>
                      <a:r>
                        <a:rPr lang="en-US" altLang="zh-TW" sz="2000" dirty="0"/>
                        <a:t> predict(self, X):</a:t>
                      </a:r>
                    </a:p>
                    <a:p>
                      <a:pPr marL="0" indent="0">
                        <a:buNone/>
                      </a:pPr>
                      <a:r>
                        <a:rPr lang="en-US" altLang="zh-TW" sz="2000" dirty="0"/>
                        <a:t>        return </a:t>
                      </a:r>
                      <a:r>
                        <a:rPr lang="en-US" altLang="zh-TW" sz="2000" dirty="0" err="1"/>
                        <a:t>np.where</a:t>
                      </a:r>
                      <a:r>
                        <a:rPr lang="en-US" altLang="zh-TW" sz="2000" dirty="0"/>
                        <a:t>(</a:t>
                      </a:r>
                      <a:r>
                        <a:rPr lang="en-US" altLang="zh-TW" sz="2000" dirty="0" err="1"/>
                        <a:t>self.activation</a:t>
                      </a:r>
                      <a:r>
                        <a:rPr lang="en-US" altLang="zh-TW" sz="2000" dirty="0"/>
                        <a:t>(X) &gt;= 0.0, 1, -1)</a:t>
                      </a:r>
                      <a:endParaRPr lang="zh-TW" altLang="en-US" sz="2000" dirty="0"/>
                    </a:p>
                    <a:p>
                      <a:endParaRPr lang="zh-TW" altLang="en-US" sz="2000" dirty="0"/>
                    </a:p>
                  </a:txBody>
                  <a:tcPr/>
                </a:tc>
                <a:extLst>
                  <a:ext uri="{0D108BD9-81ED-4DB2-BD59-A6C34878D82A}">
                    <a16:rowId xmlns:a16="http://schemas.microsoft.com/office/drawing/2014/main" val="10000"/>
                  </a:ext>
                </a:extLst>
              </a:tr>
            </a:tbl>
          </a:graphicData>
        </a:graphic>
      </p:graphicFrame>
      <p:sp>
        <p:nvSpPr>
          <p:cNvPr id="6" name="投影片編號版面配置區 5"/>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756605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Different Learning Rates: 0.01 vs. 0.0001</a:t>
            </a:r>
            <a:endParaRPr lang="zh-TW" altLang="en-US" dirty="0"/>
          </a:p>
        </p:txBody>
      </p:sp>
      <p:sp>
        <p:nvSpPr>
          <p:cNvPr id="3" name="內容版面配置區 2"/>
          <p:cNvSpPr>
            <a:spLocks noGrp="1"/>
          </p:cNvSpPr>
          <p:nvPr>
            <p:ph idx="1"/>
          </p:nvPr>
        </p:nvSpPr>
        <p:spPr>
          <a:xfrm>
            <a:off x="531812" y="1518708"/>
            <a:ext cx="7724421" cy="5339291"/>
          </a:xfrm>
          <a:solidFill>
            <a:schemeClr val="bg2"/>
          </a:solidFill>
        </p:spPr>
        <p:txBody>
          <a:bodyPr>
            <a:noAutofit/>
          </a:bodyPr>
          <a:lstStyle/>
          <a:p>
            <a:pPr marL="0" indent="0">
              <a:buNone/>
            </a:pPr>
            <a:r>
              <a:rPr lang="en-US" altLang="zh-TW" dirty="0" err="1"/>
              <a:t>ada</a:t>
            </a:r>
            <a:r>
              <a:rPr lang="en-US" altLang="zh-TW" dirty="0"/>
              <a:t> = </a:t>
            </a:r>
            <a:r>
              <a:rPr lang="en-US" altLang="zh-TW" dirty="0" err="1"/>
              <a:t>AdalineGD</a:t>
            </a:r>
            <a:r>
              <a:rPr lang="en-US" altLang="zh-TW" dirty="0"/>
              <a:t>(epochs=10, </a:t>
            </a:r>
            <a:r>
              <a:rPr lang="en-US" altLang="zh-TW" b="1" dirty="0">
                <a:solidFill>
                  <a:srgbClr val="FF0000"/>
                </a:solidFill>
              </a:rPr>
              <a:t>alpha=0.01</a:t>
            </a:r>
            <a:r>
              <a:rPr lang="en-US" altLang="zh-TW" dirty="0"/>
              <a:t>).train(X, y)</a:t>
            </a:r>
          </a:p>
          <a:p>
            <a:pPr marL="0" indent="0">
              <a:buNone/>
            </a:pPr>
            <a:r>
              <a:rPr lang="en-US" altLang="zh-TW" dirty="0" err="1"/>
              <a:t>plt.plot</a:t>
            </a:r>
            <a:r>
              <a:rPr lang="en-US" altLang="zh-TW" dirty="0"/>
              <a:t>(range(1, </a:t>
            </a:r>
            <a:r>
              <a:rPr lang="en-US" altLang="zh-TW" dirty="0" err="1"/>
              <a:t>len</a:t>
            </a:r>
            <a:r>
              <a:rPr lang="en-US" altLang="zh-TW" dirty="0"/>
              <a:t>(</a:t>
            </a:r>
            <a:r>
              <a:rPr lang="en-US" altLang="zh-TW" dirty="0" err="1"/>
              <a:t>ada.cost</a:t>
            </a:r>
            <a:r>
              <a:rPr lang="en-US" altLang="zh-TW" dirty="0"/>
              <a:t>_)+1), np.log10(</a:t>
            </a:r>
            <a:r>
              <a:rPr lang="en-US" altLang="zh-TW" dirty="0" err="1"/>
              <a:t>ada.cost</a:t>
            </a:r>
            <a:r>
              <a:rPr lang="en-US" altLang="zh-TW" dirty="0"/>
              <a:t>_), marker='o')</a:t>
            </a:r>
          </a:p>
          <a:p>
            <a:pPr marL="0" indent="0">
              <a:buNone/>
            </a:pPr>
            <a:r>
              <a:rPr lang="en-US" altLang="zh-TW" dirty="0" err="1"/>
              <a:t>plt.xlabel</a:t>
            </a:r>
            <a:r>
              <a:rPr lang="en-US" altLang="zh-TW" dirty="0"/>
              <a:t>('Iterations')</a:t>
            </a:r>
          </a:p>
          <a:p>
            <a:pPr marL="0" indent="0">
              <a:buNone/>
            </a:pPr>
            <a:r>
              <a:rPr lang="en-US" altLang="zh-TW" dirty="0" err="1"/>
              <a:t>plt.ylabel</a:t>
            </a:r>
            <a:r>
              <a:rPr lang="en-US" altLang="zh-TW" dirty="0"/>
              <a:t>('log(Sum-squared-error)')</a:t>
            </a:r>
          </a:p>
          <a:p>
            <a:pPr marL="0" indent="0">
              <a:buNone/>
            </a:pPr>
            <a:r>
              <a:rPr lang="en-US" altLang="zh-TW" dirty="0" err="1"/>
              <a:t>plt.title</a:t>
            </a:r>
            <a:r>
              <a:rPr lang="en-US" altLang="zh-TW" dirty="0"/>
              <a:t>('Adaline - Learning rate 0.01')</a:t>
            </a:r>
          </a:p>
          <a:p>
            <a:pPr marL="0" indent="0">
              <a:buNone/>
            </a:pPr>
            <a:r>
              <a:rPr lang="en-US" altLang="zh-TW" dirty="0" err="1"/>
              <a:t>plt.show</a:t>
            </a:r>
            <a:r>
              <a:rPr lang="en-US" altLang="zh-TW" dirty="0"/>
              <a:t>()</a:t>
            </a:r>
          </a:p>
          <a:p>
            <a:pPr marL="0" indent="0">
              <a:buNone/>
            </a:pPr>
            <a:endParaRPr lang="en-US" altLang="zh-TW" dirty="0"/>
          </a:p>
          <a:p>
            <a:pPr marL="0" indent="0">
              <a:buNone/>
            </a:pPr>
            <a:r>
              <a:rPr lang="en-US" altLang="zh-TW" dirty="0" err="1"/>
              <a:t>ada</a:t>
            </a:r>
            <a:r>
              <a:rPr lang="en-US" altLang="zh-TW" dirty="0"/>
              <a:t> = </a:t>
            </a:r>
            <a:r>
              <a:rPr lang="en-US" altLang="zh-TW" dirty="0" err="1"/>
              <a:t>AdalineGD</a:t>
            </a:r>
            <a:r>
              <a:rPr lang="en-US" altLang="zh-TW" dirty="0"/>
              <a:t>(epochs=10, </a:t>
            </a:r>
            <a:r>
              <a:rPr lang="en-US" altLang="zh-TW" b="1" dirty="0">
                <a:solidFill>
                  <a:srgbClr val="FF0000"/>
                </a:solidFill>
              </a:rPr>
              <a:t>alpha=0.0001</a:t>
            </a:r>
            <a:r>
              <a:rPr lang="en-US" altLang="zh-TW" dirty="0"/>
              <a:t>).train(X, y)</a:t>
            </a:r>
          </a:p>
          <a:p>
            <a:pPr marL="0" indent="0">
              <a:buNone/>
            </a:pPr>
            <a:r>
              <a:rPr lang="en-US" altLang="zh-TW" dirty="0" err="1"/>
              <a:t>plt.plot</a:t>
            </a:r>
            <a:r>
              <a:rPr lang="en-US" altLang="zh-TW" dirty="0"/>
              <a:t>(range(1, </a:t>
            </a:r>
            <a:r>
              <a:rPr lang="en-US" altLang="zh-TW" dirty="0" err="1"/>
              <a:t>len</a:t>
            </a:r>
            <a:r>
              <a:rPr lang="en-US" altLang="zh-TW" dirty="0"/>
              <a:t>(</a:t>
            </a:r>
            <a:r>
              <a:rPr lang="en-US" altLang="zh-TW" dirty="0" err="1"/>
              <a:t>ada.cost</a:t>
            </a:r>
            <a:r>
              <a:rPr lang="en-US" altLang="zh-TW" dirty="0"/>
              <a:t>_)+1), </a:t>
            </a:r>
            <a:r>
              <a:rPr lang="en-US" altLang="zh-TW" dirty="0" err="1"/>
              <a:t>ada.cost</a:t>
            </a:r>
            <a:r>
              <a:rPr lang="en-US" altLang="zh-TW" dirty="0"/>
              <a:t>_, marker='o')</a:t>
            </a:r>
          </a:p>
          <a:p>
            <a:pPr marL="0" indent="0">
              <a:buNone/>
            </a:pPr>
            <a:r>
              <a:rPr lang="en-US" altLang="zh-TW" dirty="0" err="1"/>
              <a:t>plt.xlabel</a:t>
            </a:r>
            <a:r>
              <a:rPr lang="en-US" altLang="zh-TW" dirty="0"/>
              <a:t>('Iterations')</a:t>
            </a:r>
          </a:p>
          <a:p>
            <a:pPr marL="0" indent="0">
              <a:buNone/>
            </a:pPr>
            <a:r>
              <a:rPr lang="en-US" altLang="zh-TW" dirty="0" err="1"/>
              <a:t>plt.ylabel</a:t>
            </a:r>
            <a:r>
              <a:rPr lang="en-US" altLang="zh-TW" dirty="0"/>
              <a:t>('Sum-squared-error')</a:t>
            </a:r>
          </a:p>
          <a:p>
            <a:pPr marL="0" indent="0">
              <a:buNone/>
            </a:pPr>
            <a:r>
              <a:rPr lang="en-US" altLang="zh-TW" dirty="0" err="1"/>
              <a:t>plt.title</a:t>
            </a:r>
            <a:r>
              <a:rPr lang="en-US" altLang="zh-TW" dirty="0"/>
              <a:t>('Adaline - Learning rate 0.0001')</a:t>
            </a:r>
          </a:p>
          <a:p>
            <a:pPr marL="0" indent="0">
              <a:buNone/>
            </a:pPr>
            <a:r>
              <a:rPr lang="en-US" altLang="zh-TW" dirty="0" err="1"/>
              <a:t>plt.show</a:t>
            </a:r>
            <a:r>
              <a:rPr lang="en-US" altLang="zh-TW" dirty="0"/>
              <a:t>()</a:t>
            </a:r>
            <a:endParaRPr lang="zh-TW" altLang="en-US" dirty="0"/>
          </a:p>
        </p:txBody>
      </p:sp>
      <p:pic>
        <p:nvPicPr>
          <p:cNvPr id="2052" name="Picture 4"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709" y="1518709"/>
            <a:ext cx="36576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3184" y="4181475"/>
            <a:ext cx="3667125" cy="2676525"/>
          </a:xfrm>
          <a:prstGeom prst="rect">
            <a:avLst/>
          </a:prstGeom>
          <a:noFill/>
          <a:extLst>
            <a:ext uri="{909E8E84-426E-40DD-AFC4-6F175D3DCCD1}">
              <a14:hiddenFill xmlns:a14="http://schemas.microsoft.com/office/drawing/2010/main">
                <a:solidFill>
                  <a:srgbClr val="FFFFFF"/>
                </a:solidFill>
              </a14:hiddenFill>
            </a:ext>
          </a:extLst>
        </p:spPr>
      </p:pic>
      <p:sp>
        <p:nvSpPr>
          <p:cNvPr id="7" name="投影片編號版面配置區 6"/>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682678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Problems with learning rates</a:t>
            </a:r>
            <a:endParaRPr lang="zh-TW" altLang="en-US" dirty="0"/>
          </a:p>
        </p:txBody>
      </p:sp>
      <p:sp>
        <p:nvSpPr>
          <p:cNvPr id="3" name="內容版面配置區 2"/>
          <p:cNvSpPr>
            <a:spLocks noGrp="1"/>
          </p:cNvSpPr>
          <p:nvPr>
            <p:ph idx="1"/>
          </p:nvPr>
        </p:nvSpPr>
        <p:spPr>
          <a:xfrm>
            <a:off x="2589212" y="1695635"/>
            <a:ext cx="8915400" cy="4215587"/>
          </a:xfrm>
        </p:spPr>
        <p:txBody>
          <a:bodyPr>
            <a:normAutofit/>
          </a:bodyPr>
          <a:lstStyle/>
          <a:p>
            <a:r>
              <a:rPr lang="en-US" altLang="zh-TW" sz="2400" dirty="0"/>
              <a:t>If the learning rate is </a:t>
            </a:r>
            <a:r>
              <a:rPr lang="en-US" altLang="zh-TW" sz="2400" dirty="0">
                <a:solidFill>
                  <a:srgbClr val="FF0000"/>
                </a:solidFill>
              </a:rPr>
              <a:t>TOO LARGE</a:t>
            </a:r>
            <a:r>
              <a:rPr lang="en-US" altLang="zh-TW" sz="2400" dirty="0"/>
              <a:t>, gradient descent will overshoot the minima and </a:t>
            </a:r>
            <a:r>
              <a:rPr lang="en-US" altLang="zh-TW" sz="2400" dirty="0">
                <a:solidFill>
                  <a:srgbClr val="FF0000"/>
                </a:solidFill>
              </a:rPr>
              <a:t>diverge</a:t>
            </a:r>
            <a:r>
              <a:rPr lang="en-US" altLang="zh-TW" sz="2400" dirty="0"/>
              <a:t>.</a:t>
            </a:r>
          </a:p>
          <a:p>
            <a:r>
              <a:rPr lang="en-US" altLang="zh-TW" sz="2400" dirty="0"/>
              <a:t>If the learning rate is </a:t>
            </a:r>
            <a:r>
              <a:rPr lang="en-US" altLang="zh-TW" sz="2400" dirty="0">
                <a:solidFill>
                  <a:srgbClr val="FF0000"/>
                </a:solidFill>
              </a:rPr>
              <a:t>too small</a:t>
            </a:r>
            <a:r>
              <a:rPr lang="en-US" altLang="zh-TW" sz="2400" dirty="0"/>
              <a:t>, gradient descent will require </a:t>
            </a:r>
            <a:r>
              <a:rPr lang="en-US" altLang="zh-TW" sz="2400" dirty="0">
                <a:solidFill>
                  <a:srgbClr val="FF0000"/>
                </a:solidFill>
              </a:rPr>
              <a:t>too many epochs to converge</a:t>
            </a:r>
            <a:r>
              <a:rPr lang="en-US" altLang="zh-TW" sz="2400" dirty="0"/>
              <a:t> and can become </a:t>
            </a:r>
            <a:r>
              <a:rPr lang="en-US" altLang="zh-TW" sz="2400" dirty="0">
                <a:solidFill>
                  <a:srgbClr val="FF0000"/>
                </a:solidFill>
              </a:rPr>
              <a:t>trapped in local minima </a:t>
            </a:r>
            <a:r>
              <a:rPr lang="en-US" altLang="zh-TW" sz="2400" dirty="0"/>
              <a:t>more easily.</a:t>
            </a:r>
            <a:endParaRPr lang="zh-TW" altLang="en-US" sz="2400" dirty="0"/>
          </a:p>
        </p:txBody>
      </p:sp>
      <p:pic>
        <p:nvPicPr>
          <p:cNvPr id="3074" name="Picture 2" descr="http://sebastianraschka.com/images/blog/2015/singlelayer_neural_networks_files/perceptron_learning_ra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70843" y="3597488"/>
            <a:ext cx="5576358" cy="3105151"/>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993938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Feature Scaling</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589212" y="2133600"/>
                <a:ext cx="8915400" cy="4435876"/>
              </a:xfrm>
            </p:spPr>
            <p:txBody>
              <a:bodyPr>
                <a:noAutofit/>
              </a:bodyPr>
              <a:lstStyle/>
              <a:p>
                <a:r>
                  <a:rPr lang="en-US" altLang="zh-TW" sz="2400" dirty="0"/>
                  <a:t>If features are scaled on the same scale, gradient descent </a:t>
                </a:r>
                <a:r>
                  <a:rPr lang="en-US" altLang="zh-TW" sz="2400" dirty="0">
                    <a:solidFill>
                      <a:srgbClr val="FF0000"/>
                    </a:solidFill>
                  </a:rPr>
                  <a:t>converges faster</a:t>
                </a:r>
                <a:r>
                  <a:rPr lang="en-US" altLang="zh-TW" sz="2400" dirty="0"/>
                  <a:t> and prevents weights from </a:t>
                </a:r>
                <a:r>
                  <a:rPr lang="en-US" altLang="zh-TW" sz="2400" dirty="0">
                    <a:solidFill>
                      <a:srgbClr val="FF0000"/>
                    </a:solidFill>
                  </a:rPr>
                  <a:t>becoming too small </a:t>
                </a:r>
                <a:r>
                  <a:rPr lang="en-US" altLang="zh-TW" sz="2400" dirty="0"/>
                  <a:t>(</a:t>
                </a:r>
                <a:r>
                  <a:rPr lang="en-US" altLang="zh-TW" sz="2400" dirty="0">
                    <a:solidFill>
                      <a:srgbClr val="FF0000"/>
                    </a:solidFill>
                  </a:rPr>
                  <a:t>weight decay</a:t>
                </a:r>
                <a:r>
                  <a:rPr lang="en-US" altLang="zh-TW" sz="2400" dirty="0"/>
                  <a:t>).</a:t>
                </a:r>
              </a:p>
              <a:p>
                <a:r>
                  <a:rPr lang="en-US" altLang="zh-TW" sz="2400" dirty="0" smtClean="0"/>
                  <a:t>Common </a:t>
                </a:r>
                <a:r>
                  <a:rPr lang="en-US" altLang="zh-TW" sz="2400" dirty="0"/>
                  <a:t>way for </a:t>
                </a:r>
                <a:r>
                  <a:rPr lang="en-US" altLang="zh-TW" sz="2400" dirty="0">
                    <a:solidFill>
                      <a:srgbClr val="FF0000"/>
                    </a:solidFill>
                  </a:rPr>
                  <a:t>feature scaling</a:t>
                </a:r>
              </a:p>
              <a:p>
                <a:pPr marL="0" indent="0">
                  <a:buNone/>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𝑠𝑡𝑑</m:t>
                          </m:r>
                        </m:sub>
                      </m:sSub>
                      <m:r>
                        <a:rPr lang="en-US" altLang="zh-TW" sz="2400" b="0" i="1" smtClean="0">
                          <a:latin typeface="Cambria Math" panose="02040503050406030204" pitchFamily="18" charset="0"/>
                        </a:rPr>
                        <m:t>=</m:t>
                      </m:r>
                      <m:f>
                        <m:fPr>
                          <m:ctrlPr>
                            <a:rPr lang="en-US" altLang="zh-TW" sz="2400" i="1" smtClean="0">
                              <a:latin typeface="Cambria Math" panose="02040503050406030204" pitchFamily="18" charset="0"/>
                            </a:rPr>
                          </m:ctrlPr>
                        </m:fPr>
                        <m:num>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𝑗</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zh-TW" altLang="en-US" sz="2400" b="0" i="1" smtClean="0">
                                  <a:latin typeface="Cambria Math" panose="02040503050406030204" pitchFamily="18" charset="0"/>
                                </a:rPr>
                                <m:t>𝜇</m:t>
                              </m:r>
                            </m:e>
                            <m:sub>
                              <m:r>
                                <a:rPr lang="en-US" altLang="zh-TW" sz="2400" b="0" i="1" smtClean="0">
                                  <a:latin typeface="Cambria Math" panose="02040503050406030204" pitchFamily="18" charset="0"/>
                                </a:rPr>
                                <m:t>𝑗</m:t>
                              </m:r>
                            </m:sub>
                          </m:sSub>
                        </m:num>
                        <m:den>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𝜎</m:t>
                              </m:r>
                            </m:e>
                            <m:sub>
                              <m:r>
                                <a:rPr lang="en-US" altLang="zh-TW" sz="2400" b="0" i="1" smtClean="0">
                                  <a:latin typeface="Cambria Math" panose="02040503050406030204" pitchFamily="18" charset="0"/>
                                </a:rPr>
                                <m:t>𝑗</m:t>
                              </m:r>
                            </m:sub>
                          </m:sSub>
                        </m:den>
                      </m:f>
                    </m:oMath>
                  </m:oMathPara>
                </a14:m>
                <a:endParaRPr lang="en-US" altLang="zh-TW" sz="2400" dirty="0"/>
              </a:p>
              <a:p>
                <a:pPr marL="0" indent="0">
                  <a:buNone/>
                </a:pPr>
                <a:r>
                  <a:rPr lang="en-US" altLang="zh-TW" sz="2400" dirty="0"/>
                  <a:t>	where </a:t>
                </a:r>
                <a:r>
                  <a:rPr lang="el-GR" altLang="zh-TW" sz="2400" i="1" dirty="0">
                    <a:latin typeface="Times New Roman" panose="02020603050405020304" pitchFamily="18" charset="0"/>
                    <a:cs typeface="Times New Roman" panose="02020603050405020304" pitchFamily="18" charset="0"/>
                  </a:rPr>
                  <a:t>μ</a:t>
                </a:r>
                <a:r>
                  <a:rPr lang="en-US" altLang="zh-TW" sz="2400" i="1" baseline="-25000" dirty="0">
                    <a:latin typeface="Times New Roman" panose="02020603050405020304" pitchFamily="18" charset="0"/>
                    <a:cs typeface="Times New Roman" panose="02020603050405020304" pitchFamily="18" charset="0"/>
                  </a:rPr>
                  <a:t>j</a:t>
                </a:r>
                <a:r>
                  <a:rPr lang="en-US" altLang="zh-TW" sz="2400" dirty="0">
                    <a:latin typeface="Times New Roman" panose="02020603050405020304" pitchFamily="18" charset="0"/>
                    <a:cs typeface="Times New Roman" panose="02020603050405020304" pitchFamily="18" charset="0"/>
                  </a:rPr>
                  <a:t> is the sample mean of the feature </a:t>
                </a:r>
                <a:r>
                  <a:rPr lang="en-US" altLang="zh-TW" sz="2400" i="1" dirty="0" err="1">
                    <a:latin typeface="Times New Roman" panose="02020603050405020304" pitchFamily="18" charset="0"/>
                    <a:cs typeface="Times New Roman" panose="02020603050405020304" pitchFamily="18" charset="0"/>
                  </a:rPr>
                  <a:t>x</a:t>
                </a:r>
                <a:r>
                  <a:rPr lang="en-US" altLang="zh-TW" sz="2400" i="1" baseline="-25000" dirty="0" err="1">
                    <a:latin typeface="Times New Roman" panose="02020603050405020304" pitchFamily="18" charset="0"/>
                    <a:cs typeface="Times New Roman" panose="02020603050405020304" pitchFamily="18" charset="0"/>
                  </a:rPr>
                  <a:t>j</a:t>
                </a:r>
                <a:r>
                  <a:rPr lang="en-US" altLang="zh-TW" sz="2400" dirty="0">
                    <a:latin typeface="Times New Roman" panose="02020603050405020304" pitchFamily="18" charset="0"/>
                    <a:cs typeface="Times New Roman" panose="02020603050405020304" pitchFamily="18" charset="0"/>
                  </a:rPr>
                  <a:t> and </a:t>
                </a:r>
                <a:r>
                  <a:rPr lang="el-GR" altLang="zh-TW" sz="2400" i="1" dirty="0">
                    <a:latin typeface="Times New Roman" panose="02020603050405020304" pitchFamily="18" charset="0"/>
                    <a:cs typeface="Times New Roman" panose="02020603050405020304" pitchFamily="18" charset="0"/>
                  </a:rPr>
                  <a:t>σ</a:t>
                </a:r>
                <a:r>
                  <a:rPr lang="en-US" altLang="zh-TW" sz="2400" i="1" baseline="-25000" dirty="0">
                    <a:latin typeface="Times New Roman" panose="02020603050405020304" pitchFamily="18" charset="0"/>
                    <a:cs typeface="Times New Roman" panose="02020603050405020304" pitchFamily="18" charset="0"/>
                  </a:rPr>
                  <a:t>j</a:t>
                </a:r>
                <a:r>
                  <a:rPr lang="en-US" altLang="zh-TW" sz="2400" dirty="0">
                    <a:latin typeface="Times New Roman" panose="02020603050405020304" pitchFamily="18" charset="0"/>
                    <a:cs typeface="Times New Roman" panose="02020603050405020304" pitchFamily="18" charset="0"/>
                  </a:rPr>
                  <a:t> the standard deviation.</a:t>
                </a:r>
              </a:p>
              <a:p>
                <a:r>
                  <a:rPr lang="en-US" altLang="zh-TW" sz="2400" dirty="0" smtClean="0">
                    <a:latin typeface="Times New Roman" panose="02020603050405020304" pitchFamily="18" charset="0"/>
                    <a:cs typeface="Times New Roman" panose="02020603050405020304" pitchFamily="18" charset="0"/>
                  </a:rPr>
                  <a:t>After </a:t>
                </a:r>
                <a:r>
                  <a:rPr lang="en-US" altLang="zh-TW" sz="2400" dirty="0">
                    <a:latin typeface="Times New Roman" panose="02020603050405020304" pitchFamily="18" charset="0"/>
                    <a:cs typeface="Times New Roman" panose="02020603050405020304" pitchFamily="18" charset="0"/>
                  </a:rPr>
                  <a:t>standardization, the features will have </a:t>
                </a:r>
                <a:r>
                  <a:rPr lang="en-US" altLang="zh-TW" sz="2400" dirty="0">
                    <a:solidFill>
                      <a:srgbClr val="FF0000"/>
                    </a:solidFill>
                    <a:latin typeface="Times New Roman" panose="02020603050405020304" pitchFamily="18" charset="0"/>
                    <a:cs typeface="Times New Roman" panose="02020603050405020304" pitchFamily="18" charset="0"/>
                  </a:rPr>
                  <a:t>unit variance </a:t>
                </a:r>
                <a:r>
                  <a:rPr lang="en-US" altLang="zh-TW" sz="2400" dirty="0">
                    <a:latin typeface="Times New Roman" panose="02020603050405020304" pitchFamily="18" charset="0"/>
                    <a:cs typeface="Times New Roman" panose="02020603050405020304" pitchFamily="18" charset="0"/>
                  </a:rPr>
                  <a:t>and </a:t>
                </a:r>
                <a:r>
                  <a:rPr lang="en-US" altLang="zh-TW" sz="2400" dirty="0">
                    <a:solidFill>
                      <a:srgbClr val="FF0000"/>
                    </a:solidFill>
                    <a:latin typeface="Times New Roman" panose="02020603050405020304" pitchFamily="18" charset="0"/>
                    <a:cs typeface="Times New Roman" panose="02020603050405020304" pitchFamily="18" charset="0"/>
                  </a:rPr>
                  <a:t>centered around mean zero</a:t>
                </a:r>
                <a:r>
                  <a:rPr lang="en-US" altLang="zh-TW" sz="2400" dirty="0">
                    <a:latin typeface="Times New Roman" panose="02020603050405020304" pitchFamily="18" charset="0"/>
                    <a:cs typeface="Times New Roman" panose="02020603050405020304" pitchFamily="18" charset="0"/>
                  </a:rPr>
                  <a:t>.</a:t>
                </a:r>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589212" y="2133600"/>
                <a:ext cx="8915400" cy="4435876"/>
              </a:xfrm>
              <a:blipFill>
                <a:blip r:embed="rId2"/>
                <a:stretch>
                  <a:fillRect l="-1094" t="-1099"/>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325963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Contents</a:t>
            </a:r>
            <a:endParaRPr lang="zh-TW" altLang="en-US" dirty="0"/>
          </a:p>
        </p:txBody>
      </p:sp>
      <p:sp>
        <p:nvSpPr>
          <p:cNvPr id="3" name="內容版面配置區 2"/>
          <p:cNvSpPr>
            <a:spLocks noGrp="1"/>
          </p:cNvSpPr>
          <p:nvPr>
            <p:ph idx="1"/>
          </p:nvPr>
        </p:nvSpPr>
        <p:spPr/>
        <p:txBody>
          <a:bodyPr>
            <a:normAutofit/>
          </a:bodyPr>
          <a:lstStyle/>
          <a:p>
            <a:r>
              <a:rPr lang="en-US" altLang="zh-TW" sz="2800" dirty="0"/>
              <a:t>Basics of Neural Networks</a:t>
            </a:r>
          </a:p>
          <a:p>
            <a:r>
              <a:rPr lang="en-US" altLang="zh-TW" sz="2800" dirty="0">
                <a:solidFill>
                  <a:schemeClr val="bg2">
                    <a:lumMod val="90000"/>
                  </a:schemeClr>
                </a:solidFill>
              </a:rPr>
              <a:t>Shallow Neural Networks</a:t>
            </a:r>
          </a:p>
          <a:p>
            <a:r>
              <a:rPr lang="en-US" altLang="zh-TW" sz="2800" dirty="0">
                <a:solidFill>
                  <a:schemeClr val="bg2">
                    <a:lumMod val="90000"/>
                  </a:schemeClr>
                </a:solidFill>
              </a:rPr>
              <a:t>Deep Neural Networks</a:t>
            </a:r>
            <a:endParaRPr lang="zh-TW" altLang="en-US" sz="2800" dirty="0">
              <a:solidFill>
                <a:schemeClr val="bg2">
                  <a:lumMod val="90000"/>
                </a:schemeClr>
              </a:solidFill>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982138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Feature Scaling in Python</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2800" dirty="0"/>
              <a:t># standardize features</a:t>
            </a:r>
          </a:p>
          <a:p>
            <a:pPr marL="0" indent="0">
              <a:buNone/>
            </a:pPr>
            <a:r>
              <a:rPr lang="en-US" altLang="zh-TW" sz="2800" dirty="0" err="1"/>
              <a:t>X_std</a:t>
            </a:r>
            <a:r>
              <a:rPr lang="en-US" altLang="zh-TW" sz="2800" dirty="0"/>
              <a:t> = </a:t>
            </a:r>
            <a:r>
              <a:rPr lang="en-US" altLang="zh-TW" sz="2800" dirty="0" err="1"/>
              <a:t>np.copy</a:t>
            </a:r>
            <a:r>
              <a:rPr lang="en-US" altLang="zh-TW" sz="2800" dirty="0"/>
              <a:t>(X)</a:t>
            </a:r>
          </a:p>
          <a:p>
            <a:pPr marL="0" indent="0">
              <a:buNone/>
            </a:pPr>
            <a:r>
              <a:rPr lang="en-US" altLang="zh-TW" sz="2800" dirty="0" err="1"/>
              <a:t>X_std</a:t>
            </a:r>
            <a:r>
              <a:rPr lang="en-US" altLang="zh-TW" sz="2800" dirty="0"/>
              <a:t>[:,0] = (X[:,0] - X[:,0].mean()) / X[:,0].</a:t>
            </a:r>
            <a:r>
              <a:rPr lang="en-US" altLang="zh-TW" sz="2800" dirty="0" err="1"/>
              <a:t>std</a:t>
            </a:r>
            <a:r>
              <a:rPr lang="en-US" altLang="zh-TW" sz="2800" dirty="0"/>
              <a:t>()</a:t>
            </a:r>
          </a:p>
          <a:p>
            <a:pPr marL="0" indent="0">
              <a:buNone/>
            </a:pPr>
            <a:r>
              <a:rPr lang="en-US" altLang="zh-TW" sz="2800" dirty="0" err="1"/>
              <a:t>X_std</a:t>
            </a:r>
            <a:r>
              <a:rPr lang="en-US" altLang="zh-TW" sz="2800" dirty="0"/>
              <a:t>[:,1] = (X[:,1] - X[:,1].mean()) / X[:,1].</a:t>
            </a:r>
            <a:r>
              <a:rPr lang="en-US" altLang="zh-TW" sz="2800" dirty="0" err="1"/>
              <a:t>std</a:t>
            </a:r>
            <a:r>
              <a:rPr lang="en-US" altLang="zh-TW" sz="2800" dirty="0"/>
              <a:t>()</a:t>
            </a:r>
            <a:endParaRPr lang="zh-TW" altLang="en-US" sz="2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641761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Using feature scaling in </a:t>
            </a:r>
            <a:r>
              <a:rPr lang="en-US" altLang="zh-TW" dirty="0" err="1" smtClean="0"/>
              <a:t>Adaline</a:t>
            </a:r>
            <a:endParaRPr lang="zh-TW" altLang="en-US" dirty="0"/>
          </a:p>
        </p:txBody>
      </p:sp>
      <p:sp>
        <p:nvSpPr>
          <p:cNvPr id="3" name="內容版面配置區 2"/>
          <p:cNvSpPr>
            <a:spLocks noGrp="1"/>
          </p:cNvSpPr>
          <p:nvPr>
            <p:ph idx="1"/>
          </p:nvPr>
        </p:nvSpPr>
        <p:spPr>
          <a:xfrm>
            <a:off x="1567635" y="1264555"/>
            <a:ext cx="9936977" cy="4470400"/>
          </a:xfrm>
        </p:spPr>
        <p:txBody>
          <a:bodyPr>
            <a:noAutofit/>
          </a:bodyPr>
          <a:lstStyle/>
          <a:p>
            <a:pPr marL="0" indent="0">
              <a:buNone/>
            </a:pPr>
            <a:r>
              <a:rPr lang="en-US" altLang="zh-TW" sz="1600" dirty="0" smtClean="0"/>
              <a:t>%</a:t>
            </a:r>
            <a:r>
              <a:rPr lang="en-US" altLang="zh-TW" sz="1600" dirty="0" err="1" smtClean="0"/>
              <a:t>matplotlib</a:t>
            </a:r>
            <a:r>
              <a:rPr lang="en-US" altLang="zh-TW" sz="1600" dirty="0" smtClean="0"/>
              <a:t> inline</a:t>
            </a:r>
          </a:p>
          <a:p>
            <a:pPr marL="0" indent="0">
              <a:buNone/>
            </a:pPr>
            <a:r>
              <a:rPr lang="en-US" altLang="zh-TW" sz="1600" dirty="0" smtClean="0"/>
              <a:t>import </a:t>
            </a:r>
            <a:r>
              <a:rPr lang="en-US" altLang="zh-TW" sz="1600" dirty="0" err="1" smtClean="0"/>
              <a:t>matplotlib.pyplot</a:t>
            </a:r>
            <a:r>
              <a:rPr lang="en-US" altLang="zh-TW" sz="1600" dirty="0" smtClean="0"/>
              <a:t> as </a:t>
            </a:r>
            <a:r>
              <a:rPr lang="en-US" altLang="zh-TW" sz="1600" dirty="0" err="1" smtClean="0"/>
              <a:t>plt</a:t>
            </a:r>
            <a:endParaRPr lang="en-US" altLang="zh-TW" sz="1600" dirty="0" smtClean="0"/>
          </a:p>
          <a:p>
            <a:pPr marL="0" indent="0">
              <a:buNone/>
            </a:pPr>
            <a:r>
              <a:rPr lang="en-US" altLang="zh-TW" sz="1600" dirty="0" smtClean="0"/>
              <a:t>from </a:t>
            </a:r>
            <a:r>
              <a:rPr lang="en-US" altLang="zh-TW" sz="1600" dirty="0" err="1" smtClean="0"/>
              <a:t>mlxtend.plotting</a:t>
            </a:r>
            <a:r>
              <a:rPr lang="en-US" altLang="zh-TW" sz="1600" dirty="0" smtClean="0"/>
              <a:t> import </a:t>
            </a:r>
            <a:r>
              <a:rPr lang="en-US" altLang="zh-TW" sz="1600" dirty="0" err="1" smtClean="0"/>
              <a:t>plot_decision_regions</a:t>
            </a:r>
            <a:endParaRPr lang="en-US" altLang="zh-TW" sz="1600" dirty="0" smtClean="0"/>
          </a:p>
          <a:p>
            <a:pPr marL="0" indent="0">
              <a:buNone/>
            </a:pPr>
            <a:endParaRPr lang="en-US" altLang="zh-TW" sz="1600" dirty="0" smtClean="0"/>
          </a:p>
          <a:p>
            <a:pPr marL="0" indent="0">
              <a:buNone/>
            </a:pPr>
            <a:r>
              <a:rPr lang="en-US" altLang="zh-TW" sz="1600" dirty="0" err="1" smtClean="0"/>
              <a:t>ada</a:t>
            </a:r>
            <a:r>
              <a:rPr lang="en-US" altLang="zh-TW" sz="1600" dirty="0" smtClean="0"/>
              <a:t> = </a:t>
            </a:r>
            <a:r>
              <a:rPr lang="en-US" altLang="zh-TW" sz="1600" dirty="0" err="1" smtClean="0"/>
              <a:t>AdalineGD</a:t>
            </a:r>
            <a:r>
              <a:rPr lang="en-US" altLang="zh-TW" sz="1600" dirty="0" smtClean="0"/>
              <a:t>(epochs=15, eta=0.01)</a:t>
            </a:r>
          </a:p>
          <a:p>
            <a:pPr marL="0" indent="0">
              <a:buNone/>
            </a:pPr>
            <a:r>
              <a:rPr lang="en-US" altLang="zh-TW" sz="1600" dirty="0" err="1" smtClean="0"/>
              <a:t>ada.train</a:t>
            </a:r>
            <a:r>
              <a:rPr lang="en-US" altLang="zh-TW" sz="1600" dirty="0" smtClean="0"/>
              <a:t>(</a:t>
            </a:r>
            <a:r>
              <a:rPr lang="en-US" altLang="zh-TW" sz="1600" dirty="0" err="1" smtClean="0"/>
              <a:t>X_std</a:t>
            </a:r>
            <a:r>
              <a:rPr lang="en-US" altLang="zh-TW" sz="1600" dirty="0" smtClean="0"/>
              <a:t>, y)</a:t>
            </a:r>
          </a:p>
          <a:p>
            <a:pPr marL="0" indent="0">
              <a:buNone/>
            </a:pPr>
            <a:r>
              <a:rPr lang="en-US" altLang="zh-TW" sz="1600" dirty="0" err="1" smtClean="0"/>
              <a:t>plot_decision_regions</a:t>
            </a:r>
            <a:r>
              <a:rPr lang="en-US" altLang="zh-TW" sz="1600" dirty="0" smtClean="0"/>
              <a:t>(</a:t>
            </a:r>
            <a:r>
              <a:rPr lang="en-US" altLang="zh-TW" sz="1600" dirty="0" err="1" smtClean="0"/>
              <a:t>X_std</a:t>
            </a:r>
            <a:r>
              <a:rPr lang="en-US" altLang="zh-TW" sz="1600" dirty="0" smtClean="0"/>
              <a:t>, y, </a:t>
            </a:r>
            <a:r>
              <a:rPr lang="en-US" altLang="zh-TW" sz="1600" dirty="0" err="1" smtClean="0"/>
              <a:t>clf</a:t>
            </a:r>
            <a:r>
              <a:rPr lang="en-US" altLang="zh-TW" sz="1600" dirty="0" smtClean="0"/>
              <a:t>=</a:t>
            </a:r>
            <a:r>
              <a:rPr lang="en-US" altLang="zh-TW" sz="1600" dirty="0" err="1" smtClean="0"/>
              <a:t>ada</a:t>
            </a:r>
            <a:r>
              <a:rPr lang="en-US" altLang="zh-TW" sz="1600" dirty="0" smtClean="0"/>
              <a:t>)</a:t>
            </a:r>
          </a:p>
          <a:p>
            <a:pPr marL="0" indent="0">
              <a:buNone/>
            </a:pPr>
            <a:r>
              <a:rPr lang="en-US" altLang="zh-TW" sz="1600" dirty="0" err="1" smtClean="0"/>
              <a:t>plt.title</a:t>
            </a:r>
            <a:r>
              <a:rPr lang="en-US" altLang="zh-TW" sz="1600" dirty="0" smtClean="0"/>
              <a:t>('</a:t>
            </a:r>
            <a:r>
              <a:rPr lang="en-US" altLang="zh-TW" sz="1600" dirty="0" err="1" smtClean="0"/>
              <a:t>Adaline</a:t>
            </a:r>
            <a:r>
              <a:rPr lang="en-US" altLang="zh-TW" sz="1600" dirty="0" smtClean="0"/>
              <a:t> - Gradient Descent')</a:t>
            </a:r>
          </a:p>
          <a:p>
            <a:pPr marL="0" indent="0">
              <a:buNone/>
            </a:pPr>
            <a:r>
              <a:rPr lang="en-US" altLang="zh-TW" sz="1600" dirty="0" err="1" smtClean="0"/>
              <a:t>plt.xlabel</a:t>
            </a:r>
            <a:r>
              <a:rPr lang="en-US" altLang="zh-TW" sz="1600" dirty="0" smtClean="0"/>
              <a:t>('sepal length [standardized]')</a:t>
            </a:r>
          </a:p>
          <a:p>
            <a:pPr marL="0" indent="0">
              <a:buNone/>
            </a:pPr>
            <a:r>
              <a:rPr lang="en-US" altLang="zh-TW" sz="1600" dirty="0" err="1" smtClean="0"/>
              <a:t>plt.ylabel</a:t>
            </a:r>
            <a:r>
              <a:rPr lang="en-US" altLang="zh-TW" sz="1600" dirty="0" smtClean="0"/>
              <a:t>('petal length [standardized]')</a:t>
            </a:r>
          </a:p>
          <a:p>
            <a:pPr marL="0" indent="0">
              <a:buNone/>
            </a:pPr>
            <a:r>
              <a:rPr lang="en-US" altLang="zh-TW" sz="1600" dirty="0" err="1" smtClean="0"/>
              <a:t>plt.show</a:t>
            </a:r>
            <a:r>
              <a:rPr lang="en-US" altLang="zh-TW" sz="1600" dirty="0" smtClean="0"/>
              <a:t>()</a:t>
            </a:r>
          </a:p>
          <a:p>
            <a:pPr marL="0" indent="0">
              <a:buNone/>
            </a:pPr>
            <a:r>
              <a:rPr lang="en-US" altLang="zh-TW" sz="1600" dirty="0" err="1" smtClean="0"/>
              <a:t>plt.plot</a:t>
            </a:r>
            <a:r>
              <a:rPr lang="en-US" altLang="zh-TW" sz="1600" dirty="0" smtClean="0"/>
              <a:t>(range(1, </a:t>
            </a:r>
            <a:r>
              <a:rPr lang="en-US" altLang="zh-TW" sz="1600" dirty="0" err="1" smtClean="0"/>
              <a:t>len</a:t>
            </a:r>
            <a:r>
              <a:rPr lang="en-US" altLang="zh-TW" sz="1600" dirty="0" smtClean="0"/>
              <a:t>( </a:t>
            </a:r>
            <a:r>
              <a:rPr lang="en-US" altLang="zh-TW" sz="1600" dirty="0" err="1" smtClean="0"/>
              <a:t>ada.cost</a:t>
            </a:r>
            <a:r>
              <a:rPr lang="en-US" altLang="zh-TW" sz="1600" dirty="0" smtClean="0"/>
              <a:t>_)+1), </a:t>
            </a:r>
            <a:r>
              <a:rPr lang="en-US" altLang="zh-TW" sz="1600" dirty="0" err="1" smtClean="0"/>
              <a:t>ada.cost</a:t>
            </a:r>
            <a:r>
              <a:rPr lang="en-US" altLang="zh-TW" sz="1600" dirty="0" smtClean="0"/>
              <a:t>_, marker='o')</a:t>
            </a:r>
          </a:p>
          <a:p>
            <a:pPr marL="0" indent="0">
              <a:buNone/>
            </a:pPr>
            <a:r>
              <a:rPr lang="en-US" altLang="zh-TW" sz="1600" dirty="0" err="1" smtClean="0"/>
              <a:t>plt.xlabel</a:t>
            </a:r>
            <a:r>
              <a:rPr lang="en-US" altLang="zh-TW" sz="1600" dirty="0" smtClean="0"/>
              <a:t>('Iterations')</a:t>
            </a:r>
          </a:p>
          <a:p>
            <a:pPr marL="0" indent="0">
              <a:buNone/>
            </a:pPr>
            <a:r>
              <a:rPr lang="en-US" altLang="zh-TW" sz="1600" dirty="0" err="1" smtClean="0"/>
              <a:t>plt.ylabel</a:t>
            </a:r>
            <a:r>
              <a:rPr lang="en-US" altLang="zh-TW" sz="1600" dirty="0" smtClean="0"/>
              <a:t>('Sum-squared-error')</a:t>
            </a:r>
          </a:p>
          <a:p>
            <a:pPr marL="0" indent="0">
              <a:buNone/>
            </a:pPr>
            <a:r>
              <a:rPr lang="en-US" altLang="zh-TW" sz="1600" dirty="0" err="1" smtClean="0"/>
              <a:t>plt.show</a:t>
            </a:r>
            <a:r>
              <a:rPr lang="en-US" altLang="zh-TW" sz="1600" dirty="0" smtClean="0"/>
              <a:t>()</a:t>
            </a:r>
            <a:endParaRPr lang="zh-TW" altLang="en-US" sz="16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5123" name="Picture 3"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429" y="1519237"/>
            <a:ext cx="36195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429" y="4195762"/>
            <a:ext cx="3667125" cy="258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768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Adaline Gradient Descent</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146" name="Picture 2" descr="http://sebastianraschka.com/images/blog/2015/singlelayer_neural_networks_files/perceptron_animation.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89412" y="2101222"/>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5485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Online Learning via Stochastic Gradient Descent</a:t>
            </a:r>
            <a:endParaRPr lang="zh-TW" altLang="en-US" dirty="0"/>
          </a:p>
        </p:txBody>
      </p:sp>
      <p:sp>
        <p:nvSpPr>
          <p:cNvPr id="3" name="內容版面配置區 2"/>
          <p:cNvSpPr>
            <a:spLocks noGrp="1"/>
          </p:cNvSpPr>
          <p:nvPr>
            <p:ph idx="1"/>
          </p:nvPr>
        </p:nvSpPr>
        <p:spPr>
          <a:xfrm>
            <a:off x="2589211" y="2133599"/>
            <a:ext cx="9386765" cy="4391487"/>
          </a:xfrm>
        </p:spPr>
        <p:txBody>
          <a:bodyPr>
            <a:noAutofit/>
          </a:bodyPr>
          <a:lstStyle/>
          <a:p>
            <a:r>
              <a:rPr lang="en-US" altLang="zh-TW" sz="2000" dirty="0">
                <a:solidFill>
                  <a:srgbClr val="FF0000"/>
                </a:solidFill>
              </a:rPr>
              <a:t>Batch Gradient Descent (BGD)</a:t>
            </a:r>
          </a:p>
          <a:p>
            <a:pPr lvl="1"/>
            <a:r>
              <a:rPr lang="en-US" altLang="zh-TW" sz="1800" dirty="0"/>
              <a:t>Cost function is minimized based on the </a:t>
            </a:r>
            <a:r>
              <a:rPr lang="en-US" altLang="zh-TW" sz="1800" dirty="0">
                <a:solidFill>
                  <a:srgbClr val="FF0000"/>
                </a:solidFill>
              </a:rPr>
              <a:t>complete training dataset </a:t>
            </a:r>
            <a:r>
              <a:rPr lang="en-US" altLang="zh-TW" sz="1800" dirty="0"/>
              <a:t>(all samples)</a:t>
            </a:r>
          </a:p>
          <a:p>
            <a:r>
              <a:rPr lang="en-US" altLang="zh-TW" sz="2000" dirty="0">
                <a:solidFill>
                  <a:srgbClr val="FF0000"/>
                </a:solidFill>
              </a:rPr>
              <a:t>Stochastic Gradient Descent (SGD)</a:t>
            </a:r>
          </a:p>
          <a:p>
            <a:pPr lvl="1"/>
            <a:r>
              <a:rPr lang="en-US" altLang="zh-TW" sz="1800" dirty="0"/>
              <a:t>Weights are incrementally updated after </a:t>
            </a:r>
            <a:r>
              <a:rPr lang="en-US" altLang="zh-TW" sz="1800" dirty="0">
                <a:solidFill>
                  <a:srgbClr val="FF0000"/>
                </a:solidFill>
              </a:rPr>
              <a:t>each individual training sample</a:t>
            </a:r>
          </a:p>
          <a:p>
            <a:pPr lvl="1"/>
            <a:r>
              <a:rPr lang="en-US" altLang="zh-TW" sz="1800" dirty="0"/>
              <a:t>Converges </a:t>
            </a:r>
            <a:r>
              <a:rPr lang="en-US" altLang="zh-TW" sz="1800" dirty="0">
                <a:solidFill>
                  <a:srgbClr val="FF0000"/>
                </a:solidFill>
              </a:rPr>
              <a:t>faster</a:t>
            </a:r>
            <a:r>
              <a:rPr lang="en-US" altLang="zh-TW" sz="1800" dirty="0"/>
              <a:t> than BGD since weights are updated immediately after each training sample</a:t>
            </a:r>
          </a:p>
          <a:p>
            <a:pPr lvl="1"/>
            <a:r>
              <a:rPr lang="en-US" altLang="zh-TW" sz="1800" dirty="0"/>
              <a:t>Computationally more efficient, especially for large datasets</a:t>
            </a:r>
          </a:p>
          <a:p>
            <a:r>
              <a:rPr lang="en-US" altLang="zh-TW" sz="2000" dirty="0">
                <a:solidFill>
                  <a:srgbClr val="FF0000"/>
                </a:solidFill>
              </a:rPr>
              <a:t>Mini-batch Gradient Descent (MGD)</a:t>
            </a:r>
          </a:p>
          <a:p>
            <a:pPr lvl="1"/>
            <a:r>
              <a:rPr lang="en-US" altLang="zh-TW" sz="1800" dirty="0"/>
              <a:t>Compromise between BGD and SGD, dataset is divided into </a:t>
            </a:r>
            <a:r>
              <a:rPr lang="en-US" altLang="zh-TW" sz="1800" dirty="0">
                <a:solidFill>
                  <a:srgbClr val="FF0000"/>
                </a:solidFill>
              </a:rPr>
              <a:t>mini-batches</a:t>
            </a:r>
          </a:p>
          <a:p>
            <a:pPr lvl="1"/>
            <a:r>
              <a:rPr lang="en-US" altLang="zh-TW" sz="1800" dirty="0">
                <a:solidFill>
                  <a:srgbClr val="FF0000"/>
                </a:solidFill>
              </a:rPr>
              <a:t>Smoother convergence </a:t>
            </a:r>
            <a:r>
              <a:rPr lang="en-US" altLang="zh-TW" sz="1800" dirty="0"/>
              <a:t>than SGD</a:t>
            </a:r>
            <a:endParaRPr lang="zh-TW" altLang="en-US" sz="1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2022963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Adaline with SGD in Python</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4129522327"/>
              </p:ext>
            </p:extLst>
          </p:nvPr>
        </p:nvGraphicFramePr>
        <p:xfrm>
          <a:off x="1016000" y="1481667"/>
          <a:ext cx="10972800" cy="5303520"/>
        </p:xfrm>
        <a:graphic>
          <a:graphicData uri="http://schemas.openxmlformats.org/drawingml/2006/table">
            <a:tbl>
              <a:tblPr firstRow="1" bandRow="1">
                <a:tableStyleId>{2D5ABB26-0587-4C30-8999-92F81FD0307C}</a:tableStyleId>
              </a:tblPr>
              <a:tblGrid>
                <a:gridCol w="5740400">
                  <a:extLst>
                    <a:ext uri="{9D8B030D-6E8A-4147-A177-3AD203B41FA5}">
                      <a16:colId xmlns:a16="http://schemas.microsoft.com/office/drawing/2014/main" val="20000"/>
                    </a:ext>
                  </a:extLst>
                </a:gridCol>
                <a:gridCol w="5232400">
                  <a:extLst>
                    <a:ext uri="{9D8B030D-6E8A-4147-A177-3AD203B41FA5}">
                      <a16:colId xmlns:a16="http://schemas.microsoft.com/office/drawing/2014/main" val="20001"/>
                    </a:ext>
                  </a:extLst>
                </a:gridCol>
              </a:tblGrid>
              <a:tr h="370840">
                <a:tc>
                  <a:txBody>
                    <a:bodyPr/>
                    <a:lstStyle/>
                    <a:p>
                      <a:r>
                        <a:rPr lang="en-US" altLang="zh-TW" dirty="0"/>
                        <a:t>import </a:t>
                      </a:r>
                      <a:r>
                        <a:rPr lang="en-US" altLang="zh-TW" dirty="0" err="1"/>
                        <a:t>numpy</a:t>
                      </a:r>
                      <a:r>
                        <a:rPr lang="en-US" altLang="zh-TW" dirty="0"/>
                        <a:t> as np</a:t>
                      </a:r>
                    </a:p>
                    <a:p>
                      <a:endParaRPr lang="en-US" altLang="zh-TW" dirty="0"/>
                    </a:p>
                    <a:p>
                      <a:r>
                        <a:rPr lang="en-US" altLang="zh-TW" dirty="0"/>
                        <a:t>class </a:t>
                      </a:r>
                      <a:r>
                        <a:rPr lang="en-US" altLang="zh-TW" dirty="0" err="1"/>
                        <a:t>AdalineSGD</a:t>
                      </a:r>
                      <a:r>
                        <a:rPr lang="en-US" altLang="zh-TW" dirty="0"/>
                        <a:t>(object):</a:t>
                      </a:r>
                    </a:p>
                    <a:p>
                      <a:r>
                        <a:rPr lang="en-US" altLang="zh-TW" dirty="0"/>
                        <a:t>    </a:t>
                      </a:r>
                      <a:r>
                        <a:rPr lang="en-US" altLang="zh-TW" dirty="0" err="1"/>
                        <a:t>def</a:t>
                      </a:r>
                      <a:r>
                        <a:rPr lang="en-US" altLang="zh-TW" dirty="0"/>
                        <a:t> __</a:t>
                      </a:r>
                      <a:r>
                        <a:rPr lang="en-US" altLang="zh-TW" dirty="0" err="1"/>
                        <a:t>init</a:t>
                      </a:r>
                      <a:r>
                        <a:rPr lang="en-US" altLang="zh-TW" dirty="0"/>
                        <a:t>__(self, alpha=0.01, epochs=50):</a:t>
                      </a:r>
                    </a:p>
                    <a:p>
                      <a:r>
                        <a:rPr lang="en-US" altLang="zh-TW" dirty="0"/>
                        <a:t>        </a:t>
                      </a:r>
                      <a:r>
                        <a:rPr lang="en-US" altLang="zh-TW" dirty="0" err="1"/>
                        <a:t>self.alpha</a:t>
                      </a:r>
                      <a:r>
                        <a:rPr lang="en-US" altLang="zh-TW" dirty="0"/>
                        <a:t> = alpha</a:t>
                      </a:r>
                    </a:p>
                    <a:p>
                      <a:r>
                        <a:rPr lang="en-US" altLang="zh-TW" dirty="0"/>
                        <a:t>        </a:t>
                      </a:r>
                      <a:r>
                        <a:rPr lang="en-US" altLang="zh-TW" dirty="0" err="1"/>
                        <a:t>self.epochs</a:t>
                      </a:r>
                      <a:r>
                        <a:rPr lang="en-US" altLang="zh-TW" dirty="0"/>
                        <a:t> = epochs</a:t>
                      </a:r>
                    </a:p>
                    <a:p>
                      <a:r>
                        <a:rPr lang="en-US" altLang="zh-TW" dirty="0"/>
                        <a:t>    </a:t>
                      </a:r>
                      <a:r>
                        <a:rPr lang="en-US" altLang="zh-TW" dirty="0" err="1"/>
                        <a:t>def</a:t>
                      </a:r>
                      <a:r>
                        <a:rPr lang="en-US" altLang="zh-TW" dirty="0"/>
                        <a:t> train(self, X, y, </a:t>
                      </a:r>
                      <a:r>
                        <a:rPr lang="en-US" altLang="zh-TW" dirty="0" err="1"/>
                        <a:t>reinitialize_weights</a:t>
                      </a:r>
                      <a:r>
                        <a:rPr lang="en-US" altLang="zh-TW" dirty="0"/>
                        <a:t>=True):</a:t>
                      </a:r>
                    </a:p>
                    <a:p>
                      <a:r>
                        <a:rPr lang="en-US" altLang="zh-TW" dirty="0"/>
                        <a:t>        if </a:t>
                      </a:r>
                      <a:r>
                        <a:rPr lang="en-US" altLang="zh-TW" dirty="0" err="1"/>
                        <a:t>reinitialize_weights</a:t>
                      </a:r>
                      <a:r>
                        <a:rPr lang="en-US" altLang="zh-TW" dirty="0"/>
                        <a:t>:</a:t>
                      </a:r>
                    </a:p>
                    <a:p>
                      <a:r>
                        <a:rPr lang="en-US" altLang="zh-TW" dirty="0"/>
                        <a:t>            </a:t>
                      </a:r>
                      <a:r>
                        <a:rPr lang="en-US" altLang="zh-TW" dirty="0" err="1"/>
                        <a:t>self.w</a:t>
                      </a:r>
                      <a:r>
                        <a:rPr lang="en-US" altLang="zh-TW" dirty="0"/>
                        <a:t>_ = </a:t>
                      </a:r>
                      <a:r>
                        <a:rPr lang="en-US" altLang="zh-TW" dirty="0" err="1"/>
                        <a:t>np.zeros</a:t>
                      </a:r>
                      <a:r>
                        <a:rPr lang="en-US" altLang="zh-TW" dirty="0"/>
                        <a:t>(1 + </a:t>
                      </a:r>
                      <a:r>
                        <a:rPr lang="en-US" altLang="zh-TW" dirty="0" err="1"/>
                        <a:t>X.shape</a:t>
                      </a:r>
                      <a:r>
                        <a:rPr lang="en-US" altLang="zh-TW" dirty="0"/>
                        <a:t>[1])</a:t>
                      </a:r>
                    </a:p>
                    <a:p>
                      <a:r>
                        <a:rPr lang="en-US" altLang="zh-TW" dirty="0"/>
                        <a:t>        </a:t>
                      </a:r>
                      <a:r>
                        <a:rPr lang="en-US" altLang="zh-TW" dirty="0" err="1"/>
                        <a:t>self.cost</a:t>
                      </a:r>
                      <a:r>
                        <a:rPr lang="en-US" altLang="zh-TW" dirty="0"/>
                        <a:t>_ = []</a:t>
                      </a:r>
                    </a:p>
                    <a:p>
                      <a:r>
                        <a:rPr lang="en-US" altLang="zh-TW" dirty="0"/>
                        <a:t>        for </a:t>
                      </a:r>
                      <a:r>
                        <a:rPr lang="en-US" altLang="zh-TW" dirty="0" err="1"/>
                        <a:t>i</a:t>
                      </a:r>
                      <a:r>
                        <a:rPr lang="en-US" altLang="zh-TW" dirty="0"/>
                        <a:t> in range(</a:t>
                      </a:r>
                      <a:r>
                        <a:rPr lang="en-US" altLang="zh-TW" dirty="0" err="1"/>
                        <a:t>self.epochs</a:t>
                      </a:r>
                      <a:r>
                        <a:rPr lang="en-US" altLang="zh-TW" dirty="0"/>
                        <a:t>):</a:t>
                      </a:r>
                    </a:p>
                    <a:p>
                      <a:r>
                        <a:rPr lang="en-US" altLang="zh-TW" dirty="0"/>
                        <a:t>            for xi, target in zip(X, y):</a:t>
                      </a:r>
                    </a:p>
                    <a:p>
                      <a:r>
                        <a:rPr lang="en-US" altLang="zh-TW" dirty="0"/>
                        <a:t>                output = </a:t>
                      </a:r>
                      <a:r>
                        <a:rPr lang="en-US" altLang="zh-TW" dirty="0" err="1"/>
                        <a:t>self.net_input</a:t>
                      </a:r>
                      <a:r>
                        <a:rPr lang="en-US" altLang="zh-TW" dirty="0"/>
                        <a:t>(xi)</a:t>
                      </a:r>
                    </a:p>
                    <a:p>
                      <a:r>
                        <a:rPr lang="en-US" altLang="zh-TW" dirty="0"/>
                        <a:t>                error = (target - output)</a:t>
                      </a:r>
                    </a:p>
                    <a:p>
                      <a:r>
                        <a:rPr lang="en-US" altLang="zh-TW" dirty="0">
                          <a:solidFill>
                            <a:srgbClr val="FF0000"/>
                          </a:solidFill>
                        </a:rPr>
                        <a:t>                </a:t>
                      </a:r>
                      <a:r>
                        <a:rPr lang="en-US" altLang="zh-TW" dirty="0" err="1">
                          <a:solidFill>
                            <a:srgbClr val="FF0000"/>
                          </a:solidFill>
                        </a:rPr>
                        <a:t>self.w</a:t>
                      </a:r>
                      <a:r>
                        <a:rPr lang="en-US" altLang="zh-TW" dirty="0">
                          <a:solidFill>
                            <a:srgbClr val="FF0000"/>
                          </a:solidFill>
                        </a:rPr>
                        <a:t>_[1:] += </a:t>
                      </a:r>
                      <a:r>
                        <a:rPr lang="en-US" altLang="zh-TW" dirty="0" err="1">
                          <a:solidFill>
                            <a:srgbClr val="FF0000"/>
                          </a:solidFill>
                        </a:rPr>
                        <a:t>self.alpha</a:t>
                      </a:r>
                      <a:r>
                        <a:rPr lang="en-US" altLang="zh-TW" dirty="0">
                          <a:solidFill>
                            <a:srgbClr val="FF0000"/>
                          </a:solidFill>
                        </a:rPr>
                        <a:t> * xi.dot(error)</a:t>
                      </a:r>
                    </a:p>
                    <a:p>
                      <a:r>
                        <a:rPr lang="en-US" altLang="zh-TW" dirty="0">
                          <a:solidFill>
                            <a:srgbClr val="FF0000"/>
                          </a:solidFill>
                        </a:rPr>
                        <a:t>                </a:t>
                      </a:r>
                      <a:r>
                        <a:rPr lang="en-US" altLang="zh-TW" dirty="0" err="1">
                          <a:solidFill>
                            <a:srgbClr val="FF0000"/>
                          </a:solidFill>
                        </a:rPr>
                        <a:t>self.w</a:t>
                      </a:r>
                      <a:r>
                        <a:rPr lang="en-US" altLang="zh-TW" dirty="0">
                          <a:solidFill>
                            <a:srgbClr val="FF0000"/>
                          </a:solidFill>
                        </a:rPr>
                        <a:t>_[0] += </a:t>
                      </a:r>
                      <a:r>
                        <a:rPr lang="en-US" altLang="zh-TW" dirty="0" err="1">
                          <a:solidFill>
                            <a:srgbClr val="FF0000"/>
                          </a:solidFill>
                        </a:rPr>
                        <a:t>self.alpha</a:t>
                      </a:r>
                      <a:r>
                        <a:rPr lang="en-US" altLang="zh-TW" dirty="0">
                          <a:solidFill>
                            <a:srgbClr val="FF0000"/>
                          </a:solidFill>
                        </a:rPr>
                        <a:t> * error</a:t>
                      </a:r>
                    </a:p>
                    <a:p>
                      <a:r>
                        <a:rPr lang="en-US" altLang="zh-TW" dirty="0"/>
                        <a:t>            cost = ((y - </a:t>
                      </a:r>
                      <a:r>
                        <a:rPr lang="en-US" altLang="zh-TW" dirty="0" err="1"/>
                        <a:t>self.activation</a:t>
                      </a:r>
                      <a:r>
                        <a:rPr lang="en-US" altLang="zh-TW" dirty="0"/>
                        <a:t>(X))**2).sum() / 2.0</a:t>
                      </a:r>
                    </a:p>
                    <a:p>
                      <a:r>
                        <a:rPr lang="en-US" altLang="zh-TW" dirty="0"/>
                        <a:t>            </a:t>
                      </a:r>
                      <a:r>
                        <a:rPr lang="en-US" altLang="zh-TW" dirty="0" err="1"/>
                        <a:t>self.cost_.append</a:t>
                      </a:r>
                      <a:r>
                        <a:rPr lang="en-US" altLang="zh-TW" dirty="0"/>
                        <a:t>(cost)</a:t>
                      </a:r>
                    </a:p>
                    <a:p>
                      <a:r>
                        <a:rPr lang="en-US" altLang="zh-TW" dirty="0"/>
                        <a:t>        return self</a:t>
                      </a:r>
                      <a:endParaRPr lang="zh-TW" altLang="en-US" dirty="0"/>
                    </a:p>
                  </a:txBody>
                  <a:tcPr/>
                </a:tc>
                <a:tc>
                  <a:txBody>
                    <a:bodyPr/>
                    <a:lstStyle/>
                    <a:p>
                      <a:r>
                        <a:rPr lang="en-US" altLang="zh-TW" dirty="0" err="1"/>
                        <a:t>def</a:t>
                      </a:r>
                      <a:r>
                        <a:rPr lang="en-US" altLang="zh-TW" dirty="0"/>
                        <a:t> </a:t>
                      </a:r>
                      <a:r>
                        <a:rPr lang="en-US" altLang="zh-TW" dirty="0" err="1"/>
                        <a:t>net_input</a:t>
                      </a:r>
                      <a:r>
                        <a:rPr lang="en-US" altLang="zh-TW" dirty="0"/>
                        <a:t>(self, X):</a:t>
                      </a:r>
                    </a:p>
                    <a:p>
                      <a:r>
                        <a:rPr lang="en-US" altLang="zh-TW" dirty="0"/>
                        <a:t>        return np.dot(X, </a:t>
                      </a:r>
                      <a:r>
                        <a:rPr lang="en-US" altLang="zh-TW" dirty="0" err="1"/>
                        <a:t>self.w</a:t>
                      </a:r>
                      <a:r>
                        <a:rPr lang="en-US" altLang="zh-TW" dirty="0"/>
                        <a:t>_[1:]) + </a:t>
                      </a:r>
                      <a:r>
                        <a:rPr lang="en-US" altLang="zh-TW" dirty="0" err="1"/>
                        <a:t>self.w</a:t>
                      </a:r>
                      <a:r>
                        <a:rPr lang="en-US" altLang="zh-TW" dirty="0"/>
                        <a:t>_[0]</a:t>
                      </a:r>
                    </a:p>
                    <a:p>
                      <a:endParaRPr lang="en-US" altLang="zh-TW" dirty="0"/>
                    </a:p>
                    <a:p>
                      <a:r>
                        <a:rPr lang="en-US" altLang="zh-TW" dirty="0"/>
                        <a:t>    </a:t>
                      </a:r>
                      <a:r>
                        <a:rPr lang="en-US" altLang="zh-TW" dirty="0" err="1"/>
                        <a:t>def</a:t>
                      </a:r>
                      <a:r>
                        <a:rPr lang="en-US" altLang="zh-TW" dirty="0"/>
                        <a:t> activation(self, X):</a:t>
                      </a:r>
                    </a:p>
                    <a:p>
                      <a:r>
                        <a:rPr lang="en-US" altLang="zh-TW" dirty="0"/>
                        <a:t>        return </a:t>
                      </a:r>
                      <a:r>
                        <a:rPr lang="en-US" altLang="zh-TW" dirty="0" err="1"/>
                        <a:t>self.net_input</a:t>
                      </a:r>
                      <a:r>
                        <a:rPr lang="en-US" altLang="zh-TW" dirty="0"/>
                        <a:t>(X)</a:t>
                      </a:r>
                    </a:p>
                    <a:p>
                      <a:endParaRPr lang="en-US" altLang="zh-TW" dirty="0"/>
                    </a:p>
                    <a:p>
                      <a:r>
                        <a:rPr lang="en-US" altLang="zh-TW" dirty="0"/>
                        <a:t>    </a:t>
                      </a:r>
                      <a:r>
                        <a:rPr lang="en-US" altLang="zh-TW" dirty="0" err="1"/>
                        <a:t>def</a:t>
                      </a:r>
                      <a:r>
                        <a:rPr lang="en-US" altLang="zh-TW" dirty="0"/>
                        <a:t> predict(self, X):</a:t>
                      </a:r>
                    </a:p>
                    <a:p>
                      <a:r>
                        <a:rPr lang="en-US" altLang="zh-TW" dirty="0"/>
                        <a:t>        return </a:t>
                      </a:r>
                      <a:r>
                        <a:rPr lang="en-US" altLang="zh-TW" dirty="0" err="1"/>
                        <a:t>np.where</a:t>
                      </a:r>
                      <a:r>
                        <a:rPr lang="en-US" altLang="zh-TW" dirty="0"/>
                        <a:t>(</a:t>
                      </a:r>
                      <a:r>
                        <a:rPr lang="en-US" altLang="zh-TW" dirty="0" err="1"/>
                        <a:t>self.activation</a:t>
                      </a:r>
                      <a:r>
                        <a:rPr lang="en-US" altLang="zh-TW" dirty="0"/>
                        <a:t>(X) &gt;= 0.0, 1, -1)</a:t>
                      </a:r>
                      <a:endParaRPr lang="zh-TW" altLang="en-US" dirty="0"/>
                    </a:p>
                  </a:txBody>
                  <a:tcPr/>
                </a:tc>
                <a:extLst>
                  <a:ext uri="{0D108BD9-81ED-4DB2-BD59-A6C34878D82A}">
                    <a16:rowId xmlns:a16="http://schemas.microsoft.com/office/drawing/2014/main" val="10000"/>
                  </a:ext>
                </a:extLst>
              </a:tr>
            </a:tbl>
          </a:graphicData>
        </a:graphic>
      </p:graphicFrame>
      <p:sp>
        <p:nvSpPr>
          <p:cNvPr id="4" name="投影片編號版面配置區 3"/>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7580438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Adaline with SGD Results</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7170"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959" y="2144820"/>
            <a:ext cx="4357824" cy="32224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4475" y="2284100"/>
            <a:ext cx="4106302" cy="294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4901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Basics of Neural Networks</a:t>
            </a:r>
            <a:endParaRPr lang="zh-TW" altLang="en-US" dirty="0"/>
          </a:p>
        </p:txBody>
      </p:sp>
      <p:sp>
        <p:nvSpPr>
          <p:cNvPr id="3" name="內容版面配置區 2"/>
          <p:cNvSpPr>
            <a:spLocks noGrp="1"/>
          </p:cNvSpPr>
          <p:nvPr>
            <p:ph idx="1"/>
          </p:nvPr>
        </p:nvSpPr>
        <p:spPr/>
        <p:txBody>
          <a:bodyPr>
            <a:normAutofit/>
          </a:bodyPr>
          <a:lstStyle/>
          <a:p>
            <a:r>
              <a:rPr lang="en-US" altLang="zh-TW" sz="2800" dirty="0">
                <a:solidFill>
                  <a:schemeClr val="bg2">
                    <a:lumMod val="90000"/>
                  </a:schemeClr>
                </a:solidFill>
              </a:rPr>
              <a:t>The Perceptron and its Learning Rule (Frank Rosenblatt, 1957)</a:t>
            </a:r>
          </a:p>
          <a:p>
            <a:r>
              <a:rPr lang="en-US" altLang="zh-TW" sz="2800" dirty="0">
                <a:solidFill>
                  <a:schemeClr val="bg2">
                    <a:lumMod val="90000"/>
                  </a:schemeClr>
                </a:solidFill>
              </a:rPr>
              <a:t>Adaptive Linear Neuron and Delta Rule (</a:t>
            </a:r>
            <a:r>
              <a:rPr lang="en-US" altLang="zh-TW" sz="2800" dirty="0" err="1">
                <a:solidFill>
                  <a:schemeClr val="bg2">
                    <a:lumMod val="90000"/>
                  </a:schemeClr>
                </a:solidFill>
              </a:rPr>
              <a:t>Widrow</a:t>
            </a:r>
            <a:r>
              <a:rPr lang="en-US" altLang="zh-TW" sz="2800" dirty="0">
                <a:solidFill>
                  <a:schemeClr val="bg2">
                    <a:lumMod val="90000"/>
                  </a:schemeClr>
                </a:solidFill>
              </a:rPr>
              <a:t> &amp; Hoff, 1960)</a:t>
            </a:r>
          </a:p>
          <a:p>
            <a:r>
              <a:rPr lang="en-US" altLang="zh-TW" sz="2800" dirty="0"/>
              <a:t>Logistic Regression and Gradient Descent</a:t>
            </a: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1501836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Linear Regression vs. Adaline</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9218" name="Picture 2" descr="https://github.com/rasbt/python-machine-learning-book/raw/master/faq/linear-gradient-derivative/regression-vs-adalin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4055" y="1438183"/>
            <a:ext cx="7665038" cy="516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592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Perceptron vs. Adaline vs. Multi-Layer </a:t>
            </a:r>
            <a:r>
              <a:rPr lang="en-US" altLang="zh-TW" dirty="0" err="1"/>
              <a:t>Perceptrons</a:t>
            </a:r>
            <a:r>
              <a:rPr lang="en-US" altLang="zh-TW" dirty="0"/>
              <a:t> (Logistic Regression)</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10244" name="Picture 4" descr="https://qph.ec.quoracdn.net/main-qimg-873aaec2f260f2a43c853e32f0e8c4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297" y="2022987"/>
            <a:ext cx="57150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134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Logistic Regression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225119" y="1446555"/>
                <a:ext cx="5814772" cy="4879759"/>
              </a:xfrm>
            </p:spPr>
            <p:txBody>
              <a:bodyPr>
                <a:noAutofit/>
              </a:bodyPr>
              <a:lstStyle/>
              <a:p>
                <a:r>
                  <a:rPr lang="en-US" altLang="zh-TW" sz="2800" dirty="0"/>
                  <a:t>Definition:</a:t>
                </a:r>
              </a:p>
              <a:p>
                <a:pPr lvl="1"/>
                <a:r>
                  <a:rPr lang="en-US" altLang="zh-TW" sz="2400" dirty="0"/>
                  <a:t>Given input </a:t>
                </a:r>
                <a14:m>
                  <m:oMath xmlns:m="http://schemas.openxmlformats.org/officeDocument/2006/math">
                    <m:r>
                      <a:rPr lang="en-US" altLang="zh-TW" sz="2400" b="0" i="1" smtClean="0">
                        <a:latin typeface="Cambria Math" panose="02040503050406030204" pitchFamily="18" charset="0"/>
                      </a:rPr>
                      <m:t>𝑥</m:t>
                    </m:r>
                    <m:r>
                      <a:rPr lang="en-US" altLang="zh-TW" sz="2400" b="0" i="1" smtClean="0">
                        <a:latin typeface="Cambria Math" panose="02040503050406030204" pitchFamily="18" charset="0"/>
                        <a:ea typeface="Cambria Math" panose="02040503050406030204" pitchFamily="18" charset="0"/>
                      </a:rPr>
                      <m:t>∈</m:t>
                    </m:r>
                    <m:sSup>
                      <m:sSupPr>
                        <m:ctrlPr>
                          <a:rPr lang="en-US" altLang="zh-TW" sz="2400" b="0" i="1" smtClean="0">
                            <a:latin typeface="Cambria Math" panose="02040503050406030204" pitchFamily="18" charset="0"/>
                            <a:ea typeface="Cambria Math" panose="02040503050406030204" pitchFamily="18" charset="0"/>
                          </a:rPr>
                        </m:ctrlPr>
                      </m:sSupPr>
                      <m:e>
                        <m:r>
                          <a:rPr lang="en-US" altLang="zh-TW" sz="2400" b="0" i="1" smtClean="0">
                            <a:latin typeface="Cambria Math" panose="02040503050406030204" pitchFamily="18" charset="0"/>
                            <a:ea typeface="Cambria Math" panose="02040503050406030204" pitchFamily="18" charset="0"/>
                          </a:rPr>
                          <m:t>ℛ</m:t>
                        </m:r>
                      </m:e>
                      <m:sup>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𝑛</m:t>
                            </m:r>
                          </m:e>
                          <m:sub>
                            <m:r>
                              <a:rPr lang="en-US" altLang="zh-TW" sz="2400" b="0" i="1" smtClean="0">
                                <a:latin typeface="Cambria Math" panose="02040503050406030204" pitchFamily="18" charset="0"/>
                                <a:ea typeface="Cambria Math" panose="02040503050406030204" pitchFamily="18" charset="0"/>
                              </a:rPr>
                              <m:t>𝑥</m:t>
                            </m:r>
                          </m:sub>
                        </m:sSub>
                      </m:sup>
                    </m:sSup>
                  </m:oMath>
                </a14:m>
                <a:r>
                  <a:rPr lang="en-US" altLang="zh-TW" sz="2400" dirty="0"/>
                  <a:t>, calculate the probability </a:t>
                </a:r>
                <a14:m>
                  <m:oMath xmlns:m="http://schemas.openxmlformats.org/officeDocument/2006/math">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𝑃</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𝑦</m:t>
                        </m:r>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𝑥</m:t>
                        </m:r>
                      </m:e>
                    </m:d>
                  </m:oMath>
                </a14:m>
                <a:r>
                  <a:rPr lang="en-US" altLang="zh-TW" sz="2400" dirty="0"/>
                  <a:t>, </a:t>
                </a:r>
                <a14:m>
                  <m:oMath xmlns:m="http://schemas.openxmlformats.org/officeDocument/2006/math">
                    <m:r>
                      <a:rPr lang="en-US" altLang="zh-TW" sz="2400" b="0" i="1" smtClean="0">
                        <a:latin typeface="Cambria Math" panose="02040503050406030204" pitchFamily="18" charset="0"/>
                      </a:rPr>
                      <m:t>0</m:t>
                    </m:r>
                    <m:r>
                      <a:rPr lang="en-US" altLang="zh-TW" sz="2400" b="0" i="1" smtClean="0">
                        <a:latin typeface="Cambria Math" panose="02040503050406030204" pitchFamily="18" charset="0"/>
                        <a:ea typeface="Cambria Math" panose="02040503050406030204" pitchFamily="18" charset="0"/>
                      </a:rPr>
                      <m:t>≤</m:t>
                    </m:r>
                    <m:acc>
                      <m:accPr>
                        <m:chr m:val="̂"/>
                        <m:ctrlPr>
                          <a:rPr lang="en-US" altLang="zh-TW" sz="2400" b="0" i="1" smtClean="0">
                            <a:latin typeface="Cambria Math" panose="02040503050406030204" pitchFamily="18" charset="0"/>
                            <a:ea typeface="Cambria Math" panose="02040503050406030204" pitchFamily="18" charset="0"/>
                          </a:rPr>
                        </m:ctrlPr>
                      </m:accPr>
                      <m:e>
                        <m:r>
                          <a:rPr lang="en-US" altLang="zh-TW" sz="2400" b="0" i="1" smtClean="0">
                            <a:latin typeface="Cambria Math" panose="02040503050406030204" pitchFamily="18" charset="0"/>
                            <a:ea typeface="Cambria Math" panose="02040503050406030204" pitchFamily="18" charset="0"/>
                          </a:rPr>
                          <m:t>𝑦</m:t>
                        </m:r>
                      </m:e>
                    </m:acc>
                    <m:r>
                      <a:rPr lang="en-US" altLang="zh-TW" sz="2400" b="0" i="1" smtClean="0">
                        <a:latin typeface="Cambria Math" panose="02040503050406030204" pitchFamily="18" charset="0"/>
                        <a:ea typeface="Cambria Math" panose="02040503050406030204" pitchFamily="18" charset="0"/>
                      </a:rPr>
                      <m:t>≤1.</m:t>
                    </m:r>
                  </m:oMath>
                </a14:m>
                <a:endParaRPr lang="en-US" altLang="zh-TW" sz="2400" b="0" dirty="0">
                  <a:ea typeface="Cambria Math" panose="02040503050406030204" pitchFamily="18" charset="0"/>
                </a:endParaRPr>
              </a:p>
              <a:p>
                <a:r>
                  <a:rPr lang="en-US" altLang="zh-TW" sz="2800" dirty="0"/>
                  <a:t>Parameters:</a:t>
                </a:r>
              </a:p>
              <a:p>
                <a:pPr lvl="1"/>
                <a:r>
                  <a:rPr lang="en-US" altLang="zh-TW" sz="2400" b="0" dirty="0"/>
                  <a:t>Weights: </a:t>
                </a:r>
                <a14:m>
                  <m:oMath xmlns:m="http://schemas.openxmlformats.org/officeDocument/2006/math">
                    <m:r>
                      <a:rPr lang="en-US" altLang="zh-TW" sz="2400" b="0" i="1" smtClean="0">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ℛ</m:t>
                        </m:r>
                      </m:e>
                      <m:sup>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𝑛</m:t>
                            </m:r>
                          </m:e>
                          <m:sub>
                            <m:r>
                              <a:rPr lang="en-US" altLang="zh-TW" sz="2400" i="1">
                                <a:latin typeface="Cambria Math" panose="02040503050406030204" pitchFamily="18" charset="0"/>
                                <a:ea typeface="Cambria Math" panose="02040503050406030204" pitchFamily="18" charset="0"/>
                              </a:rPr>
                              <m:t>𝑥</m:t>
                            </m:r>
                          </m:sub>
                        </m:sSub>
                      </m:sup>
                    </m:sSup>
                  </m:oMath>
                </a14:m>
                <a:endParaRPr lang="en-US" altLang="zh-TW" sz="2400" dirty="0"/>
              </a:p>
              <a:p>
                <a:pPr lvl="1"/>
                <a:r>
                  <a:rPr lang="en-US" altLang="zh-TW" sz="2400" b="0" dirty="0"/>
                  <a:t>Bias: </a:t>
                </a:r>
                <a14:m>
                  <m:oMath xmlns:m="http://schemas.openxmlformats.org/officeDocument/2006/math">
                    <m:r>
                      <a:rPr lang="en-US" altLang="zh-TW" sz="2400" b="0" i="1" smtClean="0">
                        <a:latin typeface="Cambria Math" panose="02040503050406030204" pitchFamily="18" charset="0"/>
                      </a:rPr>
                      <m:t>𝑏</m:t>
                    </m:r>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ℛ</m:t>
                        </m:r>
                      </m:e>
                      <m:sup/>
                    </m:sSup>
                  </m:oMath>
                </a14:m>
                <a:endParaRPr lang="en-US" altLang="zh-TW" sz="2400" dirty="0"/>
              </a:p>
              <a:p>
                <a:r>
                  <a:rPr lang="en-US" altLang="zh-TW" sz="2800" dirty="0"/>
                  <a:t>Output:</a:t>
                </a:r>
              </a:p>
              <a:p>
                <a:pPr lvl="1"/>
                <a14:m>
                  <m:oMath xmlns:m="http://schemas.openxmlformats.org/officeDocument/2006/math">
                    <m:acc>
                      <m:accPr>
                        <m:chr m:val="̂"/>
                        <m:ctrlPr>
                          <a:rPr lang="zh-TW" altLang="en-US" sz="2400" i="1" smtClean="0">
                            <a:latin typeface="Cambria Math" panose="02040503050406030204" pitchFamily="18" charset="0"/>
                          </a:rPr>
                        </m:ctrlPr>
                      </m:accPr>
                      <m:e>
                        <m:r>
                          <a:rPr lang="en-US" altLang="zh-TW" sz="2400" b="0" i="1" smtClean="0">
                            <a:latin typeface="Cambria Math" panose="02040503050406030204" pitchFamily="18" charset="0"/>
                          </a:rPr>
                          <m:t>𝑦</m:t>
                        </m:r>
                      </m:e>
                    </m:acc>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𝜎</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𝜎</m:t>
                    </m:r>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𝑇</m:t>
                        </m:r>
                      </m:sup>
                    </m:sSup>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b="0" i="1" smtClean="0">
                        <a:latin typeface="Cambria Math" panose="02040503050406030204" pitchFamily="18" charset="0"/>
                      </a:rPr>
                      <m:t>)</m:t>
                    </m:r>
                  </m:oMath>
                </a14:m>
                <a:endParaRPr lang="en-US" altLang="zh-TW" sz="2400" dirty="0"/>
              </a:p>
              <a:p>
                <a:pPr marL="896938" lvl="1" indent="0">
                  <a:buNone/>
                </a:pPr>
                <a:r>
                  <a:rPr lang="en-US" altLang="zh-TW" sz="2400" dirty="0"/>
                  <a:t>	where </a:t>
                </a:r>
                <a14:m>
                  <m:oMath xmlns:m="http://schemas.openxmlformats.org/officeDocument/2006/math">
                    <m:r>
                      <a:rPr lang="zh-TW" altLang="en-US" sz="2400" i="1" smtClean="0">
                        <a:latin typeface="Cambria Math" panose="02040503050406030204" pitchFamily="18" charset="0"/>
                      </a:rPr>
                      <m:t>𝜎</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1+</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sup>
                        </m:sSup>
                      </m:den>
                    </m:f>
                  </m:oMath>
                </a14:m>
                <a:r>
                  <a:rPr lang="zh-TW" altLang="en-US" sz="2400" dirty="0"/>
                  <a:t> </a:t>
                </a:r>
                <a:r>
                  <a:rPr lang="en-US" altLang="zh-TW" sz="2400" dirty="0"/>
                  <a:t>is the </a:t>
                </a:r>
                <a:br>
                  <a:rPr lang="en-US" altLang="zh-TW" sz="2400" dirty="0"/>
                </a:br>
                <a:r>
                  <a:rPr lang="en-US" altLang="zh-TW" sz="2400" b="1" dirty="0">
                    <a:solidFill>
                      <a:srgbClr val="FF0000"/>
                    </a:solidFill>
                  </a:rPr>
                  <a:t>sigmoid activation function</a:t>
                </a:r>
                <a:endParaRPr lang="zh-TW" altLang="en-US" sz="2400" b="1" dirty="0">
                  <a:solidFill>
                    <a:srgbClr val="FF0000"/>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225119" y="1446555"/>
                <a:ext cx="5814772" cy="4879759"/>
              </a:xfrm>
              <a:blipFill>
                <a:blip r:embed="rId2"/>
                <a:stretch>
                  <a:fillRect l="-1992" t="-1248" b="-12859"/>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39</a:t>
            </a:fld>
            <a:endParaRPr lang="en-US" dirty="0"/>
          </a:p>
        </p:txBody>
      </p:sp>
      <p:sp>
        <p:nvSpPr>
          <p:cNvPr id="6" name="文字方塊 5"/>
          <p:cNvSpPr txBox="1"/>
          <p:nvPr/>
        </p:nvSpPr>
        <p:spPr>
          <a:xfrm>
            <a:off x="6721758" y="5924833"/>
            <a:ext cx="5370990" cy="830997"/>
          </a:xfrm>
          <a:prstGeom prst="rect">
            <a:avLst/>
          </a:prstGeom>
          <a:noFill/>
        </p:spPr>
        <p:txBody>
          <a:bodyPr wrap="square" rtlCol="0">
            <a:spAutoFit/>
          </a:bodyPr>
          <a:lstStyle/>
          <a:p>
            <a:r>
              <a:rPr lang="en-US" altLang="zh-TW" sz="2400" dirty="0">
                <a:latin typeface="Times New Roman" panose="02020603050405020304" pitchFamily="18" charset="0"/>
                <a:cs typeface="Times New Roman" panose="02020603050405020304" pitchFamily="18" charset="0"/>
              </a:rPr>
              <a:t>If z is large positive number, </a:t>
            </a:r>
            <a:r>
              <a:rPr lang="el-GR" altLang="zh-TW" sz="2400" dirty="0">
                <a:latin typeface="Times New Roman" panose="02020603050405020304" pitchFamily="18" charset="0"/>
                <a:cs typeface="Times New Roman" panose="02020603050405020304" pitchFamily="18" charset="0"/>
              </a:rPr>
              <a:t>σ</a:t>
            </a:r>
            <a:r>
              <a:rPr lang="en-US" altLang="zh-TW" sz="2400" dirty="0">
                <a:latin typeface="Times New Roman" panose="02020603050405020304" pitchFamily="18" charset="0"/>
                <a:cs typeface="Times New Roman" panose="02020603050405020304" pitchFamily="18" charset="0"/>
              </a:rPr>
              <a:t>(z) </a:t>
            </a:r>
            <a:r>
              <a:rPr lang="en-US" altLang="zh-TW" sz="2400" dirty="0">
                <a:latin typeface="Times New Roman" panose="02020603050405020304" pitchFamily="18" charset="0"/>
                <a:cs typeface="Times New Roman" panose="02020603050405020304" pitchFamily="18" charset="0"/>
                <a:sym typeface="Wingdings" panose="05000000000000000000" pitchFamily="2" charset="2"/>
              </a:rPr>
              <a:t> 1</a:t>
            </a:r>
          </a:p>
          <a:p>
            <a:r>
              <a:rPr lang="en-US" altLang="zh-TW" sz="2400" dirty="0">
                <a:latin typeface="Times New Roman" panose="02020603050405020304" pitchFamily="18" charset="0"/>
                <a:cs typeface="Times New Roman" panose="02020603050405020304" pitchFamily="18" charset="0"/>
                <a:sym typeface="Wingdings" panose="05000000000000000000" pitchFamily="2" charset="2"/>
              </a:rPr>
              <a:t>If z is small negative number, </a:t>
            </a:r>
            <a:r>
              <a:rPr lang="el-GR" altLang="zh-TW" sz="2400" dirty="0">
                <a:latin typeface="Times New Roman" panose="02020603050405020304" pitchFamily="18" charset="0"/>
                <a:cs typeface="Times New Roman" panose="02020603050405020304" pitchFamily="18" charset="0"/>
              </a:rPr>
              <a:t>σ</a:t>
            </a:r>
            <a:r>
              <a:rPr lang="en-US" altLang="zh-TW" sz="2400" dirty="0">
                <a:latin typeface="Times New Roman" panose="02020603050405020304" pitchFamily="18" charset="0"/>
                <a:cs typeface="Times New Roman" panose="02020603050405020304" pitchFamily="18" charset="0"/>
              </a:rPr>
              <a:t>(z) </a:t>
            </a:r>
            <a:r>
              <a:rPr lang="en-US" altLang="zh-TW" sz="2400" dirty="0">
                <a:latin typeface="Times New Roman" panose="02020603050405020304" pitchFamily="18" charset="0"/>
                <a:cs typeface="Times New Roman" panose="02020603050405020304" pitchFamily="18" charset="0"/>
                <a:sym typeface="Wingdings" panose="05000000000000000000" pitchFamily="2" charset="2"/>
              </a:rPr>
              <a:t> 0</a:t>
            </a:r>
          </a:p>
        </p:txBody>
      </p:sp>
      <p:grpSp>
        <p:nvGrpSpPr>
          <p:cNvPr id="11" name="群組 10"/>
          <p:cNvGrpSpPr/>
          <p:nvPr/>
        </p:nvGrpSpPr>
        <p:grpSpPr>
          <a:xfrm>
            <a:off x="6205491" y="2752357"/>
            <a:ext cx="5903651" cy="3055779"/>
            <a:chOff x="6845567" y="3174975"/>
            <a:chExt cx="5375545" cy="2633159"/>
          </a:xfrm>
        </p:grpSpPr>
        <p:pic>
          <p:nvPicPr>
            <p:cNvPr id="11268" name="Picture 4" descr="File:Sigmoid-function-2.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567" y="3335383"/>
              <a:ext cx="5375545" cy="247275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9571343" y="3174975"/>
              <a:ext cx="830974" cy="450858"/>
            </a:xfrm>
            <a:prstGeom prst="rect">
              <a:avLst/>
            </a:prstGeom>
            <a:solidFill>
              <a:srgbClr val="FFFF99"/>
            </a:solidFill>
          </p:spPr>
          <p:txBody>
            <a:bodyPr wrap="square" lIns="36000" rIns="36000" rtlCol="0">
              <a:spAutoFit/>
            </a:bodyPr>
            <a:lstStyle/>
            <a:p>
              <a:r>
                <a:rPr lang="en-US" altLang="zh-TW" sz="2800" dirty="0">
                  <a:latin typeface="Times New Roman" panose="02020603050405020304" pitchFamily="18" charset="0"/>
                  <a:cs typeface="Times New Roman" panose="02020603050405020304" pitchFamily="18" charset="0"/>
                </a:rPr>
                <a:t>σ</a:t>
              </a:r>
              <a:r>
                <a:rPr lang="en-US" altLang="zh-TW" sz="2800" dirty="0"/>
                <a:t>(z)</a:t>
              </a:r>
              <a:endParaRPr lang="zh-TW" altLang="en-US" sz="2800" dirty="0"/>
            </a:p>
          </p:txBody>
        </p:sp>
        <mc:AlternateContent xmlns:mc="http://schemas.openxmlformats.org/markup-compatibility/2006" xmlns:a14="http://schemas.microsoft.com/office/drawing/2010/main">
          <mc:Choice Requires="a14">
            <p:sp>
              <p:nvSpPr>
                <p:cNvPr id="9" name="文字方塊 8"/>
                <p:cNvSpPr txBox="1"/>
                <p:nvPr/>
              </p:nvSpPr>
              <p:spPr>
                <a:xfrm>
                  <a:off x="7315652" y="3262706"/>
                  <a:ext cx="1541291" cy="526222"/>
                </a:xfrm>
                <a:prstGeom prst="rect">
                  <a:avLst/>
                </a:prstGeom>
                <a:solidFill>
                  <a:srgbClr val="FFFF99"/>
                </a:solidFill>
              </p:spPr>
              <p:txBody>
                <a:bodyPr wrap="square" lIns="36000" tIns="0" rIns="36000" bIns="0" rtlCol="0">
                  <a:spAutoFit/>
                </a:bodyPr>
                <a:lstStyle/>
                <a:p>
                  <a:r>
                    <a:rPr lang="en-US" altLang="zh-TW" sz="2800" dirty="0">
                      <a:latin typeface="Times New Roman" panose="02020603050405020304" pitchFamily="18" charset="0"/>
                      <a:cs typeface="Times New Roman" panose="02020603050405020304" pitchFamily="18" charset="0"/>
                    </a:rPr>
                    <a:t>σ</a:t>
                  </a:r>
                  <a:r>
                    <a:rPr lang="en-US" altLang="zh-TW" sz="2800" dirty="0"/>
                    <a:t>(z)=</a:t>
                  </a:r>
                  <a14:m>
                    <m:oMath xmlns:m="http://schemas.openxmlformats.org/officeDocument/2006/math">
                      <m:f>
                        <m:fPr>
                          <m:ctrlPr>
                            <a:rPr lang="en-US" altLang="zh-TW" sz="2800" i="1" smtClean="0">
                              <a:latin typeface="Cambria Math" panose="02040503050406030204" pitchFamily="18" charset="0"/>
                            </a:rPr>
                          </m:ctrlPr>
                        </m:fPr>
                        <m:num>
                          <m:r>
                            <a:rPr lang="en-US" altLang="zh-TW" sz="2800" b="0" i="1" smtClean="0">
                              <a:latin typeface="Cambria Math" panose="02040503050406030204" pitchFamily="18" charset="0"/>
                            </a:rPr>
                            <m:t>1</m:t>
                          </m:r>
                        </m:num>
                        <m:den>
                          <m:r>
                            <a:rPr lang="en-US" altLang="zh-TW" sz="2800" b="0" i="1" smtClean="0">
                              <a:latin typeface="Cambria Math" panose="02040503050406030204" pitchFamily="18" charset="0"/>
                            </a:rPr>
                            <m:t>1+</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𝑒</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𝑧</m:t>
                              </m:r>
                            </m:sup>
                          </m:sSup>
                        </m:den>
                      </m:f>
                    </m:oMath>
                  </a14:m>
                  <a:endParaRPr lang="zh-TW" altLang="en-US" sz="28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7315652" y="3262706"/>
                  <a:ext cx="1541291" cy="526222"/>
                </a:xfrm>
                <a:prstGeom prst="rect">
                  <a:avLst/>
                </a:prstGeom>
                <a:blipFill>
                  <a:blip r:embed="rId4"/>
                  <a:stretch>
                    <a:fillRect l="-10830" t="-5000" b="-20000"/>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138261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Basics of Neural Networks</a:t>
            </a:r>
            <a:endParaRPr lang="zh-TW" altLang="en-US" dirty="0"/>
          </a:p>
        </p:txBody>
      </p:sp>
      <p:sp>
        <p:nvSpPr>
          <p:cNvPr id="3" name="內容版面配置區 2"/>
          <p:cNvSpPr>
            <a:spLocks noGrp="1"/>
          </p:cNvSpPr>
          <p:nvPr>
            <p:ph idx="1"/>
          </p:nvPr>
        </p:nvSpPr>
        <p:spPr/>
        <p:txBody>
          <a:bodyPr/>
          <a:lstStyle/>
          <a:p>
            <a:pPr>
              <a:lnSpc>
                <a:spcPct val="150000"/>
              </a:lnSpc>
            </a:pPr>
            <a:r>
              <a:rPr lang="en-US" altLang="zh-TW" sz="2800" dirty="0"/>
              <a:t>The Perceptron and its Learning Rule (Frank Rosenblatt, 1957)</a:t>
            </a:r>
          </a:p>
          <a:p>
            <a:pPr>
              <a:lnSpc>
                <a:spcPct val="150000"/>
              </a:lnSpc>
            </a:pPr>
            <a:r>
              <a:rPr lang="en-US" altLang="zh-TW" sz="2800" dirty="0"/>
              <a:t>Adaptive Linear Neuron and Delta Rule (</a:t>
            </a:r>
            <a:r>
              <a:rPr lang="en-US" altLang="zh-TW" sz="2800" dirty="0" err="1"/>
              <a:t>Widrow</a:t>
            </a:r>
            <a:r>
              <a:rPr lang="en-US" altLang="zh-TW" sz="2800" dirty="0"/>
              <a:t> &amp; Hoff, 1960)</a:t>
            </a:r>
          </a:p>
          <a:p>
            <a:pPr>
              <a:lnSpc>
                <a:spcPct val="150000"/>
              </a:lnSpc>
            </a:pPr>
            <a:r>
              <a:rPr lang="en-US" altLang="zh-TW" sz="2800" dirty="0"/>
              <a:t>Logistic Regression and Gradient Descent</a:t>
            </a:r>
          </a:p>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071593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Logistic Regression Cost Function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100831" y="1459883"/>
                <a:ext cx="10946167" cy="4656831"/>
              </a:xfrm>
            </p:spPr>
            <p:txBody>
              <a:bodyPr>
                <a:noAutofit/>
              </a:bodyPr>
              <a:lstStyle/>
              <a:p>
                <a:r>
                  <a:rPr lang="en-US" altLang="zh-TW" sz="2400" dirty="0"/>
                  <a:t>For </a:t>
                </a:r>
                <a:r>
                  <a:rPr lang="en-US" altLang="zh-TW" sz="2400" i="1" dirty="0" err="1"/>
                  <a:t>i</a:t>
                </a:r>
                <a:r>
                  <a:rPr lang="en-US" altLang="zh-TW" sz="2400" baseline="30000" dirty="0" err="1"/>
                  <a:t>th</a:t>
                </a:r>
                <a:r>
                  <a:rPr lang="en-US" altLang="zh-TW" sz="2400" dirty="0"/>
                  <a:t> input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oMath>
                </a14:m>
                <a:r>
                  <a:rPr lang="en-US" altLang="zh-TW" sz="2400" dirty="0"/>
                  <a:t>, </a:t>
                </a:r>
                <a14:m>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e>
                    </m:d>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𝑇</m:t>
                            </m:r>
                          </m:sup>
                        </m:sSup>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e>
                    </m:d>
                  </m:oMath>
                </a14:m>
                <a:r>
                  <a:rPr lang="en-US" altLang="zh-TW" sz="2400" dirty="0"/>
                  <a:t> 	where </a:t>
                </a:r>
                <a14:m>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sup>
                        </m:sSup>
                      </m:den>
                    </m:f>
                  </m:oMath>
                </a14:m>
                <a:endParaRPr lang="en-US" altLang="zh-TW" sz="2400" dirty="0"/>
              </a:p>
              <a:p>
                <a:r>
                  <a:rPr lang="en-US" altLang="zh-TW" sz="2400" dirty="0"/>
                  <a:t>For each labeled data </a:t>
                </a:r>
                <a14:m>
                  <m:oMath xmlns:m="http://schemas.openxmlformats.org/officeDocument/2006/math">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 </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oMath>
                </a14:m>
                <a:r>
                  <a:rPr lang="en-US" altLang="zh-TW" sz="2400" dirty="0"/>
                  <a:t>, we </a:t>
                </a:r>
                <a:r>
                  <a:rPr lang="en-US" altLang="zh-TW" sz="2400" dirty="0" smtClean="0"/>
                  <a:t>would </a:t>
                </a:r>
                <a:r>
                  <a:rPr lang="en-US" altLang="zh-TW" sz="2400" dirty="0"/>
                  <a:t>like </a:t>
                </a:r>
                <a14:m>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r>
                      <a:rPr lang="en-US" altLang="zh-TW" sz="2400" i="1" smtClean="0">
                        <a:latin typeface="Cambria Math" panose="02040503050406030204" pitchFamily="18" charset="0"/>
                        <a:ea typeface="Cambria Math" panose="02040503050406030204" pitchFamily="18" charset="0"/>
                      </a:rPr>
                      <m:t>≈</m:t>
                    </m:r>
                    <m:sSup>
                      <m:sSupPr>
                        <m:ctrlPr>
                          <a:rPr lang="en-US" altLang="zh-TW" sz="2400" i="1" smtClean="0">
                            <a:latin typeface="Cambria Math" panose="02040503050406030204" pitchFamily="18" charset="0"/>
                            <a:ea typeface="Cambria Math" panose="02040503050406030204" pitchFamily="18" charset="0"/>
                          </a:rPr>
                        </m:ctrlPr>
                      </m:sSupPr>
                      <m:e>
                        <m:r>
                          <a:rPr lang="en-US" altLang="zh-TW" sz="2400" b="0" i="1" smtClean="0">
                            <a:latin typeface="Cambria Math" panose="02040503050406030204" pitchFamily="18" charset="0"/>
                            <a:ea typeface="Cambria Math" panose="02040503050406030204" pitchFamily="18" charset="0"/>
                          </a:rPr>
                          <m:t>𝑦</m:t>
                        </m:r>
                      </m:e>
                      <m:sup>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𝑖</m:t>
                            </m:r>
                          </m:e>
                        </m:d>
                      </m:sup>
                    </m:sSup>
                  </m:oMath>
                </a14:m>
                <a:r>
                  <a:rPr lang="en-US" altLang="zh-TW" sz="2400" dirty="0"/>
                  <a:t>, where </a:t>
                </a:r>
                <a14:m>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oMath>
                </a14:m>
                <a:r>
                  <a:rPr lang="en-US" altLang="zh-TW" sz="2400" dirty="0"/>
                  <a:t>is the predicted output and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sup>
                    </m:sSup>
                  </m:oMath>
                </a14:m>
                <a:r>
                  <a:rPr lang="en-US" altLang="zh-TW" sz="2400" dirty="0"/>
                  <a:t>is the actual expected ground truth value.</a:t>
                </a:r>
              </a:p>
              <a:p>
                <a:r>
                  <a:rPr lang="en-US" altLang="zh-TW" sz="2400" dirty="0"/>
                  <a:t>Loss (error)function for each input is defined using Cross-Entropy or Log Loss</a:t>
                </a:r>
                <a:r>
                  <a:rPr lang="en-US" altLang="zh-TW" sz="2400" i="1" dirty="0">
                    <a:latin typeface="Cambria Math" panose="02040503050406030204" pitchFamily="18" charset="0"/>
                    <a:ea typeface="Cambria Math" panose="02040503050406030204" pitchFamily="18" charset="0"/>
                  </a:rPr>
                  <a:t/>
                </a:r>
                <a:br>
                  <a:rPr lang="en-US" altLang="zh-TW" sz="2400" i="1" dirty="0">
                    <a:latin typeface="Cambria Math" panose="02040503050406030204" pitchFamily="18" charset="0"/>
                    <a:ea typeface="Cambria Math" panose="02040503050406030204" pitchFamily="18" charset="0"/>
                  </a:rPr>
                </a:b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ea typeface="Cambria Math" panose="02040503050406030204" pitchFamily="18" charset="0"/>
                          </a:rPr>
                        </m:ctrlPr>
                      </m:dPr>
                      <m:e>
                        <m:acc>
                          <m:accPr>
                            <m:chr m:val="̂"/>
                            <m:ctrlPr>
                              <a:rPr lang="en-US" altLang="zh-TW" sz="2400" b="0" i="1" smtClean="0">
                                <a:latin typeface="Cambria Math" panose="02040503050406030204" pitchFamily="18" charset="0"/>
                                <a:ea typeface="Cambria Math" panose="02040503050406030204" pitchFamily="18" charset="0"/>
                              </a:rPr>
                            </m:ctrlPr>
                          </m:accPr>
                          <m:e>
                            <m:r>
                              <a:rPr lang="en-US" altLang="zh-TW" sz="2400" b="0" i="1" smtClean="0">
                                <a:latin typeface="Cambria Math" panose="02040503050406030204" pitchFamily="18" charset="0"/>
                                <a:ea typeface="Cambria Math" panose="02040503050406030204" pitchFamily="18" charset="0"/>
                              </a:rPr>
                              <m:t>𝑦</m:t>
                            </m:r>
                          </m:e>
                        </m:acc>
                        <m:r>
                          <a:rPr lang="en-US" altLang="zh-TW" sz="2400" b="0" i="1" smtClean="0">
                            <a:latin typeface="Cambria Math" panose="02040503050406030204" pitchFamily="18" charset="0"/>
                            <a:ea typeface="Cambria Math" panose="02040503050406030204" pitchFamily="18" charset="0"/>
                          </a:rPr>
                          <m:t>, </m:t>
                        </m:r>
                        <m:r>
                          <a:rPr lang="en-US" altLang="zh-TW" sz="2400" b="0" i="1" smtClean="0">
                            <a:latin typeface="Cambria Math" panose="02040503050406030204" pitchFamily="18" charset="0"/>
                            <a:ea typeface="Cambria Math" panose="02040503050406030204" pitchFamily="18" charset="0"/>
                          </a:rPr>
                          <m:t>𝑦</m:t>
                        </m:r>
                      </m:e>
                    </m:d>
                    <m:r>
                      <a:rPr lang="en-US" altLang="zh-TW" sz="2400" b="0" i="1" smtClean="0">
                        <a:latin typeface="Cambria Math" panose="02040503050406030204" pitchFamily="18" charset="0"/>
                        <a:ea typeface="Cambria Math" panose="02040503050406030204" pitchFamily="18" charset="0"/>
                      </a:rPr>
                      <m:t>=−</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𝑦</m:t>
                        </m:r>
                        <m:func>
                          <m:funcPr>
                            <m:ctrlPr>
                              <a:rPr lang="en-US" altLang="zh-TW" sz="2400" b="0" i="1" smtClean="0">
                                <a:latin typeface="Cambria Math" panose="02040503050406030204" pitchFamily="18" charset="0"/>
                                <a:ea typeface="Cambria Math" panose="02040503050406030204" pitchFamily="18" charset="0"/>
                              </a:rPr>
                            </m:ctrlPr>
                          </m:funcPr>
                          <m:fName>
                            <m:r>
                              <m:rPr>
                                <m:sty m:val="p"/>
                              </m:rPr>
                              <a:rPr lang="en-US" altLang="zh-TW" sz="2400" b="0" i="0" smtClean="0">
                                <a:latin typeface="Cambria Math" panose="02040503050406030204" pitchFamily="18" charset="0"/>
                                <a:ea typeface="Cambria Math" panose="02040503050406030204" pitchFamily="18" charset="0"/>
                              </a:rPr>
                              <m:t>log</m:t>
                            </m:r>
                          </m:fName>
                          <m:e>
                            <m:acc>
                              <m:accPr>
                                <m:chr m:val="̂"/>
                                <m:ctrlPr>
                                  <a:rPr lang="en-US" altLang="zh-TW" sz="2400" b="0" i="1" smtClean="0">
                                    <a:latin typeface="Cambria Math" panose="02040503050406030204" pitchFamily="18" charset="0"/>
                                    <a:ea typeface="Cambria Math" panose="02040503050406030204" pitchFamily="18" charset="0"/>
                                  </a:rPr>
                                </m:ctrlPr>
                              </m:accPr>
                              <m:e>
                                <m:r>
                                  <a:rPr lang="en-US" altLang="zh-TW" sz="2400" b="0" i="1" smtClean="0">
                                    <a:latin typeface="Cambria Math" panose="02040503050406030204" pitchFamily="18" charset="0"/>
                                    <a:ea typeface="Cambria Math" panose="02040503050406030204" pitchFamily="18" charset="0"/>
                                  </a:rPr>
                                  <m:t>𝑦</m:t>
                                </m:r>
                              </m:e>
                            </m:acc>
                            <m:r>
                              <a:rPr lang="en-US" altLang="zh-TW" sz="2400" b="0" i="1" smtClean="0">
                                <a:latin typeface="Cambria Math" panose="02040503050406030204" pitchFamily="18" charset="0"/>
                                <a:ea typeface="Cambria Math" panose="02040503050406030204" pitchFamily="18" charset="0"/>
                              </a:rPr>
                              <m:t>+</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𝑦</m:t>
                                </m:r>
                              </m:e>
                            </m:d>
                            <m:func>
                              <m:funcPr>
                                <m:ctrlPr>
                                  <a:rPr lang="en-US" altLang="zh-TW" sz="2400" b="0" i="1" smtClean="0">
                                    <a:latin typeface="Cambria Math" panose="02040503050406030204" pitchFamily="18" charset="0"/>
                                    <a:ea typeface="Cambria Math" panose="02040503050406030204" pitchFamily="18" charset="0"/>
                                  </a:rPr>
                                </m:ctrlPr>
                              </m:funcPr>
                              <m:fName>
                                <m:r>
                                  <m:rPr>
                                    <m:sty m:val="p"/>
                                  </m:rPr>
                                  <a:rPr lang="en-US" altLang="zh-TW" sz="2400" b="0" i="0" smtClean="0">
                                    <a:latin typeface="Cambria Math" panose="02040503050406030204" pitchFamily="18" charset="0"/>
                                    <a:ea typeface="Cambria Math" panose="02040503050406030204" pitchFamily="18" charset="0"/>
                                  </a:rPr>
                                  <m:t>log</m:t>
                                </m:r>
                              </m:fName>
                              <m:e>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1−</m:t>
                                    </m:r>
                                    <m:acc>
                                      <m:accPr>
                                        <m:chr m:val="̂"/>
                                        <m:ctrlPr>
                                          <a:rPr lang="en-US" altLang="zh-TW" sz="2400" b="0" i="1" smtClean="0">
                                            <a:latin typeface="Cambria Math" panose="02040503050406030204" pitchFamily="18" charset="0"/>
                                            <a:ea typeface="Cambria Math" panose="02040503050406030204" pitchFamily="18" charset="0"/>
                                          </a:rPr>
                                        </m:ctrlPr>
                                      </m:accPr>
                                      <m:e>
                                        <m:r>
                                          <a:rPr lang="en-US" altLang="zh-TW" sz="2400" b="0" i="1" smtClean="0">
                                            <a:latin typeface="Cambria Math" panose="02040503050406030204" pitchFamily="18" charset="0"/>
                                            <a:ea typeface="Cambria Math" panose="02040503050406030204" pitchFamily="18" charset="0"/>
                                          </a:rPr>
                                          <m:t>𝑦</m:t>
                                        </m:r>
                                      </m:e>
                                    </m:acc>
                                  </m:e>
                                </m:d>
                              </m:e>
                            </m:func>
                          </m:e>
                        </m:func>
                      </m:e>
                    </m:d>
                  </m:oMath>
                </a14:m>
                <a:endParaRPr lang="en-US" altLang="zh-TW" sz="2400" b="0" i="1" dirty="0">
                  <a:latin typeface="Cambria Math" panose="02040503050406030204" pitchFamily="18" charset="0"/>
                  <a:ea typeface="Cambria Math" panose="02040503050406030204" pitchFamily="18" charset="0"/>
                </a:endParaRPr>
              </a:p>
              <a:p>
                <a:r>
                  <a:rPr lang="en-US" altLang="zh-TW" sz="2400" dirty="0"/>
                  <a:t>Intuition</a:t>
                </a:r>
              </a:p>
              <a:p>
                <a:pPr lvl="1"/>
                <a:r>
                  <a:rPr lang="en-US" altLang="zh-TW" sz="2000" dirty="0"/>
                  <a:t>If y=1, </a:t>
                </a:r>
                <a14:m>
                  <m:oMath xmlns:m="http://schemas.openxmlformats.org/officeDocument/2006/math">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ea typeface="Cambria Math" panose="02040503050406030204" pitchFamily="18" charset="0"/>
                          </a:rPr>
                        </m:ctrlPr>
                      </m:dPr>
                      <m:e>
                        <m:acc>
                          <m:accPr>
                            <m:chr m:val="̂"/>
                            <m:ctrlPr>
                              <a:rPr lang="en-US" altLang="zh-TW" sz="2000" i="1">
                                <a:latin typeface="Cambria Math" panose="02040503050406030204" pitchFamily="18" charset="0"/>
                                <a:ea typeface="Cambria Math" panose="02040503050406030204" pitchFamily="18" charset="0"/>
                              </a:rPr>
                            </m:ctrlPr>
                          </m:accPr>
                          <m:e>
                            <m:r>
                              <a:rPr lang="en-US" altLang="zh-TW" sz="2000" i="1">
                                <a:latin typeface="Cambria Math" panose="02040503050406030204" pitchFamily="18" charset="0"/>
                                <a:ea typeface="Cambria Math" panose="02040503050406030204" pitchFamily="18" charset="0"/>
                              </a:rPr>
                              <m:t>𝑦</m:t>
                            </m:r>
                          </m:e>
                        </m:acc>
                        <m:r>
                          <a:rPr lang="en-US" altLang="zh-TW"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𝑦</m:t>
                        </m:r>
                      </m:e>
                    </m:d>
                    <m:r>
                      <a:rPr lang="en-US" altLang="zh-TW" sz="2000" i="1">
                        <a:latin typeface="Cambria Math" panose="02040503050406030204" pitchFamily="18" charset="0"/>
                        <a:ea typeface="Cambria Math" panose="02040503050406030204" pitchFamily="18" charset="0"/>
                      </a:rPr>
                      <m:t>=−</m:t>
                    </m:r>
                    <m:func>
                      <m:funcPr>
                        <m:ctrlPr>
                          <a:rPr lang="en-US" altLang="zh-TW" sz="2000" i="1" smtClean="0">
                            <a:latin typeface="Cambria Math" panose="02040503050406030204" pitchFamily="18" charset="0"/>
                            <a:ea typeface="Cambria Math" panose="02040503050406030204" pitchFamily="18" charset="0"/>
                          </a:rPr>
                        </m:ctrlPr>
                      </m:funcPr>
                      <m:fName>
                        <m:r>
                          <m:rPr>
                            <m:sty m:val="p"/>
                          </m:rPr>
                          <a:rPr lang="en-US" altLang="zh-TW" sz="2000" i="0" smtClean="0">
                            <a:latin typeface="Cambria Math" panose="02040503050406030204" pitchFamily="18" charset="0"/>
                            <a:ea typeface="Cambria Math" panose="02040503050406030204" pitchFamily="18" charset="0"/>
                          </a:rPr>
                          <m:t>log</m:t>
                        </m:r>
                      </m:fName>
                      <m:e>
                        <m:acc>
                          <m:accPr>
                            <m:chr m:val="̂"/>
                            <m:ctrlPr>
                              <a:rPr lang="en-US" altLang="zh-TW" sz="2000" i="1" smtClean="0">
                                <a:latin typeface="Cambria Math" panose="02040503050406030204" pitchFamily="18" charset="0"/>
                                <a:ea typeface="Cambria Math" panose="02040503050406030204" pitchFamily="18" charset="0"/>
                              </a:rPr>
                            </m:ctrlPr>
                          </m:accPr>
                          <m:e>
                            <m:r>
                              <a:rPr lang="en-US" altLang="zh-TW" sz="2000" b="0" i="1" smtClean="0">
                                <a:latin typeface="Cambria Math" panose="02040503050406030204" pitchFamily="18" charset="0"/>
                                <a:ea typeface="Cambria Math" panose="02040503050406030204" pitchFamily="18" charset="0"/>
                              </a:rPr>
                              <m:t>𝑦</m:t>
                            </m:r>
                          </m:e>
                        </m:acc>
                      </m:e>
                    </m:func>
                  </m:oMath>
                </a14:m>
                <a:endParaRPr lang="en-US" altLang="zh-TW" sz="2000" dirty="0"/>
              </a:p>
              <a:p>
                <a:pPr lvl="2"/>
                <a:r>
                  <a:rPr lang="en-US" altLang="zh-TW" sz="1800" dirty="0"/>
                  <a:t>Need large </a:t>
                </a:r>
                <a14:m>
                  <m:oMath xmlns:m="http://schemas.openxmlformats.org/officeDocument/2006/math">
                    <m:acc>
                      <m:accPr>
                        <m:chr m:val="̂"/>
                        <m:ctrlPr>
                          <a:rPr lang="en-US" altLang="zh-TW" sz="1800" i="1" smtClean="0">
                            <a:latin typeface="Cambria Math" panose="02040503050406030204" pitchFamily="18" charset="0"/>
                          </a:rPr>
                        </m:ctrlPr>
                      </m:accPr>
                      <m:e>
                        <m:r>
                          <a:rPr lang="en-US" altLang="zh-TW" sz="1800" b="0" i="1" smtClean="0">
                            <a:latin typeface="Cambria Math" panose="02040503050406030204" pitchFamily="18" charset="0"/>
                          </a:rPr>
                          <m:t>𝑦</m:t>
                        </m:r>
                      </m:e>
                    </m:acc>
                  </m:oMath>
                </a14:m>
                <a:endParaRPr lang="en-US" altLang="zh-TW" sz="1800" dirty="0"/>
              </a:p>
              <a:p>
                <a:pPr lvl="1"/>
                <a:r>
                  <a:rPr lang="en-US" altLang="zh-TW" sz="2000" dirty="0"/>
                  <a:t>If y=0, </a:t>
                </a:r>
                <a14:m>
                  <m:oMath xmlns:m="http://schemas.openxmlformats.org/officeDocument/2006/math">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ea typeface="Cambria Math" panose="02040503050406030204" pitchFamily="18" charset="0"/>
                          </a:rPr>
                        </m:ctrlPr>
                      </m:dPr>
                      <m:e>
                        <m:acc>
                          <m:accPr>
                            <m:chr m:val="̂"/>
                            <m:ctrlPr>
                              <a:rPr lang="en-US" altLang="zh-TW" sz="2000" i="1">
                                <a:latin typeface="Cambria Math" panose="02040503050406030204" pitchFamily="18" charset="0"/>
                                <a:ea typeface="Cambria Math" panose="02040503050406030204" pitchFamily="18" charset="0"/>
                              </a:rPr>
                            </m:ctrlPr>
                          </m:accPr>
                          <m:e>
                            <m:r>
                              <a:rPr lang="en-US" altLang="zh-TW" sz="2000" i="1">
                                <a:latin typeface="Cambria Math" panose="02040503050406030204" pitchFamily="18" charset="0"/>
                                <a:ea typeface="Cambria Math" panose="02040503050406030204" pitchFamily="18" charset="0"/>
                              </a:rPr>
                              <m:t>𝑦</m:t>
                            </m:r>
                          </m:e>
                        </m:acc>
                        <m:r>
                          <a:rPr lang="en-US" altLang="zh-TW" sz="2000" i="1">
                            <a:latin typeface="Cambria Math" panose="02040503050406030204" pitchFamily="18" charset="0"/>
                            <a:ea typeface="Cambria Math" panose="02040503050406030204" pitchFamily="18" charset="0"/>
                          </a:rPr>
                          <m:t>, </m:t>
                        </m:r>
                        <m:r>
                          <a:rPr lang="en-US" altLang="zh-TW" sz="2000" i="1">
                            <a:latin typeface="Cambria Math" panose="02040503050406030204" pitchFamily="18" charset="0"/>
                            <a:ea typeface="Cambria Math" panose="02040503050406030204" pitchFamily="18" charset="0"/>
                          </a:rPr>
                          <m:t>𝑦</m:t>
                        </m:r>
                      </m:e>
                    </m:d>
                    <m:r>
                      <a:rPr lang="en-US" altLang="zh-TW" sz="2000" i="1">
                        <a:latin typeface="Cambria Math" panose="02040503050406030204" pitchFamily="18" charset="0"/>
                        <a:ea typeface="Cambria Math" panose="02040503050406030204" pitchFamily="18" charset="0"/>
                      </a:rPr>
                      <m:t>=−</m:t>
                    </m:r>
                    <m:func>
                      <m:funcPr>
                        <m:ctrlPr>
                          <a:rPr lang="en-US" altLang="zh-TW" sz="2000" i="1" smtClean="0">
                            <a:latin typeface="Cambria Math" panose="02040503050406030204" pitchFamily="18" charset="0"/>
                            <a:ea typeface="Cambria Math" panose="02040503050406030204" pitchFamily="18" charset="0"/>
                          </a:rPr>
                        </m:ctrlPr>
                      </m:funcPr>
                      <m:fName>
                        <m:r>
                          <m:rPr>
                            <m:sty m:val="p"/>
                          </m:rPr>
                          <a:rPr lang="en-US" altLang="zh-TW" sz="2000" i="0" smtClean="0">
                            <a:latin typeface="Cambria Math" panose="02040503050406030204" pitchFamily="18" charset="0"/>
                            <a:ea typeface="Cambria Math" panose="02040503050406030204" pitchFamily="18" charset="0"/>
                          </a:rPr>
                          <m:t>log</m:t>
                        </m:r>
                      </m:fName>
                      <m:e>
                        <m:r>
                          <a:rPr lang="en-US" altLang="zh-TW" sz="2000" b="0" i="1" smtClean="0">
                            <a:latin typeface="Cambria Math" panose="02040503050406030204" pitchFamily="18" charset="0"/>
                            <a:ea typeface="Cambria Math" panose="02040503050406030204" pitchFamily="18" charset="0"/>
                          </a:rPr>
                          <m:t>(1−</m:t>
                        </m:r>
                        <m:acc>
                          <m:accPr>
                            <m:chr m:val="̂"/>
                            <m:ctrlPr>
                              <a:rPr lang="en-US" altLang="zh-TW" sz="2000" b="0" i="1" smtClean="0">
                                <a:latin typeface="Cambria Math" panose="02040503050406030204" pitchFamily="18" charset="0"/>
                                <a:ea typeface="Cambria Math" panose="02040503050406030204" pitchFamily="18" charset="0"/>
                              </a:rPr>
                            </m:ctrlPr>
                          </m:accPr>
                          <m:e>
                            <m:r>
                              <a:rPr lang="en-US" altLang="zh-TW" sz="2000" b="0" i="1" smtClean="0">
                                <a:latin typeface="Cambria Math" panose="02040503050406030204" pitchFamily="18" charset="0"/>
                                <a:ea typeface="Cambria Math" panose="02040503050406030204" pitchFamily="18" charset="0"/>
                              </a:rPr>
                              <m:t>𝑦</m:t>
                            </m:r>
                          </m:e>
                        </m:acc>
                        <m:r>
                          <a:rPr lang="en-US" altLang="zh-TW" sz="2000" b="0" i="1" smtClean="0">
                            <a:latin typeface="Cambria Math" panose="02040503050406030204" pitchFamily="18" charset="0"/>
                            <a:ea typeface="Cambria Math" panose="02040503050406030204" pitchFamily="18" charset="0"/>
                          </a:rPr>
                          <m:t>)</m:t>
                        </m:r>
                      </m:e>
                    </m:func>
                  </m:oMath>
                </a14:m>
                <a:endParaRPr lang="en-US" altLang="zh-TW" sz="2000" dirty="0"/>
              </a:p>
              <a:p>
                <a:pPr lvl="2"/>
                <a:r>
                  <a:rPr lang="en-US" altLang="zh-TW" sz="1800" dirty="0"/>
                  <a:t>Need small </a:t>
                </a:r>
                <a14:m>
                  <m:oMath xmlns:m="http://schemas.openxmlformats.org/officeDocument/2006/math">
                    <m:acc>
                      <m:accPr>
                        <m:chr m:val="̂"/>
                        <m:ctrlPr>
                          <a:rPr lang="en-US" altLang="zh-TW" sz="1800" i="1">
                            <a:latin typeface="Cambria Math" panose="02040503050406030204" pitchFamily="18" charset="0"/>
                          </a:rPr>
                        </m:ctrlPr>
                      </m:accPr>
                      <m:e>
                        <m:r>
                          <a:rPr lang="en-US" altLang="zh-TW" sz="1800" i="1">
                            <a:latin typeface="Cambria Math" panose="02040503050406030204" pitchFamily="18" charset="0"/>
                          </a:rPr>
                          <m:t>𝑦</m:t>
                        </m:r>
                      </m:e>
                    </m:acc>
                  </m:oMath>
                </a14:m>
                <a:endParaRPr lang="zh-TW" altLang="en-US" sz="1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100831" y="1459883"/>
                <a:ext cx="10946167" cy="4656831"/>
              </a:xfrm>
              <a:blipFill>
                <a:blip r:embed="rId2"/>
                <a:stretch>
                  <a:fillRect l="-780" r="-1226" b="-15969"/>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12290" name="Picture 2" descr="https://houxianxu.github.io/images/logisticRegress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2027" y="3906006"/>
            <a:ext cx="4209973" cy="295199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882077" y="6423690"/>
            <a:ext cx="4347523" cy="461665"/>
          </a:xfrm>
          <a:prstGeom prst="rect">
            <a:avLst/>
          </a:prstGeom>
          <a:noFill/>
        </p:spPr>
        <p:txBody>
          <a:bodyPr wrap="square" rtlCol="0">
            <a:spAutoFit/>
          </a:bodyPr>
          <a:lstStyle/>
          <a:p>
            <a:r>
              <a:rPr lang="en-US" altLang="zh-TW" sz="1200" dirty="0">
                <a:solidFill>
                  <a:srgbClr val="FF0000"/>
                </a:solidFill>
              </a:rPr>
              <a:t>Note: we do not use sum of squared errors because it will be not convex in logistic regression</a:t>
            </a:r>
            <a:endParaRPr lang="zh-TW" altLang="en-US" sz="1200" dirty="0">
              <a:solidFill>
                <a:srgbClr val="FF0000"/>
              </a:solidFill>
            </a:endParaRPr>
          </a:p>
        </p:txBody>
      </p:sp>
    </p:spTree>
    <p:extLst>
      <p:ext uri="{BB962C8B-B14F-4D97-AF65-F5344CB8AC3E}">
        <p14:creationId xmlns:p14="http://schemas.microsoft.com/office/powerpoint/2010/main" val="2420613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Logistic Regression Cost Function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748901" y="1831759"/>
                <a:ext cx="9755711" cy="4870882"/>
              </a:xfrm>
            </p:spPr>
            <p:txBody>
              <a:bodyPr>
                <a:noAutofit/>
              </a:bodyPr>
              <a:lstStyle/>
              <a:p>
                <a:r>
                  <a:rPr lang="en-US" altLang="zh-TW" sz="2400" dirty="0"/>
                  <a:t>Cost function is the average of all cross-entropy losses</a:t>
                </a:r>
              </a:p>
              <a:p>
                <a:endParaRPr lang="en-US" altLang="zh-TW" sz="2400" dirty="0"/>
              </a:p>
              <a:p>
                <a:pPr marL="0" indent="0" algn="ctr">
                  <a:buNone/>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𝒥</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e>
                      </m:d>
                    </m:oMath>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𝑚</m:t>
                          </m:r>
                        </m:den>
                      </m:f>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𝑚</m:t>
                          </m:r>
                        </m:sup>
                        <m:e>
                          <m:r>
                            <a:rPr lang="en-US" altLang="zh-TW" sz="2400" b="0" i="1" smtClean="0">
                              <a:latin typeface="Cambria Math" panose="02040503050406030204" pitchFamily="18" charset="0"/>
                              <a:ea typeface="Cambria Math" panose="02040503050406030204" pitchFamily="18" charset="0"/>
                            </a:rPr>
                            <m:t>ℒ</m:t>
                          </m:r>
                          <m:r>
                            <a:rPr lang="en-US" altLang="zh-TW" sz="2400" b="0" i="1" smtClean="0">
                              <a:latin typeface="Cambria Math" panose="02040503050406030204" pitchFamily="18" charset="0"/>
                              <a:ea typeface="Cambria Math" panose="02040503050406030204" pitchFamily="18" charset="0"/>
                            </a:rPr>
                            <m:t>(</m:t>
                          </m:r>
                          <m:sSup>
                            <m:sSupPr>
                              <m:ctrlPr>
                                <a:rPr lang="en-US" altLang="zh-TW" sz="2400" b="0" i="1" smtClean="0">
                                  <a:latin typeface="Cambria Math" panose="02040503050406030204" pitchFamily="18" charset="0"/>
                                  <a:ea typeface="Cambria Math" panose="02040503050406030204" pitchFamily="18" charset="0"/>
                                </a:rPr>
                              </m:ctrlPr>
                            </m:sSupPr>
                            <m:e>
                              <m:acc>
                                <m:accPr>
                                  <m:chr m:val="̂"/>
                                  <m:ctrlPr>
                                    <a:rPr lang="en-US" altLang="zh-TW" sz="2400" b="0" i="1" smtClean="0">
                                      <a:latin typeface="Cambria Math" panose="02040503050406030204" pitchFamily="18" charset="0"/>
                                      <a:ea typeface="Cambria Math" panose="02040503050406030204" pitchFamily="18" charset="0"/>
                                    </a:rPr>
                                  </m:ctrlPr>
                                </m:accPr>
                                <m:e>
                                  <m:r>
                                    <a:rPr lang="en-US" altLang="zh-TW" sz="2400" b="0" i="1" smtClean="0">
                                      <a:latin typeface="Cambria Math" panose="02040503050406030204" pitchFamily="18" charset="0"/>
                                      <a:ea typeface="Cambria Math" panose="02040503050406030204" pitchFamily="18" charset="0"/>
                                    </a:rPr>
                                    <m:t>𝑦</m:t>
                                  </m:r>
                                </m:e>
                              </m:acc>
                            </m:e>
                            <m:sup>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𝑖</m:t>
                                  </m:r>
                                </m:e>
                              </m:d>
                            </m:sup>
                          </m:sSup>
                          <m:r>
                            <a:rPr lang="en-US" altLang="zh-TW" sz="2400" b="0" i="1" smtClean="0">
                              <a:latin typeface="Cambria Math" panose="02040503050406030204" pitchFamily="18" charset="0"/>
                              <a:ea typeface="Cambria Math" panose="02040503050406030204" pitchFamily="18" charset="0"/>
                            </a:rPr>
                            <m:t>,</m:t>
                          </m:r>
                          <m:sSup>
                            <m:sSupPr>
                              <m:ctrlPr>
                                <a:rPr lang="en-US" altLang="zh-TW" sz="2400" b="0" i="1" smtClean="0">
                                  <a:latin typeface="Cambria Math" panose="02040503050406030204" pitchFamily="18" charset="0"/>
                                  <a:ea typeface="Cambria Math" panose="02040503050406030204" pitchFamily="18" charset="0"/>
                                </a:rPr>
                              </m:ctrlPr>
                            </m:sSupPr>
                            <m:e>
                              <m:r>
                                <a:rPr lang="en-US" altLang="zh-TW" sz="2400" b="0" i="1" smtClean="0">
                                  <a:latin typeface="Cambria Math" panose="02040503050406030204" pitchFamily="18" charset="0"/>
                                  <a:ea typeface="Cambria Math" panose="02040503050406030204" pitchFamily="18" charset="0"/>
                                </a:rPr>
                                <m:t>𝑦</m:t>
                              </m:r>
                            </m:e>
                            <m:sup>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𝑖</m:t>
                              </m:r>
                              <m:r>
                                <a:rPr lang="en-US" altLang="zh-TW" sz="2400" b="0" i="1" smtClean="0">
                                  <a:latin typeface="Cambria Math" panose="02040503050406030204" pitchFamily="18" charset="0"/>
                                  <a:ea typeface="Cambria Math" panose="02040503050406030204" pitchFamily="18" charset="0"/>
                                </a:rPr>
                                <m:t>)</m:t>
                              </m:r>
                            </m:sup>
                          </m:sSup>
                          <m:r>
                            <a:rPr lang="en-US" altLang="zh-TW" sz="2400" b="0" i="1" smtClean="0">
                              <a:latin typeface="Cambria Math" panose="02040503050406030204" pitchFamily="18" charset="0"/>
                              <a:ea typeface="Cambria Math" panose="02040503050406030204" pitchFamily="18" charset="0"/>
                            </a:rPr>
                            <m:t>)</m:t>
                          </m:r>
                        </m:e>
                      </m:nary>
                    </m:oMath>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𝑚</m:t>
                          </m:r>
                        </m:den>
                      </m:f>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𝑚</m:t>
                          </m:r>
                        </m:sup>
                        <m:e>
                          <m:d>
                            <m:dPr>
                              <m:begChr m:val="["/>
                              <m:endChr m:val="]"/>
                              <m:ctrlPr>
                                <a:rPr lang="en-US" altLang="zh-TW" sz="2400" b="0" i="1" smtClean="0">
                                  <a:latin typeface="Cambria Math" panose="02040503050406030204" pitchFamily="18" charset="0"/>
                                </a:rPr>
                              </m:ctrlPr>
                            </m:dPr>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𝑖</m:t>
                                      </m:r>
                                    </m:e>
                                  </m:d>
                                </m:sup>
                              </m:sSup>
                              <m:func>
                                <m:funcPr>
                                  <m:ctrlPr>
                                    <a:rPr lang="en-US" altLang="zh-TW" sz="2400" b="0" i="1" smtClean="0">
                                      <a:latin typeface="Cambria Math" panose="02040503050406030204" pitchFamily="18" charset="0"/>
                                    </a:rPr>
                                  </m:ctrlPr>
                                </m:funcPr>
                                <m:fName>
                                  <m:r>
                                    <m:rPr>
                                      <m:sty m:val="p"/>
                                    </m:rPr>
                                    <a:rPr lang="en-US" altLang="zh-TW" sz="2400" b="0" i="0" smtClean="0">
                                      <a:latin typeface="Cambria Math" panose="02040503050406030204" pitchFamily="18" charset="0"/>
                                    </a:rPr>
                                    <m:t>log</m:t>
                                  </m:r>
                                </m:fName>
                                <m:e>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𝑖</m:t>
                                          </m:r>
                                        </m:e>
                                      </m:d>
                                    </m:sup>
                                  </m:sSup>
                                  <m:r>
                                    <a:rPr lang="en-US" altLang="zh-TW" sz="2400" b="0" i="1" smtClean="0">
                                      <a:latin typeface="Cambria Math" panose="02040503050406030204" pitchFamily="18" charset="0"/>
                                    </a:rPr>
                                    <m:t>+</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1−</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𝑦</m:t>
                                          </m:r>
                                        </m:e>
                                        <m: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𝑖</m:t>
                                              </m:r>
                                            </m:e>
                                          </m:d>
                                        </m:sup>
                                      </m:sSup>
                                    </m:e>
                                  </m:d>
                                  <m:func>
                                    <m:funcPr>
                                      <m:ctrlPr>
                                        <a:rPr lang="en-US" altLang="zh-TW" sz="2400" b="0" i="1" smtClean="0">
                                          <a:latin typeface="Cambria Math" panose="02040503050406030204" pitchFamily="18" charset="0"/>
                                        </a:rPr>
                                      </m:ctrlPr>
                                    </m:funcPr>
                                    <m:fName>
                                      <m:r>
                                        <m:rPr>
                                          <m:sty m:val="p"/>
                                        </m:rPr>
                                        <a:rPr lang="en-US" altLang="zh-TW" sz="2400" b="0" i="0" smtClean="0">
                                          <a:latin typeface="Cambria Math" panose="02040503050406030204" pitchFamily="18" charset="0"/>
                                        </a:rPr>
                                        <m:t>log</m:t>
                                      </m:r>
                                    </m:fName>
                                    <m:e>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1−</m:t>
                                          </m:r>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𝑖</m:t>
                                                  </m:r>
                                                </m:e>
                                              </m:d>
                                            </m:sup>
                                          </m:sSup>
                                        </m:e>
                                      </m:d>
                                    </m:e>
                                  </m:func>
                                </m:e>
                              </m:func>
                            </m:e>
                          </m:d>
                        </m:e>
                      </m:nary>
                    </m:oMath>
                  </m:oMathPara>
                </a14:m>
                <a:endParaRPr lang="en-US" altLang="zh-TW" sz="2400" b="0" dirty="0"/>
              </a:p>
              <a:p>
                <a:r>
                  <a:rPr lang="en-US" altLang="zh-TW" sz="2400" dirty="0"/>
                  <a:t>Goal:</a:t>
                </a:r>
              </a:p>
              <a:p>
                <a:pPr lvl="1"/>
                <a:r>
                  <a:rPr lang="en-US" altLang="zh-TW" sz="2000" dirty="0"/>
                  <a:t>Find vectors </a:t>
                </a:r>
                <a:r>
                  <a:rPr lang="en-US" altLang="zh-TW" sz="2000" b="1" dirty="0"/>
                  <a:t>w</a:t>
                </a:r>
                <a:r>
                  <a:rPr lang="en-US" altLang="zh-TW" sz="2000" dirty="0"/>
                  <a:t> and </a:t>
                </a:r>
                <a:r>
                  <a:rPr lang="en-US" altLang="zh-TW" sz="2000" b="1" dirty="0"/>
                  <a:t>b</a:t>
                </a:r>
                <a:r>
                  <a:rPr lang="en-US" altLang="zh-TW" sz="2000" dirty="0"/>
                  <a:t> that </a:t>
                </a:r>
                <a:r>
                  <a:rPr lang="en-US" altLang="zh-TW" sz="2000" b="0" dirty="0">
                    <a:solidFill>
                      <a:srgbClr val="FF0000"/>
                    </a:solidFill>
                  </a:rPr>
                  <a:t>minimize the cost </a:t>
                </a:r>
                <a:r>
                  <a:rPr lang="en-US" altLang="zh-TW" sz="2000" b="0" dirty="0"/>
                  <a:t>function (total loss)</a:t>
                </a:r>
              </a:p>
              <a:p>
                <a:r>
                  <a:rPr lang="en-US" altLang="zh-TW" sz="2400" dirty="0"/>
                  <a:t>Logistic regression can be viewed as a </a:t>
                </a:r>
                <a:r>
                  <a:rPr lang="en-US" altLang="zh-TW" sz="2400" dirty="0">
                    <a:solidFill>
                      <a:srgbClr val="FF0000"/>
                    </a:solidFill>
                  </a:rPr>
                  <a:t>small neural network</a:t>
                </a:r>
                <a:r>
                  <a:rPr lang="en-US" altLang="zh-TW" sz="2400" dirty="0"/>
                  <a:t>!</a:t>
                </a:r>
                <a:endParaRPr lang="en-US" altLang="zh-TW" sz="2400" b="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748901" y="1831759"/>
                <a:ext cx="9755711" cy="4870882"/>
              </a:xfrm>
              <a:blipFill>
                <a:blip r:embed="rId2"/>
                <a:stretch>
                  <a:fillRect l="-875" t="-1000"/>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1253602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for Logistic Regression</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1970843" y="1988407"/>
                <a:ext cx="9533769" cy="3777622"/>
              </a:xfrm>
            </p:spPr>
            <p:txBody>
              <a:bodyPr>
                <a:normAutofit lnSpcReduction="10000"/>
              </a:bodyPr>
              <a:lstStyle/>
              <a:p>
                <a14:m>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m:t>
                        </m:r>
                        <m:r>
                          <a:rPr lang="en-US" altLang="zh-TW" sz="2400" i="1">
                            <a:latin typeface="Cambria Math" panose="02040503050406030204" pitchFamily="18" charset="0"/>
                          </a:rPr>
                          <m:t>𝑖</m:t>
                        </m:r>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r>
                              <a:rPr lang="en-US" altLang="zh-TW" sz="2400" i="1">
                                <a:latin typeface="Cambria Math" panose="02040503050406030204" pitchFamily="18" charset="0"/>
                              </a:rPr>
                              <m:t>𝑖</m:t>
                            </m:r>
                            <m:r>
                              <a:rPr lang="en-US" altLang="zh-TW" sz="2400" i="1">
                                <a:latin typeface="Cambria Math" panose="02040503050406030204" pitchFamily="18" charset="0"/>
                              </a:rPr>
                              <m:t>)</m:t>
                            </m:r>
                          </m:sup>
                        </m:sSup>
                      </m:e>
                    </m:d>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r>
                              <a:rPr lang="en-US" altLang="zh-TW" sz="2400" i="1">
                                <a:latin typeface="Cambria Math" panose="02040503050406030204" pitchFamily="18" charset="0"/>
                              </a:rPr>
                              <m:t>𝑖</m:t>
                            </m:r>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e>
                    </m:d>
                  </m:oMath>
                </a14:m>
                <a:r>
                  <a:rPr lang="en-US" altLang="zh-TW" sz="2400" dirty="0"/>
                  <a:t>,	where </a:t>
                </a:r>
                <a14:m>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r>
                              <a:rPr lang="en-US" altLang="zh-TW" sz="2400" i="1">
                                <a:latin typeface="Cambria Math" panose="02040503050406030204" pitchFamily="18" charset="0"/>
                              </a:rPr>
                              <m:t>𝑖</m:t>
                            </m:r>
                            <m:r>
                              <a:rPr lang="en-US" altLang="zh-TW" sz="2400" i="1">
                                <a:latin typeface="Cambria Math" panose="02040503050406030204" pitchFamily="18" charset="0"/>
                              </a:rPr>
                              <m:t>)</m:t>
                            </m:r>
                          </m:sup>
                        </m:sSup>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r>
                                  <a:rPr lang="en-US" altLang="zh-TW" sz="2400" i="1">
                                    <a:latin typeface="Cambria Math" panose="02040503050406030204" pitchFamily="18" charset="0"/>
                                  </a:rPr>
                                  <m:t>𝑖</m:t>
                                </m:r>
                                <m:r>
                                  <a:rPr lang="en-US" altLang="zh-TW" sz="2400" i="1">
                                    <a:latin typeface="Cambria Math" panose="02040503050406030204" pitchFamily="18" charset="0"/>
                                  </a:rPr>
                                  <m:t>)</m:t>
                                </m:r>
                              </m:sup>
                            </m:sSup>
                          </m:sup>
                        </m:sSup>
                      </m:den>
                    </m:f>
                  </m:oMath>
                </a14:m>
                <a:endParaRPr lang="en-US" altLang="zh-TW" sz="2400" dirty="0"/>
              </a:p>
              <a:p>
                <a14:m>
                  <m:oMath xmlns:m="http://schemas.openxmlformats.org/officeDocument/2006/math">
                    <m:r>
                      <a:rPr lang="zh-TW" altLang="en-US" sz="2400" i="1">
                        <a:latin typeface="Cambria Math" panose="02040503050406030204" pitchFamily="18" charset="0"/>
                      </a:rPr>
                      <m:t>𝒥</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ea typeface="Cambria Math" panose="02040503050406030204" pitchFamily="18" charset="0"/>
                          </a:rPr>
                          <m:t>ℒ</m:t>
                        </m:r>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acc>
                              <m:accPr>
                                <m:chr m:val="̂"/>
                                <m:ctrlPr>
                                  <a:rPr lang="en-US" altLang="zh-TW" sz="2400" i="1">
                                    <a:latin typeface="Cambria Math" panose="02040503050406030204" pitchFamily="18" charset="0"/>
                                    <a:ea typeface="Cambria Math" panose="02040503050406030204" pitchFamily="18" charset="0"/>
                                  </a:rPr>
                                </m:ctrlPr>
                              </m:accPr>
                              <m:e>
                                <m:r>
                                  <a:rPr lang="en-US" altLang="zh-TW" sz="2400" i="1">
                                    <a:latin typeface="Cambria Math" panose="02040503050406030204" pitchFamily="18" charset="0"/>
                                    <a:ea typeface="Cambria Math" panose="02040503050406030204" pitchFamily="18" charset="0"/>
                                  </a:rPr>
                                  <m:t>𝑦</m:t>
                                </m:r>
                              </m:e>
                            </m:acc>
                          </m:e>
                          <m:sup>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𝑖</m:t>
                                </m:r>
                              </m:e>
                            </m:d>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𝑦</m:t>
                            </m:r>
                          </m:e>
                          <m:sup>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𝑖</m:t>
                            </m:r>
                            <m:r>
                              <a:rPr lang="en-US" altLang="zh-TW" sz="2400" i="1">
                                <a:latin typeface="Cambria Math" panose="02040503050406030204" pitchFamily="18" charset="0"/>
                                <a:ea typeface="Cambria Math" panose="02040503050406030204" pitchFamily="18" charset="0"/>
                              </a:rPr>
                              <m:t>)</m:t>
                            </m:r>
                          </m:sup>
                        </m:sSup>
                        <m:r>
                          <a:rPr lang="en-US" altLang="zh-TW" sz="2400" i="1">
                            <a:latin typeface="Cambria Math" panose="02040503050406030204" pitchFamily="18" charset="0"/>
                            <a:ea typeface="Cambria Math" panose="02040503050406030204" pitchFamily="18" charset="0"/>
                          </a:rPr>
                          <m:t>)</m:t>
                        </m:r>
                      </m:e>
                    </m:nary>
                    <m:r>
                      <a:rPr lang="en-US" altLang="zh-TW" sz="2400" b="0" i="1" smtClean="0">
                        <a:latin typeface="Cambria Math" panose="02040503050406030204" pitchFamily="18" charset="0"/>
                        <a:ea typeface="Cambria Math" panose="02040503050406030204" pitchFamily="18" charset="0"/>
                      </a:rPr>
                      <m:t> </m:t>
                    </m:r>
                  </m:oMath>
                </a14:m>
                <a:r>
                  <a:rPr lang="en-US" altLang="zh-TW" sz="2400" b="0" i="1" dirty="0" smtClean="0">
                    <a:latin typeface="Cambria Math" panose="02040503050406030204" pitchFamily="18" charset="0"/>
                    <a:ea typeface="Cambria Math" panose="02040503050406030204" pitchFamily="18" charset="0"/>
                  </a:rPr>
                  <a:t/>
                </a:r>
                <a:br>
                  <a:rPr lang="en-US" altLang="zh-TW" sz="2400" b="0" i="1" dirty="0" smtClean="0">
                    <a:latin typeface="Cambria Math" panose="02040503050406030204" pitchFamily="18" charset="0"/>
                    <a:ea typeface="Cambria Math" panose="02040503050406030204" pitchFamily="18" charset="0"/>
                  </a:rPr>
                </a:br>
                <a14:m>
                  <m:oMath xmlns:m="http://schemas.openxmlformats.org/officeDocument/2006/math">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𝑖</m:t>
                                    </m:r>
                                  </m:e>
                                </m:d>
                              </m:sup>
                            </m:sSup>
                            <m:func>
                              <m:funcPr>
                                <m:ctrlPr>
                                  <a:rPr lang="en-US" altLang="zh-TW" sz="2400" i="1">
                                    <a:latin typeface="Cambria Math" panose="02040503050406030204" pitchFamily="18" charset="0"/>
                                  </a:rPr>
                                </m:ctrlPr>
                              </m:funcPr>
                              <m:fName>
                                <m:r>
                                  <m:rPr>
                                    <m:sty m:val="p"/>
                                  </m:rPr>
                                  <a:rPr lang="en-US" altLang="zh-TW" sz="2400">
                                    <a:latin typeface="Cambria Math" panose="02040503050406030204" pitchFamily="18" charset="0"/>
                                  </a:rPr>
                                  <m:t>log</m:t>
                                </m:r>
                              </m:fName>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𝑖</m:t>
                                        </m:r>
                                      </m:e>
                                    </m:d>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𝑖</m:t>
                                            </m:r>
                                          </m:e>
                                        </m:d>
                                      </m:sup>
                                    </m:sSup>
                                  </m:e>
                                </m:d>
                                <m:func>
                                  <m:funcPr>
                                    <m:ctrlPr>
                                      <a:rPr lang="en-US" altLang="zh-TW" sz="2400" i="1">
                                        <a:latin typeface="Cambria Math" panose="02040503050406030204" pitchFamily="18" charset="0"/>
                                      </a:rPr>
                                    </m:ctrlPr>
                                  </m:funcPr>
                                  <m:fName>
                                    <m:r>
                                      <m:rPr>
                                        <m:sty m:val="p"/>
                                      </m:rPr>
                                      <a:rPr lang="en-US" altLang="zh-TW" sz="2400">
                                        <a:latin typeface="Cambria Math" panose="02040503050406030204" pitchFamily="18" charset="0"/>
                                      </a:rPr>
                                      <m:t>log</m:t>
                                    </m:r>
                                  </m:fName>
                                  <m:e>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𝑖</m:t>
                                                </m:r>
                                              </m:e>
                                            </m:d>
                                          </m:sup>
                                        </m:sSup>
                                      </m:e>
                                    </m:d>
                                  </m:e>
                                </m:func>
                              </m:e>
                            </m:func>
                          </m:e>
                        </m:d>
                      </m:e>
                    </m:nary>
                  </m:oMath>
                </a14:m>
                <a:endParaRPr lang="en-US" altLang="zh-TW" sz="2400" dirty="0"/>
              </a:p>
              <a:p>
                <a:endParaRPr lang="en-US" altLang="zh-TW" sz="2400" dirty="0"/>
              </a:p>
              <a:p>
                <a:endParaRPr lang="en-US" altLang="zh-TW" sz="2400" dirty="0"/>
              </a:p>
              <a:p>
                <a:r>
                  <a:rPr lang="en-US" altLang="zh-TW" sz="2400" dirty="0"/>
                  <a:t>Find w, b that minimize </a:t>
                </a:r>
                <a14:m>
                  <m:oMath xmlns:m="http://schemas.openxmlformats.org/officeDocument/2006/math">
                    <m:r>
                      <a:rPr lang="en-US" altLang="zh-TW" sz="2400" b="0" i="0" smtClean="0">
                        <a:latin typeface="Cambria Math" panose="02040503050406030204" pitchFamily="18" charset="0"/>
                      </a:rPr>
                      <m:t> </m:t>
                    </m:r>
                    <m:r>
                      <a:rPr lang="zh-TW" altLang="en-US" sz="2400" i="1">
                        <a:latin typeface="Cambria Math" panose="02040503050406030204" pitchFamily="18" charset="0"/>
                      </a:rPr>
                      <m:t>𝒥</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a14:m>
                <a:endParaRPr lang="zh-TW" altLang="en-US" sz="24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1970843" y="1988407"/>
                <a:ext cx="9533769" cy="3777622"/>
              </a:xfrm>
              <a:blipFill>
                <a:blip r:embed="rId2"/>
                <a:stretch>
                  <a:fillRect l="-895" t="-645"/>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42</a:t>
            </a:fld>
            <a:endParaRPr lang="en-US" dirty="0"/>
          </a:p>
        </p:txBody>
      </p:sp>
      <p:grpSp>
        <p:nvGrpSpPr>
          <p:cNvPr id="5" name="Group 42"/>
          <p:cNvGrpSpPr/>
          <p:nvPr/>
        </p:nvGrpSpPr>
        <p:grpSpPr>
          <a:xfrm>
            <a:off x="7117314" y="3953400"/>
            <a:ext cx="5074686" cy="2982632"/>
            <a:chOff x="636996" y="3669792"/>
            <a:chExt cx="5074686" cy="2982632"/>
          </a:xfrm>
        </p:grpSpPr>
        <p:pic>
          <p:nvPicPr>
            <p:cNvPr id="6"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337" y="4052095"/>
              <a:ext cx="3193553" cy="2240983"/>
            </a:xfrm>
            <a:prstGeom prst="rect">
              <a:avLst/>
            </a:prstGeom>
          </p:spPr>
        </p:pic>
        <p:grpSp>
          <p:nvGrpSpPr>
            <p:cNvPr id="7" name="Group 41"/>
            <p:cNvGrpSpPr/>
            <p:nvPr/>
          </p:nvGrpSpPr>
          <p:grpSpPr>
            <a:xfrm>
              <a:off x="636996" y="3669792"/>
              <a:ext cx="5074686" cy="2982632"/>
              <a:chOff x="636996" y="3669792"/>
              <a:chExt cx="5074686" cy="2982632"/>
            </a:xfrm>
          </p:grpSpPr>
          <p:grpSp>
            <p:nvGrpSpPr>
              <p:cNvPr id="8" name="Group 26"/>
              <p:cNvGrpSpPr/>
              <p:nvPr/>
            </p:nvGrpSpPr>
            <p:grpSpPr>
              <a:xfrm>
                <a:off x="1121664" y="3669792"/>
                <a:ext cx="4152816" cy="2828544"/>
                <a:chOff x="524861" y="3195789"/>
                <a:chExt cx="4152816" cy="2828544"/>
              </a:xfrm>
            </p:grpSpPr>
            <p:cxnSp>
              <p:nvCxnSpPr>
                <p:cNvPr id="12" name="Straight Arrow Connector 20"/>
                <p:cNvCxnSpPr/>
                <p:nvPr/>
              </p:nvCxnSpPr>
              <p:spPr>
                <a:xfrm>
                  <a:off x="1885361" y="4893966"/>
                  <a:ext cx="2792316" cy="65487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8"/>
                <p:cNvCxnSpPr/>
                <p:nvPr/>
              </p:nvCxnSpPr>
              <p:spPr>
                <a:xfrm flipH="1" flipV="1">
                  <a:off x="1872196" y="3195789"/>
                  <a:ext cx="13165" cy="168560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p:nvPr/>
              </p:nvCxnSpPr>
              <p:spPr>
                <a:xfrm flipH="1">
                  <a:off x="524861" y="4881397"/>
                  <a:ext cx="1360502" cy="114293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39"/>
                  <p:cNvSpPr txBox="1"/>
                  <p:nvPr/>
                </p:nvSpPr>
                <p:spPr>
                  <a:xfrm>
                    <a:off x="5182948" y="5725036"/>
                    <a:ext cx="52873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𝑏</m:t>
                          </m:r>
                        </m:oMath>
                      </m:oMathPara>
                    </a14:m>
                    <a:endParaRPr lang="en-US" sz="3200" dirty="0">
                      <a:latin typeface="Century Schoolbook" charset="0"/>
                      <a:ea typeface="Century Schoolbook" charset="0"/>
                      <a:cs typeface="Century Schoolbook"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182948" y="5725036"/>
                    <a:ext cx="528734"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40"/>
                  <p:cNvSpPr txBox="1"/>
                  <p:nvPr/>
                </p:nvSpPr>
                <p:spPr>
                  <a:xfrm>
                    <a:off x="3341528" y="3673978"/>
                    <a:ext cx="150284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ea typeface="Century Schoolbook" charset="0"/>
                              <a:cs typeface="Century Schoolbook" charset="0"/>
                            </a:rPr>
                            <m:t>𝐽</m:t>
                          </m:r>
                          <m:d>
                            <m:dPr>
                              <m:ctrlPr>
                                <a:rPr lang="en-US" sz="3200" i="1">
                                  <a:latin typeface="Cambria Math" panose="02040503050406030204" pitchFamily="18" charset="0"/>
                                  <a:ea typeface="Century Schoolbook" charset="0"/>
                                  <a:cs typeface="Century Schoolbook" charset="0"/>
                                </a:rPr>
                              </m:ctrlPr>
                            </m:dPr>
                            <m:e>
                              <m:r>
                                <a:rPr lang="en-US" sz="3200" i="1">
                                  <a:latin typeface="Cambria Math" charset="0"/>
                                  <a:ea typeface="Century Schoolbook" charset="0"/>
                                  <a:cs typeface="Century Schoolbook" charset="0"/>
                                </a:rPr>
                                <m:t>𝑤</m:t>
                              </m:r>
                              <m:r>
                                <a:rPr lang="en-US" sz="3200" i="1">
                                  <a:latin typeface="Cambria Math" charset="0"/>
                                  <a:ea typeface="Century Schoolbook" charset="0"/>
                                  <a:cs typeface="Century Schoolbook" charset="0"/>
                                </a:rPr>
                                <m:t>,</m:t>
                              </m:r>
                              <m:r>
                                <a:rPr lang="en-US" sz="3200" i="1">
                                  <a:latin typeface="Cambria Math" charset="0"/>
                                  <a:ea typeface="Century Schoolbook" charset="0"/>
                                  <a:cs typeface="Century Schoolbook" charset="0"/>
                                </a:rPr>
                                <m:t>𝑏</m:t>
                              </m:r>
                            </m:e>
                          </m:d>
                        </m:oMath>
                      </m:oMathPara>
                    </a14:m>
                    <a:endParaRPr lang="en-US" sz="3200" dirty="0">
                      <a:latin typeface="Century Schoolbook" charset="0"/>
                      <a:ea typeface="Century Schoolbook" charset="0"/>
                      <a:cs typeface="Century Schoolbook"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3341528" y="3673978"/>
                    <a:ext cx="1502847"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38"/>
                  <p:cNvSpPr txBox="1"/>
                  <p:nvPr/>
                </p:nvSpPr>
                <p:spPr>
                  <a:xfrm>
                    <a:off x="636996" y="6067649"/>
                    <a:ext cx="61350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entury Schoolbook" charset="0"/>
                              <a:cs typeface="Century Schoolbook" charset="0"/>
                            </a:rPr>
                            <m:t>𝑤</m:t>
                          </m:r>
                        </m:oMath>
                      </m:oMathPara>
                    </a14:m>
                    <a:endParaRPr lang="en-US" sz="3200" dirty="0">
                      <a:latin typeface="Century Schoolbook" charset="0"/>
                      <a:ea typeface="Century Schoolbook" charset="0"/>
                      <a:cs typeface="Century Schoolbook"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36996" y="6067649"/>
                    <a:ext cx="613501" cy="584775"/>
                  </a:xfrm>
                  <a:prstGeom prst="rect">
                    <a:avLst/>
                  </a:prstGeom>
                  <a:blipFill>
                    <a:blip r:embed="rId14"/>
                    <a:stretch>
                      <a:fillRect/>
                    </a:stretch>
                  </a:blipFill>
                </p:spPr>
                <p:txBody>
                  <a:bodyPr/>
                  <a:lstStyle/>
                  <a:p>
                    <a:r>
                      <a:rPr lang="en-US">
                        <a:noFill/>
                      </a:rPr>
                      <a:t> </a:t>
                    </a:r>
                  </a:p>
                </p:txBody>
              </p:sp>
            </mc:Fallback>
          </mc:AlternateContent>
        </p:grpSp>
      </p:grpSp>
      <p:sp>
        <p:nvSpPr>
          <p:cNvPr id="15" name="橢圓 14"/>
          <p:cNvSpPr/>
          <p:nvPr/>
        </p:nvSpPr>
        <p:spPr>
          <a:xfrm>
            <a:off x="9496866" y="6389863"/>
            <a:ext cx="107531" cy="1034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9416390" y="4465818"/>
            <a:ext cx="107531" cy="10341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下箭號 16"/>
          <p:cNvSpPr/>
          <p:nvPr/>
        </p:nvSpPr>
        <p:spPr>
          <a:xfrm flipH="1">
            <a:off x="9424929" y="4589856"/>
            <a:ext cx="90451" cy="258518"/>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9424931" y="4861469"/>
            <a:ext cx="107531" cy="10341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下箭號 18"/>
          <p:cNvSpPr/>
          <p:nvPr/>
        </p:nvSpPr>
        <p:spPr>
          <a:xfrm flipH="1">
            <a:off x="9442011" y="4995336"/>
            <a:ext cx="90451" cy="258518"/>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8766759" y="6496163"/>
            <a:ext cx="2110174" cy="307777"/>
          </a:xfrm>
          <a:prstGeom prst="rect">
            <a:avLst/>
          </a:prstGeom>
          <a:noFill/>
        </p:spPr>
        <p:txBody>
          <a:bodyPr wrap="square" rtlCol="0">
            <a:spAutoFit/>
          </a:bodyPr>
          <a:lstStyle/>
          <a:p>
            <a:r>
              <a:rPr lang="en-US" altLang="zh-TW" sz="1400" b="1" dirty="0">
                <a:solidFill>
                  <a:srgbClr val="FF0000"/>
                </a:solidFill>
              </a:rPr>
              <a:t>Global Minimum</a:t>
            </a:r>
            <a:endParaRPr lang="zh-TW" altLang="en-US" sz="1400" b="1" dirty="0">
              <a:solidFill>
                <a:srgbClr val="FF0000"/>
              </a:solidFill>
            </a:endParaRPr>
          </a:p>
        </p:txBody>
      </p:sp>
    </p:spTree>
    <p:extLst>
      <p:ext uri="{BB962C8B-B14F-4D97-AF65-F5344CB8AC3E}">
        <p14:creationId xmlns:p14="http://schemas.microsoft.com/office/powerpoint/2010/main" val="133037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2000"/>
                                        <p:tgtEl>
                                          <p:spTgt spid="15"/>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for Logistic Regression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7973755" y="2133600"/>
                <a:ext cx="3530856" cy="3777622"/>
              </a:xfrm>
            </p:spPr>
            <p:txBody>
              <a:bodyPr>
                <a:normAutofit/>
              </a:bodyPr>
              <a:lstStyle/>
              <a:p>
                <a:pPr marL="0" indent="0">
                  <a:buNone/>
                </a:pPr>
                <a:r>
                  <a:rPr lang="en-US" altLang="zh-TW" sz="2800" dirty="0"/>
                  <a:t>Repeat {</a:t>
                </a:r>
              </a:p>
              <a:p>
                <a:pPr marL="0" indent="0">
                  <a:buNone/>
                </a:pPr>
                <a:r>
                  <a:rPr lang="en-US" altLang="zh-TW" sz="2800" dirty="0"/>
                  <a:t>	</a:t>
                </a:r>
                <a14:m>
                  <m:oMath xmlns:m="http://schemas.openxmlformats.org/officeDocument/2006/math">
                    <m:r>
                      <a:rPr lang="en-US" altLang="zh-TW" sz="2800" b="0" i="1" smtClean="0">
                        <a:latin typeface="Cambria Math" panose="02040503050406030204" pitchFamily="18" charset="0"/>
                      </a:rPr>
                      <m:t>𝑤</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𝑤</m:t>
                    </m:r>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ea typeface="Cambria Math" panose="02040503050406030204" pitchFamily="18" charset="0"/>
                          </a:rPr>
                        </m:ctrlPr>
                      </m:fPr>
                      <m:num>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𝐽</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𝑤</m:t>
                        </m:r>
                        <m:r>
                          <a:rPr lang="en-US" altLang="zh-TW" sz="2800" b="0" i="1" smtClean="0">
                            <a:latin typeface="Cambria Math" panose="02040503050406030204" pitchFamily="18" charset="0"/>
                            <a:ea typeface="Cambria Math" panose="02040503050406030204" pitchFamily="18" charset="0"/>
                          </a:rPr>
                          <m:t>)</m:t>
                        </m:r>
                      </m:num>
                      <m:den>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𝑤</m:t>
                        </m:r>
                      </m:den>
                    </m:f>
                  </m:oMath>
                </a14:m>
                <a:endParaRPr lang="en-US" altLang="zh-TW" sz="2800" dirty="0"/>
              </a:p>
              <a:p>
                <a:pPr marL="0" indent="0">
                  <a:buNone/>
                </a:pPr>
                <a:r>
                  <a:rPr lang="en-US" altLang="zh-TW" sz="2800" dirty="0"/>
                  <a:t>}</a:t>
                </a:r>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7973755" y="2133600"/>
                <a:ext cx="3530856" cy="3777622"/>
              </a:xfrm>
              <a:blipFill>
                <a:blip r:embed="rId2"/>
                <a:stretch>
                  <a:fillRect l="-3454" t="-1613"/>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43</a:t>
            </a:fld>
            <a:endParaRPr lang="en-US" dirty="0"/>
          </a:p>
        </p:txBody>
      </p:sp>
      <p:grpSp>
        <p:nvGrpSpPr>
          <p:cNvPr id="5" name="Group 15"/>
          <p:cNvGrpSpPr/>
          <p:nvPr/>
        </p:nvGrpSpPr>
        <p:grpSpPr>
          <a:xfrm>
            <a:off x="2856973" y="2133600"/>
            <a:ext cx="4484915" cy="2654136"/>
            <a:chOff x="841828" y="1235349"/>
            <a:chExt cx="4484915" cy="2514650"/>
          </a:xfrm>
        </p:grpSpPr>
        <p:cxnSp>
          <p:nvCxnSpPr>
            <p:cNvPr id="6" name="Straight Arrow Connector 5"/>
            <p:cNvCxnSpPr/>
            <p:nvPr/>
          </p:nvCxnSpPr>
          <p:spPr>
            <a:xfrm flipV="1">
              <a:off x="841828" y="3285944"/>
              <a:ext cx="4484915" cy="2143"/>
            </a:xfrm>
            <a:prstGeom prst="straightConnector1">
              <a:avLst/>
            </a:prstGeom>
            <a:ln w="127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8"/>
            <p:cNvCxnSpPr>
              <a:cxnSpLocks/>
            </p:cNvCxnSpPr>
            <p:nvPr/>
          </p:nvCxnSpPr>
          <p:spPr>
            <a:xfrm flipV="1">
              <a:off x="993124" y="1235349"/>
              <a:ext cx="0" cy="215533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11"/>
                <p:cNvSpPr txBox="1"/>
                <p:nvPr/>
              </p:nvSpPr>
              <p:spPr>
                <a:xfrm>
                  <a:off x="4713242" y="3195956"/>
                  <a:ext cx="613501" cy="5540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entury Schoolbook" charset="0"/>
                            <a:cs typeface="Century Schoolbook" charset="0"/>
                          </a:rPr>
                          <m:t>𝑤</m:t>
                        </m:r>
                      </m:oMath>
                    </m:oMathPara>
                  </a14:m>
                  <a:endParaRPr lang="en-US" sz="3200" dirty="0">
                    <a:latin typeface="Century Schoolbook" charset="0"/>
                    <a:ea typeface="Century Schoolbook" charset="0"/>
                    <a:cs typeface="Century Schoolbook"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713242" y="3195956"/>
                  <a:ext cx="613501" cy="554043"/>
                </a:xfrm>
                <a:prstGeom prst="rect">
                  <a:avLst/>
                </a:prstGeom>
                <a:blipFill>
                  <a:blip r:embed="rId3"/>
                  <a:stretch>
                    <a:fillRect/>
                  </a:stretch>
                </a:blipFill>
              </p:spPr>
              <p:txBody>
                <a:bodyPr/>
                <a:lstStyle/>
                <a:p>
                  <a:r>
                    <a:rPr lang="en-US">
                      <a:noFill/>
                    </a:rPr>
                    <a:t> </a:t>
                  </a:r>
                </a:p>
              </p:txBody>
            </p:sp>
          </mc:Fallback>
        </mc:AlternateContent>
      </p:grpSp>
      <p:sp>
        <p:nvSpPr>
          <p:cNvPr id="10" name="手繪多邊形 9"/>
          <p:cNvSpPr/>
          <p:nvPr/>
        </p:nvSpPr>
        <p:spPr>
          <a:xfrm>
            <a:off x="3217333" y="2438400"/>
            <a:ext cx="3903134" cy="1507068"/>
          </a:xfrm>
          <a:custGeom>
            <a:avLst/>
            <a:gdLst>
              <a:gd name="connsiteX0" fmla="*/ 0 w 3767667"/>
              <a:gd name="connsiteY0" fmla="*/ 0 h 1507068"/>
              <a:gd name="connsiteX1" fmla="*/ 1676400 w 3767667"/>
              <a:gd name="connsiteY1" fmla="*/ 1507067 h 1507068"/>
              <a:gd name="connsiteX2" fmla="*/ 3767667 w 3767667"/>
              <a:gd name="connsiteY2" fmla="*/ 8467 h 1507068"/>
            </a:gdLst>
            <a:ahLst/>
            <a:cxnLst>
              <a:cxn ang="0">
                <a:pos x="connsiteX0" y="connsiteY0"/>
              </a:cxn>
              <a:cxn ang="0">
                <a:pos x="connsiteX1" y="connsiteY1"/>
              </a:cxn>
              <a:cxn ang="0">
                <a:pos x="connsiteX2" y="connsiteY2"/>
              </a:cxn>
            </a:cxnLst>
            <a:rect l="l" t="t" r="r" b="b"/>
            <a:pathLst>
              <a:path w="3767667" h="1507068">
                <a:moveTo>
                  <a:pt x="0" y="0"/>
                </a:moveTo>
                <a:cubicBezTo>
                  <a:pt x="524228" y="752828"/>
                  <a:pt x="1048456" y="1505656"/>
                  <a:pt x="1676400" y="1507067"/>
                </a:cubicBezTo>
                <a:cubicBezTo>
                  <a:pt x="2304344" y="1508478"/>
                  <a:pt x="3393723" y="276578"/>
                  <a:pt x="3767667" y="84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7007015" y="2374899"/>
            <a:ext cx="113452" cy="127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左箭號 11"/>
          <p:cNvSpPr/>
          <p:nvPr/>
        </p:nvSpPr>
        <p:spPr>
          <a:xfrm rot="18989418">
            <a:off x="6812211" y="2490065"/>
            <a:ext cx="214281" cy="160867"/>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6718150" y="2647044"/>
            <a:ext cx="113452" cy="127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向左箭號 14"/>
          <p:cNvSpPr/>
          <p:nvPr/>
        </p:nvSpPr>
        <p:spPr>
          <a:xfrm rot="18989418">
            <a:off x="6523346" y="2762210"/>
            <a:ext cx="214281" cy="160867"/>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6442523" y="2911241"/>
            <a:ext cx="113452" cy="127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左箭號 16"/>
          <p:cNvSpPr/>
          <p:nvPr/>
        </p:nvSpPr>
        <p:spPr>
          <a:xfrm rot="18989418">
            <a:off x="6247719" y="3026407"/>
            <a:ext cx="214281" cy="160867"/>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直角三角形 19"/>
          <p:cNvSpPr/>
          <p:nvPr/>
        </p:nvSpPr>
        <p:spPr>
          <a:xfrm rot="10800000" flipV="1">
            <a:off x="7007015" y="2374899"/>
            <a:ext cx="221421" cy="22943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4937454" y="3866782"/>
            <a:ext cx="113452" cy="127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p:cNvSpPr/>
          <p:nvPr/>
        </p:nvSpPr>
        <p:spPr>
          <a:xfrm>
            <a:off x="3274058" y="2429411"/>
            <a:ext cx="113452" cy="127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向左箭號 22"/>
          <p:cNvSpPr/>
          <p:nvPr/>
        </p:nvSpPr>
        <p:spPr>
          <a:xfrm rot="13895367">
            <a:off x="3337823" y="2559685"/>
            <a:ext cx="214281" cy="160867"/>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3501688" y="2733570"/>
            <a:ext cx="113452" cy="127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向左箭號 24"/>
          <p:cNvSpPr/>
          <p:nvPr/>
        </p:nvSpPr>
        <p:spPr>
          <a:xfrm rot="13895367">
            <a:off x="3565453" y="2863844"/>
            <a:ext cx="214281" cy="160867"/>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3736323" y="3023028"/>
            <a:ext cx="113452" cy="127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向左箭號 26"/>
          <p:cNvSpPr/>
          <p:nvPr/>
        </p:nvSpPr>
        <p:spPr>
          <a:xfrm rot="13895367">
            <a:off x="3800088" y="3153302"/>
            <a:ext cx="214281" cy="160867"/>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8481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Computation Graph</a:t>
            </a:r>
            <a:endParaRPr lang="zh-TW" altLang="en-US" dirty="0"/>
          </a:p>
        </p:txBody>
      </p:sp>
      <p:sp>
        <p:nvSpPr>
          <p:cNvPr id="3" name="內容版面配置區 2"/>
          <p:cNvSpPr>
            <a:spLocks noGrp="1"/>
          </p:cNvSpPr>
          <p:nvPr>
            <p:ph idx="1"/>
          </p:nvPr>
        </p:nvSpPr>
        <p:spPr>
          <a:xfrm>
            <a:off x="2592925" y="1781380"/>
            <a:ext cx="8915400" cy="3777622"/>
          </a:xfrm>
        </p:spPr>
        <p:txBody>
          <a:bodyPr>
            <a:normAutofit/>
          </a:bodyPr>
          <a:lstStyle/>
          <a:p>
            <a:r>
              <a:rPr lang="en-US" altLang="zh-TW" sz="2800" dirty="0"/>
              <a:t>A graph that depicts all the computations required for a function in a forward path</a:t>
            </a:r>
          </a:p>
          <a:p>
            <a:r>
              <a:rPr lang="en-US" altLang="zh-TW" sz="2800" dirty="0"/>
              <a:t>For example: J(x, y, z) = 4(x + </a:t>
            </a:r>
            <a:r>
              <a:rPr lang="en-US" altLang="zh-TW" sz="2800" dirty="0" err="1"/>
              <a:t>yz</a:t>
            </a:r>
            <a:r>
              <a:rPr lang="en-US" altLang="zh-TW" sz="2800" dirty="0"/>
              <a:t>)</a:t>
            </a:r>
            <a:endParaRPr lang="zh-TW" altLang="en-US" sz="2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44</a:t>
            </a:fld>
            <a:endParaRPr lang="en-US" dirty="0"/>
          </a:p>
        </p:txBody>
      </p:sp>
      <p:sp>
        <p:nvSpPr>
          <p:cNvPr id="5" name="文字方塊 4"/>
          <p:cNvSpPr txBox="1"/>
          <p:nvPr/>
        </p:nvSpPr>
        <p:spPr>
          <a:xfrm>
            <a:off x="3801533" y="3962400"/>
            <a:ext cx="423333" cy="369332"/>
          </a:xfrm>
          <a:prstGeom prst="rect">
            <a:avLst/>
          </a:prstGeom>
          <a:noFill/>
        </p:spPr>
        <p:txBody>
          <a:bodyPr wrap="square" rtlCol="0">
            <a:spAutoFit/>
          </a:bodyPr>
          <a:lstStyle/>
          <a:p>
            <a:r>
              <a:rPr lang="en-US" altLang="zh-TW" dirty="0"/>
              <a:t>x</a:t>
            </a:r>
            <a:endParaRPr lang="zh-TW" altLang="en-US" dirty="0"/>
          </a:p>
        </p:txBody>
      </p:sp>
      <p:sp>
        <p:nvSpPr>
          <p:cNvPr id="6" name="文字方塊 5"/>
          <p:cNvSpPr txBox="1"/>
          <p:nvPr/>
        </p:nvSpPr>
        <p:spPr>
          <a:xfrm>
            <a:off x="3801533" y="4560332"/>
            <a:ext cx="423333" cy="369332"/>
          </a:xfrm>
          <a:prstGeom prst="rect">
            <a:avLst/>
          </a:prstGeom>
          <a:noFill/>
        </p:spPr>
        <p:txBody>
          <a:bodyPr wrap="square" rtlCol="0">
            <a:spAutoFit/>
          </a:bodyPr>
          <a:lstStyle/>
          <a:p>
            <a:r>
              <a:rPr lang="en-US" altLang="zh-TW" dirty="0"/>
              <a:t>y</a:t>
            </a:r>
            <a:endParaRPr lang="zh-TW" altLang="en-US" dirty="0"/>
          </a:p>
        </p:txBody>
      </p:sp>
      <p:sp>
        <p:nvSpPr>
          <p:cNvPr id="7" name="文字方塊 6"/>
          <p:cNvSpPr txBox="1"/>
          <p:nvPr/>
        </p:nvSpPr>
        <p:spPr>
          <a:xfrm>
            <a:off x="3801533" y="5151862"/>
            <a:ext cx="423333" cy="369332"/>
          </a:xfrm>
          <a:prstGeom prst="rect">
            <a:avLst/>
          </a:prstGeom>
          <a:noFill/>
        </p:spPr>
        <p:txBody>
          <a:bodyPr wrap="square" rtlCol="0">
            <a:spAutoFit/>
          </a:bodyPr>
          <a:lstStyle/>
          <a:p>
            <a:r>
              <a:rPr lang="en-US" altLang="zh-TW" dirty="0"/>
              <a:t>z</a:t>
            </a:r>
            <a:endParaRPr lang="zh-TW" altLang="en-US" dirty="0"/>
          </a:p>
        </p:txBody>
      </p:sp>
      <p:sp>
        <p:nvSpPr>
          <p:cNvPr id="8" name="圓角矩形 7"/>
          <p:cNvSpPr/>
          <p:nvPr/>
        </p:nvSpPr>
        <p:spPr>
          <a:xfrm>
            <a:off x="4902199" y="4852896"/>
            <a:ext cx="1007533" cy="48363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u = y*z</a:t>
            </a:r>
            <a:endParaRPr lang="zh-TW" altLang="en-US" dirty="0"/>
          </a:p>
        </p:txBody>
      </p:sp>
      <p:cxnSp>
        <p:nvCxnSpPr>
          <p:cNvPr id="10" name="直線單箭頭接點 9"/>
          <p:cNvCxnSpPr>
            <a:stCxn id="6" idx="3"/>
          </p:cNvCxnSpPr>
          <p:nvPr/>
        </p:nvCxnSpPr>
        <p:spPr>
          <a:xfrm>
            <a:off x="4224866" y="4744998"/>
            <a:ext cx="677334" cy="349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4224866" y="5076020"/>
            <a:ext cx="677334" cy="266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圓角矩形 12"/>
          <p:cNvSpPr/>
          <p:nvPr/>
        </p:nvSpPr>
        <p:spPr>
          <a:xfrm>
            <a:off x="6341533" y="4503182"/>
            <a:ext cx="1015999" cy="48363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v = </a:t>
            </a:r>
            <a:r>
              <a:rPr lang="en-US" altLang="zh-TW" dirty="0" err="1"/>
              <a:t>x+u</a:t>
            </a:r>
            <a:endParaRPr lang="zh-TW" altLang="en-US" dirty="0"/>
          </a:p>
        </p:txBody>
      </p:sp>
      <p:cxnSp>
        <p:nvCxnSpPr>
          <p:cNvPr id="15" name="直線單箭頭接點 14"/>
          <p:cNvCxnSpPr>
            <a:stCxn id="5" idx="3"/>
            <a:endCxn id="13" idx="1"/>
          </p:cNvCxnSpPr>
          <p:nvPr/>
        </p:nvCxnSpPr>
        <p:spPr>
          <a:xfrm>
            <a:off x="4224866" y="4147066"/>
            <a:ext cx="2116667" cy="597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8" idx="3"/>
            <a:endCxn id="13" idx="1"/>
          </p:cNvCxnSpPr>
          <p:nvPr/>
        </p:nvCxnSpPr>
        <p:spPr>
          <a:xfrm flipV="1">
            <a:off x="5909732" y="4744998"/>
            <a:ext cx="431801" cy="349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圓角矩形 19"/>
          <p:cNvSpPr/>
          <p:nvPr/>
        </p:nvSpPr>
        <p:spPr>
          <a:xfrm>
            <a:off x="8060264" y="4503182"/>
            <a:ext cx="1015999" cy="48363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J = 4v</a:t>
            </a:r>
            <a:endParaRPr lang="zh-TW" altLang="en-US" dirty="0"/>
          </a:p>
        </p:txBody>
      </p:sp>
      <p:cxnSp>
        <p:nvCxnSpPr>
          <p:cNvPr id="22" name="直線單箭頭接點 21"/>
          <p:cNvCxnSpPr>
            <a:endCxn id="20" idx="1"/>
          </p:cNvCxnSpPr>
          <p:nvPr/>
        </p:nvCxnSpPr>
        <p:spPr>
          <a:xfrm>
            <a:off x="7357532" y="4744998"/>
            <a:ext cx="702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向右箭號 23"/>
          <p:cNvSpPr/>
          <p:nvPr/>
        </p:nvSpPr>
        <p:spPr>
          <a:xfrm>
            <a:off x="5067298" y="3504639"/>
            <a:ext cx="3564467" cy="528127"/>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Forward Path: Computation</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26" name="向右箭號 25"/>
          <p:cNvSpPr/>
          <p:nvPr/>
        </p:nvSpPr>
        <p:spPr>
          <a:xfrm flipH="1">
            <a:off x="5067297" y="5743467"/>
            <a:ext cx="3564467" cy="528127"/>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Backward Path: Derivatives</a:t>
            </a:r>
            <a:endParaRPr lang="zh-TW" altLang="en-US" dirty="0">
              <a:ln w="0"/>
              <a:solidFill>
                <a:schemeClr val="tx1"/>
              </a:solidFill>
              <a:effectLst>
                <a:outerShdw blurRad="38100" dist="19050" dir="2700000" algn="tl" rotWithShape="0">
                  <a:schemeClr val="dk1">
                    <a:alpha val="40000"/>
                  </a:schemeClr>
                </a:outerShdw>
              </a:effectLst>
            </a:endParaRPr>
          </a:p>
        </p:txBody>
      </p:sp>
      <p:cxnSp>
        <p:nvCxnSpPr>
          <p:cNvPr id="28" name="直線單箭頭接點 27"/>
          <p:cNvCxnSpPr/>
          <p:nvPr/>
        </p:nvCxnSpPr>
        <p:spPr>
          <a:xfrm flipH="1">
            <a:off x="7357532" y="5007732"/>
            <a:ext cx="702733"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9" name="直線單箭頭接點 28"/>
          <p:cNvCxnSpPr/>
          <p:nvPr/>
        </p:nvCxnSpPr>
        <p:spPr>
          <a:xfrm flipH="1">
            <a:off x="5968999" y="5018420"/>
            <a:ext cx="448733" cy="35611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2" name="直線單箭頭接點 31"/>
          <p:cNvCxnSpPr/>
          <p:nvPr/>
        </p:nvCxnSpPr>
        <p:spPr>
          <a:xfrm flipH="1" flipV="1">
            <a:off x="4329115" y="4007437"/>
            <a:ext cx="1992838" cy="58925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5" name="直線單箭頭接點 34"/>
          <p:cNvCxnSpPr/>
          <p:nvPr/>
        </p:nvCxnSpPr>
        <p:spPr>
          <a:xfrm flipH="1">
            <a:off x="4303183" y="5297903"/>
            <a:ext cx="529166" cy="20403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7" name="直線單箭頭接點 36"/>
          <p:cNvCxnSpPr/>
          <p:nvPr/>
        </p:nvCxnSpPr>
        <p:spPr>
          <a:xfrm flipH="1" flipV="1">
            <a:off x="4329115" y="4622503"/>
            <a:ext cx="549140" cy="28810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1377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0-#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1+#ppt_w/2"/>
                                          </p:val>
                                        </p:tav>
                                        <p:tav tm="100000">
                                          <p:val>
                                            <p:strVal val="#ppt_x"/>
                                          </p:val>
                                        </p:tav>
                                      </p:tavLst>
                                    </p:anim>
                                    <p:anim calcmode="lin" valueType="num">
                                      <p:cBhvr additive="base">
                                        <p:cTn id="52" dur="500" fill="hold"/>
                                        <p:tgtEl>
                                          <p:spTgt spid="3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1+#ppt_w/2"/>
                                          </p:val>
                                        </p:tav>
                                        <p:tav tm="100000">
                                          <p:val>
                                            <p:strVal val="#ppt_x"/>
                                          </p:val>
                                        </p:tav>
                                      </p:tavLst>
                                    </p:anim>
                                    <p:anim calcmode="lin" valueType="num">
                                      <p:cBhvr additive="base">
                                        <p:cTn id="56"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20" grpId="0" animBg="1"/>
      <p:bldP spid="24"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Computing Derivatives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7710125" y="2197790"/>
                <a:ext cx="4194832" cy="4034334"/>
              </a:xfrm>
            </p:spPr>
            <p:txBody>
              <a:bodyPr>
                <a:noAutofit/>
              </a:bodyPr>
              <a:lstStyle/>
              <a:p>
                <a14:m>
                  <m:oMath xmlns:m="http://schemas.openxmlformats.org/officeDocument/2006/math">
                    <m:f>
                      <m:fPr>
                        <m:ctrlPr>
                          <a:rPr lang="en-US" altLang="zh-TW" sz="2800" i="1" smtClean="0">
                            <a:latin typeface="Cambria Math" panose="02040503050406030204" pitchFamily="18" charset="0"/>
                          </a:rPr>
                        </m:ctrlPr>
                      </m:fPr>
                      <m:num>
                        <m:r>
                          <a:rPr lang="el-GR" altLang="zh-TW" sz="2800" i="1" smtClean="0">
                            <a:latin typeface="Cambria Math" panose="02040503050406030204" pitchFamily="18" charset="0"/>
                          </a:rPr>
                          <m:t>𝛿</m:t>
                        </m:r>
                        <m:r>
                          <a:rPr lang="en-US" altLang="zh-TW" sz="2800" b="0" i="1" smtClean="0">
                            <a:latin typeface="Cambria Math" panose="02040503050406030204" pitchFamily="18" charset="0"/>
                          </a:rPr>
                          <m:t>𝐽</m:t>
                        </m:r>
                      </m:num>
                      <m:den>
                        <m:r>
                          <a:rPr lang="el-GR" altLang="zh-TW" sz="2800" i="1" smtClean="0">
                            <a:latin typeface="Cambria Math" panose="02040503050406030204" pitchFamily="18" charset="0"/>
                          </a:rPr>
                          <m:t>𝛿</m:t>
                        </m:r>
                        <m:r>
                          <a:rPr lang="en-US" altLang="zh-TW" sz="2800" b="0" i="1" smtClean="0">
                            <a:latin typeface="Cambria Math" panose="02040503050406030204" pitchFamily="18" charset="0"/>
                          </a:rPr>
                          <m:t>𝑣</m:t>
                        </m:r>
                      </m:den>
                    </m:f>
                    <m:r>
                      <a:rPr lang="en-US" altLang="zh-TW" sz="2800" b="0" i="1" smtClean="0">
                        <a:latin typeface="Cambria Math" panose="02040503050406030204" pitchFamily="18" charset="0"/>
                      </a:rPr>
                      <m:t>=4</m:t>
                    </m:r>
                  </m:oMath>
                </a14:m>
                <a:endParaRPr lang="en-US" altLang="zh-TW" sz="2800" b="0" dirty="0"/>
              </a:p>
              <a:p>
                <a14:m>
                  <m:oMath xmlns:m="http://schemas.openxmlformats.org/officeDocument/2006/math">
                    <m:f>
                      <m:fPr>
                        <m:ctrlPr>
                          <a:rPr lang="en-US" altLang="zh-TW" sz="2800" i="1" smtClean="0">
                            <a:latin typeface="Cambria Math" panose="02040503050406030204" pitchFamily="18" charset="0"/>
                          </a:rPr>
                        </m:ctrlPr>
                      </m:fPr>
                      <m:num>
                        <m:r>
                          <a:rPr lang="el-GR" altLang="zh-TW" sz="2800" i="1" smtClean="0">
                            <a:latin typeface="Cambria Math" panose="02040503050406030204" pitchFamily="18" charset="0"/>
                          </a:rPr>
                          <m:t>𝛿</m:t>
                        </m:r>
                        <m:r>
                          <a:rPr lang="en-US" altLang="zh-TW" sz="2800" b="0" i="1" smtClean="0">
                            <a:latin typeface="Cambria Math" panose="02040503050406030204" pitchFamily="18" charset="0"/>
                          </a:rPr>
                          <m:t>𝐽</m:t>
                        </m:r>
                      </m:num>
                      <m:den>
                        <m:r>
                          <a:rPr lang="el-GR" altLang="zh-TW" sz="2800" i="1" smtClean="0">
                            <a:latin typeface="Cambria Math" panose="02040503050406030204" pitchFamily="18" charset="0"/>
                          </a:rPr>
                          <m:t>𝛿</m:t>
                        </m:r>
                        <m:r>
                          <a:rPr lang="en-US" altLang="zh-TW" sz="2800" b="0" i="1" smtClean="0">
                            <a:latin typeface="Cambria Math" panose="02040503050406030204" pitchFamily="18" charset="0"/>
                          </a:rPr>
                          <m:t>𝑥</m:t>
                        </m:r>
                      </m:den>
                    </m:f>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𝐽</m:t>
                        </m:r>
                      </m:num>
                      <m:den>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𝑣</m:t>
                        </m:r>
                      </m:den>
                    </m:f>
                    <m:f>
                      <m:fPr>
                        <m:ctrlPr>
                          <a:rPr lang="en-US" altLang="zh-TW" sz="2800" b="0" i="1" smtClean="0">
                            <a:latin typeface="Cambria Math" panose="02040503050406030204" pitchFamily="18" charset="0"/>
                          </a:rPr>
                        </m:ctrlPr>
                      </m:fPr>
                      <m:num>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𝑣</m:t>
                        </m:r>
                      </m:num>
                      <m:den>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𝑥</m:t>
                        </m:r>
                      </m:den>
                    </m:f>
                    <m:r>
                      <a:rPr lang="en-US" altLang="zh-TW" sz="2800" b="0" i="1" smtClean="0">
                        <a:latin typeface="Cambria Math" panose="02040503050406030204" pitchFamily="18" charset="0"/>
                      </a:rPr>
                      <m:t>=4</m:t>
                    </m:r>
                    <m:r>
                      <a:rPr lang="en-US" altLang="zh-TW" sz="2800" b="0" i="1" smtClean="0">
                        <a:latin typeface="Cambria Math" panose="02040503050406030204" pitchFamily="18" charset="0"/>
                        <a:ea typeface="Cambria Math" panose="02040503050406030204" pitchFamily="18" charset="0"/>
                      </a:rPr>
                      <m:t>×1=4</m:t>
                    </m:r>
                  </m:oMath>
                </a14:m>
                <a:endParaRPr lang="en-US" altLang="zh-TW" sz="2800" b="0" dirty="0">
                  <a:ea typeface="Cambria Math" panose="02040503050406030204" pitchFamily="18" charset="0"/>
                </a:endParaRPr>
              </a:p>
              <a:p>
                <a14:m>
                  <m:oMath xmlns:m="http://schemas.openxmlformats.org/officeDocument/2006/math">
                    <m:f>
                      <m:fPr>
                        <m:ctrlPr>
                          <a:rPr lang="en-US" altLang="zh-TW" sz="2800" i="1" smtClean="0">
                            <a:latin typeface="Cambria Math" panose="02040503050406030204" pitchFamily="18" charset="0"/>
                          </a:rPr>
                        </m:ctrlPr>
                      </m:fPr>
                      <m:num>
                        <m:r>
                          <a:rPr lang="el-GR" altLang="zh-TW" sz="2800" i="1" smtClean="0">
                            <a:latin typeface="Cambria Math" panose="02040503050406030204" pitchFamily="18" charset="0"/>
                          </a:rPr>
                          <m:t>𝛿</m:t>
                        </m:r>
                        <m:r>
                          <a:rPr lang="en-US" altLang="zh-TW" sz="2800" b="0" i="1" smtClean="0">
                            <a:latin typeface="Cambria Math" panose="02040503050406030204" pitchFamily="18" charset="0"/>
                          </a:rPr>
                          <m:t>𝐽</m:t>
                        </m:r>
                      </m:num>
                      <m:den>
                        <m:r>
                          <a:rPr lang="el-GR" altLang="zh-TW" sz="2800" i="1" smtClean="0">
                            <a:latin typeface="Cambria Math" panose="02040503050406030204" pitchFamily="18" charset="0"/>
                          </a:rPr>
                          <m:t>𝛿</m:t>
                        </m:r>
                        <m:r>
                          <a:rPr lang="en-US" altLang="zh-TW" sz="2800" b="0" i="1" smtClean="0">
                            <a:latin typeface="Cambria Math" panose="02040503050406030204" pitchFamily="18" charset="0"/>
                          </a:rPr>
                          <m:t>𝑢</m:t>
                        </m:r>
                      </m:den>
                    </m:f>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𝐽</m:t>
                        </m:r>
                      </m:num>
                      <m:den>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𝑣</m:t>
                        </m:r>
                      </m:den>
                    </m:f>
                    <m:f>
                      <m:fPr>
                        <m:ctrlPr>
                          <a:rPr lang="en-US" altLang="zh-TW" sz="2800" b="0" i="1" smtClean="0">
                            <a:latin typeface="Cambria Math" panose="02040503050406030204" pitchFamily="18" charset="0"/>
                          </a:rPr>
                        </m:ctrlPr>
                      </m:fPr>
                      <m:num>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𝑣</m:t>
                        </m:r>
                      </m:num>
                      <m:den>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𝑢</m:t>
                        </m:r>
                      </m:den>
                    </m:f>
                    <m:r>
                      <a:rPr lang="en-US" altLang="zh-TW" sz="2800" b="0" i="1" smtClean="0">
                        <a:latin typeface="Cambria Math" panose="02040503050406030204" pitchFamily="18" charset="0"/>
                      </a:rPr>
                      <m:t>=4</m:t>
                    </m:r>
                    <m:r>
                      <a:rPr lang="en-US" altLang="zh-TW" sz="2800" i="1">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1=4</m:t>
                    </m:r>
                  </m:oMath>
                </a14:m>
                <a:endParaRPr lang="en-US" altLang="zh-TW" sz="2800" b="0" dirty="0">
                  <a:ea typeface="Cambria Math" panose="02040503050406030204" pitchFamily="18" charset="0"/>
                </a:endParaRPr>
              </a:p>
              <a:p>
                <a14:m>
                  <m:oMath xmlns:m="http://schemas.openxmlformats.org/officeDocument/2006/math">
                    <m:f>
                      <m:fPr>
                        <m:ctrlPr>
                          <a:rPr lang="en-US" altLang="zh-TW" sz="2800" b="0" i="1" smtClean="0">
                            <a:latin typeface="Cambria Math" panose="02040503050406030204" pitchFamily="18" charset="0"/>
                            <a:ea typeface="Cambria Math" panose="02040503050406030204" pitchFamily="18" charset="0"/>
                          </a:rPr>
                        </m:ctrlPr>
                      </m:fPr>
                      <m:num>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𝐽</m:t>
                        </m:r>
                      </m:num>
                      <m:den>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𝑦</m:t>
                        </m:r>
                      </m:den>
                    </m:f>
                    <m:r>
                      <a:rPr lang="en-US" altLang="zh-TW" sz="2800" b="0" i="1" smtClean="0">
                        <a:latin typeface="Cambria Math" panose="02040503050406030204" pitchFamily="18" charset="0"/>
                        <a:ea typeface="Cambria Math" panose="02040503050406030204" pitchFamily="18" charset="0"/>
                      </a:rPr>
                      <m:t>=</m:t>
                    </m:r>
                    <m:f>
                      <m:fPr>
                        <m:ctrlPr>
                          <a:rPr lang="en-US" altLang="zh-TW" sz="2800" b="0" i="1" smtClean="0">
                            <a:latin typeface="Cambria Math" panose="02040503050406030204" pitchFamily="18" charset="0"/>
                            <a:ea typeface="Cambria Math" panose="02040503050406030204" pitchFamily="18" charset="0"/>
                          </a:rPr>
                        </m:ctrlPr>
                      </m:fPr>
                      <m:num>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𝐽</m:t>
                        </m:r>
                      </m:num>
                      <m:den>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𝑢</m:t>
                        </m:r>
                      </m:den>
                    </m:f>
                    <m:f>
                      <m:fPr>
                        <m:ctrlPr>
                          <a:rPr lang="en-US" altLang="zh-TW" sz="2800" b="0" i="1" smtClean="0">
                            <a:latin typeface="Cambria Math" panose="02040503050406030204" pitchFamily="18" charset="0"/>
                            <a:ea typeface="Cambria Math" panose="02040503050406030204" pitchFamily="18" charset="0"/>
                          </a:rPr>
                        </m:ctrlPr>
                      </m:fPr>
                      <m:num>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𝑢</m:t>
                        </m:r>
                      </m:num>
                      <m:den>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𝑦</m:t>
                        </m:r>
                      </m:den>
                    </m:f>
                    <m:r>
                      <a:rPr lang="en-US" altLang="zh-TW" sz="2800" b="0" i="1" smtClean="0">
                        <a:latin typeface="Cambria Math" panose="02040503050406030204" pitchFamily="18" charset="0"/>
                        <a:ea typeface="Cambria Math" panose="02040503050406030204" pitchFamily="18" charset="0"/>
                      </a:rPr>
                      <m:t>=4×</m:t>
                    </m:r>
                    <m:r>
                      <a:rPr lang="en-US" altLang="zh-TW" sz="2800" b="0" i="1" smtClean="0">
                        <a:latin typeface="Cambria Math" panose="02040503050406030204" pitchFamily="18" charset="0"/>
                        <a:ea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=4</m:t>
                    </m:r>
                    <m:r>
                      <a:rPr lang="en-US" altLang="zh-TW" sz="2800" b="0" i="1" smtClean="0">
                        <a:latin typeface="Cambria Math" panose="02040503050406030204" pitchFamily="18" charset="0"/>
                        <a:ea typeface="Cambria Math" panose="02040503050406030204" pitchFamily="18" charset="0"/>
                      </a:rPr>
                      <m:t>𝑧</m:t>
                    </m:r>
                  </m:oMath>
                </a14:m>
                <a:endParaRPr lang="en-US" altLang="zh-TW" sz="2800" b="0" dirty="0">
                  <a:ea typeface="Cambria Math" panose="02040503050406030204" pitchFamily="18" charset="0"/>
                </a:endParaRPr>
              </a:p>
              <a:p>
                <a14:m>
                  <m:oMath xmlns:m="http://schemas.openxmlformats.org/officeDocument/2006/math">
                    <m:f>
                      <m:fPr>
                        <m:ctrlPr>
                          <a:rPr lang="en-US" altLang="zh-TW" sz="2800" b="0" i="1" smtClean="0">
                            <a:latin typeface="Cambria Math" panose="02040503050406030204" pitchFamily="18" charset="0"/>
                            <a:ea typeface="Cambria Math" panose="02040503050406030204" pitchFamily="18" charset="0"/>
                          </a:rPr>
                        </m:ctrlPr>
                      </m:fPr>
                      <m:num>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𝐽</m:t>
                        </m:r>
                      </m:num>
                      <m:den>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𝑧</m:t>
                        </m:r>
                      </m:den>
                    </m:f>
                    <m:r>
                      <a:rPr lang="en-US" altLang="zh-TW" sz="2800" b="0" i="1" smtClean="0">
                        <a:latin typeface="Cambria Math" panose="02040503050406030204" pitchFamily="18" charset="0"/>
                        <a:ea typeface="Cambria Math" panose="02040503050406030204" pitchFamily="18" charset="0"/>
                      </a:rPr>
                      <m:t>=</m:t>
                    </m:r>
                    <m:f>
                      <m:fPr>
                        <m:ctrlPr>
                          <a:rPr lang="en-US" altLang="zh-TW" sz="2800" b="0" i="1" smtClean="0">
                            <a:latin typeface="Cambria Math" panose="02040503050406030204" pitchFamily="18" charset="0"/>
                            <a:ea typeface="Cambria Math" panose="02040503050406030204" pitchFamily="18" charset="0"/>
                          </a:rPr>
                        </m:ctrlPr>
                      </m:fPr>
                      <m:num>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𝐽</m:t>
                        </m:r>
                      </m:num>
                      <m:den>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𝑢</m:t>
                        </m:r>
                      </m:den>
                    </m:f>
                    <m:f>
                      <m:fPr>
                        <m:ctrlPr>
                          <a:rPr lang="en-US" altLang="zh-TW" sz="2800" b="0" i="1" smtClean="0">
                            <a:latin typeface="Cambria Math" panose="02040503050406030204" pitchFamily="18" charset="0"/>
                            <a:ea typeface="Cambria Math" panose="02040503050406030204" pitchFamily="18" charset="0"/>
                          </a:rPr>
                        </m:ctrlPr>
                      </m:fPr>
                      <m:num>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𝑢</m:t>
                        </m:r>
                      </m:num>
                      <m:den>
                        <m:r>
                          <a:rPr lang="el-GR" altLang="zh-TW" sz="2800" b="0" i="1" smtClean="0">
                            <a:latin typeface="Cambria Math" panose="02040503050406030204" pitchFamily="18" charset="0"/>
                            <a:ea typeface="Cambria Math" panose="02040503050406030204" pitchFamily="18" charset="0"/>
                          </a:rPr>
                          <m:t>𝛿</m:t>
                        </m:r>
                        <m:r>
                          <a:rPr lang="en-US" altLang="zh-TW" sz="2800" b="0" i="1" smtClean="0">
                            <a:latin typeface="Cambria Math" panose="02040503050406030204" pitchFamily="18" charset="0"/>
                            <a:ea typeface="Cambria Math" panose="02040503050406030204" pitchFamily="18" charset="0"/>
                          </a:rPr>
                          <m:t>𝑧</m:t>
                        </m:r>
                      </m:den>
                    </m:f>
                    <m:r>
                      <a:rPr lang="en-US" altLang="zh-TW" sz="2800" b="0" i="1" smtClean="0">
                        <a:latin typeface="Cambria Math" panose="02040503050406030204" pitchFamily="18" charset="0"/>
                        <a:ea typeface="Cambria Math" panose="02040503050406030204" pitchFamily="18" charset="0"/>
                      </a:rPr>
                      <m:t>=4×</m:t>
                    </m:r>
                    <m:r>
                      <a:rPr lang="en-US" altLang="zh-TW" sz="2800" b="0" i="1" smtClean="0">
                        <a:latin typeface="Cambria Math" panose="02040503050406030204" pitchFamily="18" charset="0"/>
                        <a:ea typeface="Cambria Math" panose="02040503050406030204" pitchFamily="18" charset="0"/>
                      </a:rPr>
                      <m:t>𝑦</m:t>
                    </m:r>
                    <m:r>
                      <a:rPr lang="en-US" altLang="zh-TW" sz="2800" b="0" i="1" smtClean="0">
                        <a:latin typeface="Cambria Math" panose="02040503050406030204" pitchFamily="18" charset="0"/>
                        <a:ea typeface="Cambria Math" panose="02040503050406030204" pitchFamily="18" charset="0"/>
                      </a:rPr>
                      <m:t>=4</m:t>
                    </m:r>
                    <m:r>
                      <a:rPr lang="en-US" altLang="zh-TW" sz="2800" b="0" i="1" smtClean="0">
                        <a:latin typeface="Cambria Math" panose="02040503050406030204" pitchFamily="18" charset="0"/>
                        <a:ea typeface="Cambria Math" panose="02040503050406030204" pitchFamily="18" charset="0"/>
                      </a:rPr>
                      <m:t>𝑦</m:t>
                    </m:r>
                  </m:oMath>
                </a14:m>
                <a:endParaRPr lang="en-US" altLang="zh-TW" sz="2800" b="0" dirty="0">
                  <a:ea typeface="Cambria Math" panose="020405030504060302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7710125" y="2197790"/>
                <a:ext cx="4194832" cy="4034334"/>
              </a:xfrm>
              <a:blipFill>
                <a:blip r:embed="rId2"/>
                <a:stretch>
                  <a:fillRect/>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45</a:t>
            </a:fld>
            <a:endParaRPr lang="en-US" dirty="0"/>
          </a:p>
        </p:txBody>
      </p:sp>
      <p:sp>
        <p:nvSpPr>
          <p:cNvPr id="5" name="文字方塊 4"/>
          <p:cNvSpPr txBox="1"/>
          <p:nvPr/>
        </p:nvSpPr>
        <p:spPr>
          <a:xfrm>
            <a:off x="1736223" y="2803390"/>
            <a:ext cx="423333" cy="461665"/>
          </a:xfrm>
          <a:prstGeom prst="rect">
            <a:avLst/>
          </a:prstGeom>
          <a:noFill/>
        </p:spPr>
        <p:txBody>
          <a:bodyPr wrap="square" rtlCol="0">
            <a:spAutoFit/>
          </a:bodyPr>
          <a:lstStyle/>
          <a:p>
            <a:r>
              <a:rPr lang="en-US" altLang="zh-TW" sz="2400" dirty="0"/>
              <a:t>x</a:t>
            </a:r>
            <a:endParaRPr lang="zh-TW" altLang="en-US" sz="2400" dirty="0"/>
          </a:p>
        </p:txBody>
      </p:sp>
      <p:sp>
        <p:nvSpPr>
          <p:cNvPr id="6" name="文字方塊 5"/>
          <p:cNvSpPr txBox="1"/>
          <p:nvPr/>
        </p:nvSpPr>
        <p:spPr>
          <a:xfrm>
            <a:off x="1515583" y="3409109"/>
            <a:ext cx="423333" cy="461665"/>
          </a:xfrm>
          <a:prstGeom prst="rect">
            <a:avLst/>
          </a:prstGeom>
          <a:noFill/>
        </p:spPr>
        <p:txBody>
          <a:bodyPr wrap="square" rtlCol="0">
            <a:spAutoFit/>
          </a:bodyPr>
          <a:lstStyle/>
          <a:p>
            <a:r>
              <a:rPr lang="en-US" altLang="zh-TW" sz="2400" dirty="0"/>
              <a:t>y</a:t>
            </a:r>
            <a:endParaRPr lang="zh-TW" altLang="en-US" sz="2400" dirty="0"/>
          </a:p>
        </p:txBody>
      </p:sp>
      <p:sp>
        <p:nvSpPr>
          <p:cNvPr id="7" name="文字方塊 6"/>
          <p:cNvSpPr txBox="1"/>
          <p:nvPr/>
        </p:nvSpPr>
        <p:spPr>
          <a:xfrm>
            <a:off x="1515583" y="4000639"/>
            <a:ext cx="423333" cy="461665"/>
          </a:xfrm>
          <a:prstGeom prst="rect">
            <a:avLst/>
          </a:prstGeom>
          <a:noFill/>
        </p:spPr>
        <p:txBody>
          <a:bodyPr wrap="square" rtlCol="0">
            <a:spAutoFit/>
          </a:bodyPr>
          <a:lstStyle/>
          <a:p>
            <a:r>
              <a:rPr lang="en-US" altLang="zh-TW" sz="2400" dirty="0"/>
              <a:t>z</a:t>
            </a:r>
            <a:endParaRPr lang="zh-TW" altLang="en-US" sz="2400" dirty="0"/>
          </a:p>
        </p:txBody>
      </p:sp>
      <p:sp>
        <p:nvSpPr>
          <p:cNvPr id="8" name="圓角矩形 7"/>
          <p:cNvSpPr/>
          <p:nvPr/>
        </p:nvSpPr>
        <p:spPr>
          <a:xfrm>
            <a:off x="2638146" y="3701673"/>
            <a:ext cx="1261533" cy="48363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400" dirty="0"/>
              <a:t>u = y*z</a:t>
            </a:r>
            <a:endParaRPr lang="zh-TW" altLang="en-US" sz="2400" dirty="0"/>
          </a:p>
        </p:txBody>
      </p:sp>
      <p:cxnSp>
        <p:nvCxnSpPr>
          <p:cNvPr id="9" name="直線單箭頭接點 8"/>
          <p:cNvCxnSpPr>
            <a:stCxn id="6" idx="3"/>
          </p:cNvCxnSpPr>
          <p:nvPr/>
        </p:nvCxnSpPr>
        <p:spPr>
          <a:xfrm>
            <a:off x="1938916" y="3639942"/>
            <a:ext cx="677334" cy="303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1938916" y="3924797"/>
            <a:ext cx="677334" cy="266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圓角矩形 10"/>
          <p:cNvSpPr/>
          <p:nvPr/>
        </p:nvSpPr>
        <p:spPr>
          <a:xfrm>
            <a:off x="4322568" y="3416231"/>
            <a:ext cx="1287379" cy="48363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400" dirty="0"/>
              <a:t>v = </a:t>
            </a:r>
            <a:r>
              <a:rPr lang="en-US" altLang="zh-TW" sz="2400" dirty="0" err="1"/>
              <a:t>x+u</a:t>
            </a:r>
            <a:endParaRPr lang="zh-TW" altLang="en-US" sz="2400" dirty="0"/>
          </a:p>
        </p:txBody>
      </p:sp>
      <p:cxnSp>
        <p:nvCxnSpPr>
          <p:cNvPr id="12" name="直線單箭頭接點 11"/>
          <p:cNvCxnSpPr>
            <a:stCxn id="5" idx="3"/>
            <a:endCxn id="11" idx="1"/>
          </p:cNvCxnSpPr>
          <p:nvPr/>
        </p:nvCxnSpPr>
        <p:spPr>
          <a:xfrm>
            <a:off x="2159556" y="3034223"/>
            <a:ext cx="2163012" cy="623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11" idx="1"/>
          </p:cNvCxnSpPr>
          <p:nvPr/>
        </p:nvCxnSpPr>
        <p:spPr>
          <a:xfrm flipV="1">
            <a:off x="3899679" y="3658047"/>
            <a:ext cx="422889" cy="285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圓角矩形 13"/>
          <p:cNvSpPr/>
          <p:nvPr/>
        </p:nvSpPr>
        <p:spPr>
          <a:xfrm>
            <a:off x="6333953" y="3351959"/>
            <a:ext cx="1151914" cy="48363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400" dirty="0"/>
              <a:t>J = 4v</a:t>
            </a:r>
            <a:endParaRPr lang="zh-TW" altLang="en-US" sz="2400" dirty="0"/>
          </a:p>
        </p:txBody>
      </p:sp>
      <p:cxnSp>
        <p:nvCxnSpPr>
          <p:cNvPr id="15" name="直線單箭頭接點 14"/>
          <p:cNvCxnSpPr>
            <a:endCxn id="14" idx="1"/>
          </p:cNvCxnSpPr>
          <p:nvPr/>
        </p:nvCxnSpPr>
        <p:spPr>
          <a:xfrm>
            <a:off x="5631221" y="3593775"/>
            <a:ext cx="702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H="1">
            <a:off x="5609947" y="3759387"/>
            <a:ext cx="702733"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直線單箭頭接點 18"/>
          <p:cNvCxnSpPr/>
          <p:nvPr/>
        </p:nvCxnSpPr>
        <p:spPr>
          <a:xfrm flipH="1">
            <a:off x="3958946" y="3867197"/>
            <a:ext cx="448733" cy="35611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0" name="直線單箭頭接點 19"/>
          <p:cNvCxnSpPr/>
          <p:nvPr/>
        </p:nvCxnSpPr>
        <p:spPr>
          <a:xfrm flipH="1" flipV="1">
            <a:off x="2319062" y="2856214"/>
            <a:ext cx="1992838" cy="58925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1" name="直線單箭頭接點 20"/>
          <p:cNvCxnSpPr/>
          <p:nvPr/>
        </p:nvCxnSpPr>
        <p:spPr>
          <a:xfrm flipH="1">
            <a:off x="2017233" y="4146680"/>
            <a:ext cx="529166" cy="20403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2" name="直線單箭頭接點 21"/>
          <p:cNvCxnSpPr/>
          <p:nvPr/>
        </p:nvCxnSpPr>
        <p:spPr>
          <a:xfrm flipH="1" flipV="1">
            <a:off x="2043165" y="3471280"/>
            <a:ext cx="549140" cy="28810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3" name="文字方塊 22"/>
          <p:cNvSpPr txBox="1"/>
          <p:nvPr/>
        </p:nvSpPr>
        <p:spPr>
          <a:xfrm>
            <a:off x="5609947" y="3899864"/>
            <a:ext cx="372534" cy="461665"/>
          </a:xfrm>
          <a:prstGeom prst="rect">
            <a:avLst/>
          </a:prstGeom>
          <a:noFill/>
        </p:spPr>
        <p:txBody>
          <a:bodyPr wrap="square" rtlCol="0">
            <a:spAutoFit/>
          </a:bodyPr>
          <a:lstStyle/>
          <a:p>
            <a:r>
              <a:rPr lang="en-US" altLang="zh-TW" sz="2400" dirty="0"/>
              <a:t>4</a:t>
            </a:r>
            <a:endParaRPr lang="zh-TW" altLang="en-US" sz="2400" dirty="0"/>
          </a:p>
        </p:txBody>
      </p:sp>
      <p:sp>
        <p:nvSpPr>
          <p:cNvPr id="24" name="文字方塊 23"/>
          <p:cNvSpPr txBox="1"/>
          <p:nvPr/>
        </p:nvSpPr>
        <p:spPr>
          <a:xfrm>
            <a:off x="3209645" y="2688430"/>
            <a:ext cx="372534" cy="461665"/>
          </a:xfrm>
          <a:prstGeom prst="rect">
            <a:avLst/>
          </a:prstGeom>
          <a:noFill/>
        </p:spPr>
        <p:txBody>
          <a:bodyPr wrap="square" rtlCol="0">
            <a:spAutoFit/>
          </a:bodyPr>
          <a:lstStyle/>
          <a:p>
            <a:r>
              <a:rPr lang="en-US" altLang="zh-TW" sz="2400" dirty="0"/>
              <a:t>4</a:t>
            </a:r>
            <a:endParaRPr lang="zh-TW" altLang="en-US" sz="2400" dirty="0"/>
          </a:p>
        </p:txBody>
      </p:sp>
      <p:sp>
        <p:nvSpPr>
          <p:cNvPr id="25" name="文字方塊 24"/>
          <p:cNvSpPr txBox="1"/>
          <p:nvPr/>
        </p:nvSpPr>
        <p:spPr>
          <a:xfrm>
            <a:off x="4145213" y="3976473"/>
            <a:ext cx="372534" cy="461665"/>
          </a:xfrm>
          <a:prstGeom prst="rect">
            <a:avLst/>
          </a:prstGeom>
          <a:noFill/>
        </p:spPr>
        <p:txBody>
          <a:bodyPr wrap="square" rtlCol="0">
            <a:spAutoFit/>
          </a:bodyPr>
          <a:lstStyle/>
          <a:p>
            <a:r>
              <a:rPr lang="en-US" altLang="zh-TW" sz="2400" dirty="0"/>
              <a:t>4</a:t>
            </a:r>
            <a:endParaRPr lang="zh-TW" altLang="en-US" sz="2400" dirty="0"/>
          </a:p>
        </p:txBody>
      </p:sp>
      <p:sp>
        <p:nvSpPr>
          <p:cNvPr id="26" name="文字方塊 25"/>
          <p:cNvSpPr txBox="1"/>
          <p:nvPr/>
        </p:nvSpPr>
        <p:spPr>
          <a:xfrm>
            <a:off x="2298020" y="3316776"/>
            <a:ext cx="521429" cy="461665"/>
          </a:xfrm>
          <a:prstGeom prst="rect">
            <a:avLst/>
          </a:prstGeom>
          <a:noFill/>
        </p:spPr>
        <p:txBody>
          <a:bodyPr wrap="square" rtlCol="0">
            <a:spAutoFit/>
          </a:bodyPr>
          <a:lstStyle/>
          <a:p>
            <a:r>
              <a:rPr lang="en-US" altLang="zh-TW" sz="2400" dirty="0"/>
              <a:t>4z</a:t>
            </a:r>
            <a:endParaRPr lang="zh-TW" altLang="en-US" sz="2400" dirty="0"/>
          </a:p>
        </p:txBody>
      </p:sp>
      <p:sp>
        <p:nvSpPr>
          <p:cNvPr id="27" name="文字方塊 26"/>
          <p:cNvSpPr txBox="1"/>
          <p:nvPr/>
        </p:nvSpPr>
        <p:spPr>
          <a:xfrm>
            <a:off x="2125183" y="4212021"/>
            <a:ext cx="521429" cy="461665"/>
          </a:xfrm>
          <a:prstGeom prst="rect">
            <a:avLst/>
          </a:prstGeom>
          <a:noFill/>
        </p:spPr>
        <p:txBody>
          <a:bodyPr wrap="square" rtlCol="0">
            <a:spAutoFit/>
          </a:bodyPr>
          <a:lstStyle/>
          <a:p>
            <a:r>
              <a:rPr lang="en-US" altLang="zh-TW" sz="2400" dirty="0"/>
              <a:t>4y</a:t>
            </a:r>
            <a:endParaRPr lang="zh-TW" altLang="en-US" sz="2400" dirty="0"/>
          </a:p>
        </p:txBody>
      </p:sp>
    </p:spTree>
    <p:extLst>
      <p:ext uri="{BB962C8B-B14F-4D97-AF65-F5344CB8AC3E}">
        <p14:creationId xmlns:p14="http://schemas.microsoft.com/office/powerpoint/2010/main" val="128437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1+#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1+#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1+#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1+#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1+#ppt_w/2"/>
                                          </p:val>
                                        </p:tav>
                                        <p:tav tm="100000">
                                          <p:val>
                                            <p:strVal val="#ppt_x"/>
                                          </p:val>
                                        </p:tav>
                                      </p:tavLst>
                                    </p:anim>
                                    <p:anim calcmode="lin" valueType="num">
                                      <p:cBhvr additive="base">
                                        <p:cTn id="4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Logistic Regression Computation Graph</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46</a:t>
            </a:fld>
            <a:endParaRPr lang="en-US" dirty="0"/>
          </a:p>
        </p:txBody>
      </p:sp>
      <p:grpSp>
        <p:nvGrpSpPr>
          <p:cNvPr id="5" name="Group 7"/>
          <p:cNvGrpSpPr/>
          <p:nvPr/>
        </p:nvGrpSpPr>
        <p:grpSpPr>
          <a:xfrm>
            <a:off x="2749639" y="1976409"/>
            <a:ext cx="8049448" cy="1758135"/>
            <a:chOff x="1693684" y="1551398"/>
            <a:chExt cx="8049448" cy="1758135"/>
          </a:xfrm>
        </p:grpSpPr>
        <mc:AlternateContent xmlns:mc="http://schemas.openxmlformats.org/markup-compatibility/2006" xmlns:a14="http://schemas.microsoft.com/office/drawing/2010/main">
          <mc:Choice Requires="a14">
            <p:sp>
              <p:nvSpPr>
                <p:cNvPr id="6" name="TextBox 4"/>
                <p:cNvSpPr txBox="1"/>
                <p:nvPr/>
              </p:nvSpPr>
              <p:spPr>
                <a:xfrm>
                  <a:off x="1900718" y="1551398"/>
                  <a:ext cx="2607059"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𝑧</m:t>
                        </m:r>
                        <m:r>
                          <a:rPr lang="en-US" sz="3200" b="0" i="1" smtClean="0">
                            <a:latin typeface="Cambria Math" charset="0"/>
                            <a:ea typeface="Century Schoolbook" charset="0"/>
                            <a:cs typeface="Century Schoolbook" charset="0"/>
                          </a:rPr>
                          <m:t>= </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𝑤</m:t>
                            </m:r>
                          </m:e>
                          <m:sup>
                            <m:r>
                              <a:rPr lang="en-US" sz="3200" b="0" i="1" smtClean="0">
                                <a:latin typeface="Cambria Math" charset="0"/>
                                <a:ea typeface="Century Schoolbook" charset="0"/>
                                <a:cs typeface="Century Schoolbook" charset="0"/>
                              </a:rPr>
                              <m:t>𝑇</m:t>
                            </m:r>
                          </m:sup>
                        </m:sSup>
                        <m:r>
                          <a:rPr lang="en-US" sz="3200" b="0" i="1" smtClean="0">
                            <a:latin typeface="Cambria Math" charset="0"/>
                            <a:ea typeface="Century Schoolbook" charset="0"/>
                            <a:cs typeface="Century Schoolbook" charset="0"/>
                          </a:rPr>
                          <m:t>𝑥</m:t>
                        </m:r>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𝑏</m:t>
                        </m:r>
                      </m:oMath>
                    </m:oMathPara>
                  </a14:m>
                  <a:endParaRPr lang="en-US" sz="3200" dirty="0">
                    <a:latin typeface="Century Schoolbook" charset="0"/>
                    <a:ea typeface="Century Schoolbook" charset="0"/>
                    <a:cs typeface="Century Schoolbook"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900718" y="1551398"/>
                  <a:ext cx="2607059" cy="59362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5"/>
                <p:cNvSpPr txBox="1"/>
                <p:nvPr/>
              </p:nvSpPr>
              <p:spPr>
                <a:xfrm>
                  <a:off x="1900718" y="2131134"/>
                  <a:ext cx="270728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ea typeface="Century Schoolbook" charset="0"/>
                                <a:cs typeface="Century Schoolbook" charset="0"/>
                              </a:rPr>
                            </m:ctrlPr>
                          </m:accPr>
                          <m:e>
                            <m:r>
                              <a:rPr lang="en-US" sz="3200" b="0" i="1" smtClean="0">
                                <a:latin typeface="Cambria Math" charset="0"/>
                                <a:ea typeface="Century Schoolbook" charset="0"/>
                                <a:cs typeface="Century Schoolbook" charset="0"/>
                              </a:rPr>
                              <m:t>𝑦</m:t>
                            </m:r>
                          </m:e>
                        </m:acc>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 </m:t>
                        </m:r>
                        <m:r>
                          <a:rPr lang="en-US" sz="3200" b="0" i="1" smtClean="0">
                            <a:latin typeface="Cambria Math" charset="0"/>
                            <a:ea typeface="Century Schoolbook" charset="0"/>
                            <a:cs typeface="Century Schoolbook" charset="0"/>
                          </a:rPr>
                          <m:t>𝜎</m:t>
                        </m:r>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𝑧</m:t>
                        </m:r>
                        <m:r>
                          <a:rPr lang="en-US" sz="3200" b="0" i="1" smtClean="0">
                            <a:latin typeface="Cambria Math" charset="0"/>
                            <a:ea typeface="Century Schoolbook" charset="0"/>
                            <a:cs typeface="Century Schoolbook" charset="0"/>
                          </a:rPr>
                          <m:t>)</m:t>
                        </m:r>
                      </m:oMath>
                    </m:oMathPara>
                  </a14:m>
                  <a:endParaRPr lang="en-US" sz="3200" dirty="0">
                    <a:latin typeface="Century Schoolbook" charset="0"/>
                    <a:ea typeface="Century Schoolbook" charset="0"/>
                    <a:cs typeface="Century Schoolbook"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00718" y="2131134"/>
                  <a:ext cx="2707280" cy="58477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6"/>
                <p:cNvSpPr txBox="1"/>
                <p:nvPr/>
              </p:nvSpPr>
              <p:spPr>
                <a:xfrm>
                  <a:off x="1693684" y="2724758"/>
                  <a:ext cx="804944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ℒ</m:t>
                        </m:r>
                        <m:d>
                          <m:dPr>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𝑦</m:t>
                            </m:r>
                          </m:e>
                        </m:d>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𝑦</m:t>
                        </m:r>
                        <m:func>
                          <m:funcPr>
                            <m:ctrlPr>
                              <a:rPr lang="en-US" sz="3200" b="0" i="1" smtClean="0">
                                <a:latin typeface="Cambria Math" panose="02040503050406030204" pitchFamily="18" charset="0"/>
                                <a:ea typeface="Century Schoolbook" charset="0"/>
                                <a:cs typeface="Century Schoolbook" charset="0"/>
                              </a:rPr>
                            </m:ctrlPr>
                          </m:funcPr>
                          <m:fName>
                            <m:r>
                              <m:rPr>
                                <m:sty m:val="p"/>
                              </m:rPr>
                              <a:rPr lang="en-US" sz="3200" b="0" i="0" smtClean="0">
                                <a:latin typeface="Cambria Math" charset="0"/>
                                <a:ea typeface="Century Schoolbook" charset="0"/>
                                <a:cs typeface="Century Schoolbook" charset="0"/>
                              </a:rPr>
                              <m:t>log</m:t>
                            </m:r>
                          </m:fName>
                          <m:e>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𝑦</m:t>
                            </m:r>
                            <m:r>
                              <a:rPr lang="en-US" sz="3200" b="0" i="1" smtClean="0">
                                <a:latin typeface="Cambria Math" charset="0"/>
                                <a:ea typeface="Century Schoolbook" charset="0"/>
                                <a:cs typeface="Century Schoolbook" charset="0"/>
                              </a:rPr>
                              <m:t>)</m:t>
                            </m:r>
                            <m:func>
                              <m:funcPr>
                                <m:ctrlPr>
                                  <a:rPr lang="en-US" sz="3200" b="0" i="1" smtClean="0">
                                    <a:latin typeface="Cambria Math" panose="02040503050406030204" pitchFamily="18" charset="0"/>
                                    <a:ea typeface="Century Schoolbook" charset="0"/>
                                    <a:cs typeface="Century Schoolbook" charset="0"/>
                                  </a:rPr>
                                </m:ctrlPr>
                              </m:funcPr>
                              <m:fName>
                                <m:r>
                                  <m:rPr>
                                    <m:sty m:val="p"/>
                                  </m:rPr>
                                  <a:rPr lang="en-US" sz="3200" b="0" i="0" smtClean="0">
                                    <a:latin typeface="Cambria Math" charset="0"/>
                                    <a:ea typeface="Century Schoolbook" charset="0"/>
                                    <a:cs typeface="Century Schoolbook" charset="0"/>
                                  </a:rPr>
                                  <m:t>log</m:t>
                                </m:r>
                              </m:fName>
                              <m:e>
                                <m: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m:t>
                                </m:r>
                              </m:e>
                            </m:func>
                          </m:e>
                        </m:func>
                      </m:oMath>
                    </m:oMathPara>
                  </a14:m>
                  <a:endParaRPr lang="en-US" sz="3200" dirty="0">
                    <a:latin typeface="Century Schoolbook" charset="0"/>
                    <a:ea typeface="Century Schoolbook" charset="0"/>
                    <a:cs typeface="Century Schoolboo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693684" y="2724758"/>
                  <a:ext cx="8049448" cy="584775"/>
                </a:xfrm>
                <a:prstGeom prst="rect">
                  <a:avLst/>
                </a:prstGeom>
                <a:blipFill>
                  <a:blip r:embed="rId4"/>
                  <a:stretch>
                    <a:fillRect/>
                  </a:stretch>
                </a:blipFill>
              </p:spPr>
              <p:txBody>
                <a:bodyPr/>
                <a:lstStyle/>
                <a:p>
                  <a:r>
                    <a:rPr lang="en-US">
                      <a:noFill/>
                    </a:rPr>
                    <a:t> </a:t>
                  </a:r>
                </a:p>
              </p:txBody>
            </p:sp>
          </mc:Fallback>
        </mc:AlternateContent>
      </p:grpSp>
      <p:sp>
        <p:nvSpPr>
          <p:cNvPr id="9" name="文字方塊 8"/>
          <p:cNvSpPr txBox="1"/>
          <p:nvPr/>
        </p:nvSpPr>
        <p:spPr>
          <a:xfrm>
            <a:off x="3998755" y="4107428"/>
            <a:ext cx="423333" cy="369332"/>
          </a:xfrm>
          <a:prstGeom prst="rect">
            <a:avLst/>
          </a:prstGeom>
          <a:noFill/>
        </p:spPr>
        <p:txBody>
          <a:bodyPr wrap="square" rtlCol="0">
            <a:spAutoFit/>
          </a:bodyPr>
          <a:lstStyle/>
          <a:p>
            <a:r>
              <a:rPr lang="en-US" altLang="zh-TW" dirty="0"/>
              <a:t>x</a:t>
            </a:r>
            <a:r>
              <a:rPr lang="en-US" altLang="zh-TW" baseline="-25000" dirty="0"/>
              <a:t>1</a:t>
            </a:r>
            <a:endParaRPr lang="zh-TW" altLang="en-US" baseline="-25000" dirty="0"/>
          </a:p>
        </p:txBody>
      </p:sp>
      <p:sp>
        <p:nvSpPr>
          <p:cNvPr id="10" name="文字方塊 9"/>
          <p:cNvSpPr txBox="1"/>
          <p:nvPr/>
        </p:nvSpPr>
        <p:spPr>
          <a:xfrm>
            <a:off x="3957779" y="4732638"/>
            <a:ext cx="505286" cy="369332"/>
          </a:xfrm>
          <a:prstGeom prst="rect">
            <a:avLst/>
          </a:prstGeom>
          <a:noFill/>
        </p:spPr>
        <p:txBody>
          <a:bodyPr wrap="square" rtlCol="0">
            <a:spAutoFit/>
          </a:bodyPr>
          <a:lstStyle/>
          <a:p>
            <a:r>
              <a:rPr lang="en-US" altLang="zh-TW" dirty="0"/>
              <a:t>w</a:t>
            </a:r>
            <a:r>
              <a:rPr lang="en-US" altLang="zh-TW" baseline="-25000" dirty="0"/>
              <a:t>1</a:t>
            </a:r>
            <a:endParaRPr lang="zh-TW" altLang="en-US" baseline="-25000" dirty="0"/>
          </a:p>
        </p:txBody>
      </p:sp>
      <p:sp>
        <p:nvSpPr>
          <p:cNvPr id="11" name="文字方塊 10"/>
          <p:cNvSpPr txBox="1"/>
          <p:nvPr/>
        </p:nvSpPr>
        <p:spPr>
          <a:xfrm>
            <a:off x="4039731" y="5440493"/>
            <a:ext cx="423333" cy="369332"/>
          </a:xfrm>
          <a:prstGeom prst="rect">
            <a:avLst/>
          </a:prstGeom>
          <a:noFill/>
        </p:spPr>
        <p:txBody>
          <a:bodyPr wrap="square" rtlCol="0">
            <a:spAutoFit/>
          </a:bodyPr>
          <a:lstStyle/>
          <a:p>
            <a:r>
              <a:rPr lang="en-US" altLang="zh-TW" dirty="0"/>
              <a:t>b</a:t>
            </a:r>
            <a:endParaRPr lang="zh-TW" altLang="en-US" baseline="-25000" dirty="0"/>
          </a:p>
        </p:txBody>
      </p:sp>
      <p:sp>
        <p:nvSpPr>
          <p:cNvPr id="12" name="圓角矩形 11"/>
          <p:cNvSpPr/>
          <p:nvPr/>
        </p:nvSpPr>
        <p:spPr>
          <a:xfrm>
            <a:off x="5163248" y="4712214"/>
            <a:ext cx="2606603" cy="48363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z = w</a:t>
            </a:r>
            <a:r>
              <a:rPr lang="en-US" altLang="zh-TW" baseline="-25000" dirty="0"/>
              <a:t>1</a:t>
            </a:r>
            <a:r>
              <a:rPr lang="en-US" altLang="zh-TW" dirty="0"/>
              <a:t>x</a:t>
            </a:r>
            <a:r>
              <a:rPr lang="en-US" altLang="zh-TW" baseline="-25000" dirty="0"/>
              <a:t>1</a:t>
            </a:r>
            <a:r>
              <a:rPr lang="en-US" altLang="zh-TW" dirty="0"/>
              <a:t> + w</a:t>
            </a:r>
            <a:r>
              <a:rPr lang="en-US" altLang="zh-TW" baseline="-25000" dirty="0"/>
              <a:t>2</a:t>
            </a:r>
            <a:r>
              <a:rPr lang="en-US" altLang="zh-TW" dirty="0"/>
              <a:t>x</a:t>
            </a:r>
            <a:r>
              <a:rPr lang="en-US" altLang="zh-TW" baseline="-25000" dirty="0"/>
              <a:t>2</a:t>
            </a:r>
            <a:r>
              <a:rPr lang="en-US" altLang="zh-TW" dirty="0"/>
              <a:t> + b</a:t>
            </a:r>
            <a:endParaRPr lang="zh-TW" altLang="en-US" dirty="0"/>
          </a:p>
        </p:txBody>
      </p:sp>
      <p:cxnSp>
        <p:nvCxnSpPr>
          <p:cNvPr id="13" name="直線單箭頭接點 12"/>
          <p:cNvCxnSpPr>
            <a:stCxn id="10" idx="3"/>
            <a:endCxn id="12" idx="1"/>
          </p:cNvCxnSpPr>
          <p:nvPr/>
        </p:nvCxnSpPr>
        <p:spPr>
          <a:xfrm>
            <a:off x="4463065" y="4917304"/>
            <a:ext cx="700183" cy="36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12" idx="1"/>
          </p:cNvCxnSpPr>
          <p:nvPr/>
        </p:nvCxnSpPr>
        <p:spPr>
          <a:xfrm flipV="1">
            <a:off x="4463064" y="4954030"/>
            <a:ext cx="700184" cy="57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圓角矩形 14"/>
              <p:cNvSpPr/>
              <p:nvPr/>
            </p:nvSpPr>
            <p:spPr>
              <a:xfrm>
                <a:off x="9868454" y="4708907"/>
                <a:ext cx="1015999" cy="48363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panose="02040503050406030204" pitchFamily="18" charset="0"/>
                        </a:rPr>
                        <m:t>ℒ</m:t>
                      </m:r>
                      <m:r>
                        <a:rPr lang="en-US" altLang="zh-TW" b="0" i="0" smtClean="0">
                          <a:latin typeface="Cambria Math" panose="02040503050406030204" pitchFamily="18" charset="0"/>
                          <a:ea typeface="Cambria Math" panose="02040503050406030204" pitchFamily="18" charset="0"/>
                        </a:rPr>
                        <m:t>(</m:t>
                      </m:r>
                      <m:r>
                        <m:rPr>
                          <m:sty m:val="p"/>
                        </m:rPr>
                        <a:rPr lang="en-US" altLang="zh-TW" b="0" i="0" smtClean="0">
                          <a:latin typeface="Cambria Math" panose="02040503050406030204" pitchFamily="18" charset="0"/>
                          <a:ea typeface="Cambria Math" panose="02040503050406030204" pitchFamily="18" charset="0"/>
                        </a:rPr>
                        <m:t>a</m:t>
                      </m:r>
                      <m:r>
                        <a:rPr lang="en-US" altLang="zh-TW" b="0" i="0" smtClean="0">
                          <a:latin typeface="Cambria Math" panose="02040503050406030204" pitchFamily="18" charset="0"/>
                          <a:ea typeface="Cambria Math" panose="02040503050406030204" pitchFamily="18" charset="0"/>
                        </a:rPr>
                        <m:t>, </m:t>
                      </m:r>
                      <m:r>
                        <m:rPr>
                          <m:sty m:val="p"/>
                        </m:rPr>
                        <a:rPr lang="en-US" altLang="zh-TW" b="0" i="0" smtClean="0">
                          <a:latin typeface="Cambria Math" panose="02040503050406030204" pitchFamily="18" charset="0"/>
                          <a:ea typeface="Cambria Math" panose="02040503050406030204" pitchFamily="18" charset="0"/>
                        </a:rPr>
                        <m:t>y</m:t>
                      </m:r>
                      <m:r>
                        <a:rPr lang="en-US" altLang="zh-TW" b="0" i="0" smtClean="0">
                          <a:latin typeface="Cambria Math" panose="02040503050406030204" pitchFamily="18" charset="0"/>
                          <a:ea typeface="Cambria Math" panose="02040503050406030204" pitchFamily="18" charset="0"/>
                        </a:rPr>
                        <m:t>)</m:t>
                      </m:r>
                    </m:oMath>
                  </m:oMathPara>
                </a14:m>
                <a:endParaRPr lang="zh-TW" altLang="en-US" dirty="0"/>
              </a:p>
            </p:txBody>
          </p:sp>
        </mc:Choice>
        <mc:Fallback xmlns="">
          <p:sp>
            <p:nvSpPr>
              <p:cNvPr id="15" name="圓角矩形 14"/>
              <p:cNvSpPr>
                <a:spLocks noRot="1" noChangeAspect="1" noMove="1" noResize="1" noEditPoints="1" noAdjustHandles="1" noChangeArrowheads="1" noChangeShapeType="1" noTextEdit="1"/>
              </p:cNvSpPr>
              <p:nvPr/>
            </p:nvSpPr>
            <p:spPr>
              <a:xfrm>
                <a:off x="9868454" y="4708907"/>
                <a:ext cx="1015999" cy="483632"/>
              </a:xfrm>
              <a:prstGeom prst="roundRect">
                <a:avLst/>
              </a:prstGeom>
              <a:blipFill rotWithShape="0">
                <a:blip r:embed="rId5"/>
                <a:stretch>
                  <a:fillRect/>
                </a:stretch>
              </a:blipFill>
            </p:spPr>
            <p:txBody>
              <a:bodyPr/>
              <a:lstStyle/>
              <a:p>
                <a:r>
                  <a:rPr lang="zh-TW" altLang="en-US">
                    <a:noFill/>
                  </a:rPr>
                  <a:t> </a:t>
                </a:r>
              </a:p>
            </p:txBody>
          </p:sp>
        </mc:Fallback>
      </mc:AlternateContent>
      <p:cxnSp>
        <p:nvCxnSpPr>
          <p:cNvPr id="16" name="直線單箭頭接點 15"/>
          <p:cNvCxnSpPr>
            <a:stCxn id="9" idx="3"/>
            <a:endCxn id="12" idx="1"/>
          </p:cNvCxnSpPr>
          <p:nvPr/>
        </p:nvCxnSpPr>
        <p:spPr>
          <a:xfrm>
            <a:off x="4422088" y="4292094"/>
            <a:ext cx="741160" cy="661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9314461" y="4950723"/>
            <a:ext cx="5286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圓角矩形 17"/>
          <p:cNvSpPr/>
          <p:nvPr/>
        </p:nvSpPr>
        <p:spPr>
          <a:xfrm>
            <a:off x="8298462" y="4690677"/>
            <a:ext cx="1015999" cy="48363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a = </a:t>
            </a:r>
            <a:r>
              <a:rPr lang="el-GR" altLang="zh-TW" dirty="0">
                <a:latin typeface="Times New Roman" panose="02020603050405020304" pitchFamily="18" charset="0"/>
                <a:cs typeface="Times New Roman" panose="02020603050405020304" pitchFamily="18" charset="0"/>
              </a:rPr>
              <a:t>σ</a:t>
            </a:r>
            <a:r>
              <a:rPr lang="en-US" altLang="zh-TW" dirty="0">
                <a:latin typeface="Times New Roman" panose="02020603050405020304" pitchFamily="18" charset="0"/>
                <a:cs typeface="Times New Roman" panose="02020603050405020304" pitchFamily="18" charset="0"/>
              </a:rPr>
              <a:t>(z)</a:t>
            </a:r>
            <a:endParaRPr lang="zh-TW" altLang="en-US" dirty="0"/>
          </a:p>
        </p:txBody>
      </p:sp>
      <p:cxnSp>
        <p:nvCxnSpPr>
          <p:cNvPr id="19" name="直線單箭頭接點 18"/>
          <p:cNvCxnSpPr/>
          <p:nvPr/>
        </p:nvCxnSpPr>
        <p:spPr>
          <a:xfrm flipV="1">
            <a:off x="7769851" y="4950723"/>
            <a:ext cx="528611" cy="3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3998755" y="4440114"/>
            <a:ext cx="423333" cy="369332"/>
          </a:xfrm>
          <a:prstGeom prst="rect">
            <a:avLst/>
          </a:prstGeom>
          <a:noFill/>
        </p:spPr>
        <p:txBody>
          <a:bodyPr wrap="square" rtlCol="0">
            <a:spAutoFit/>
          </a:bodyPr>
          <a:lstStyle/>
          <a:p>
            <a:r>
              <a:rPr lang="en-US" altLang="zh-TW" dirty="0"/>
              <a:t>x</a:t>
            </a:r>
            <a:r>
              <a:rPr lang="en-US" altLang="zh-TW" baseline="-25000" dirty="0"/>
              <a:t>2</a:t>
            </a:r>
            <a:endParaRPr lang="zh-TW" altLang="en-US" baseline="-25000" dirty="0"/>
          </a:p>
        </p:txBody>
      </p:sp>
      <p:sp>
        <p:nvSpPr>
          <p:cNvPr id="34" name="文字方塊 33"/>
          <p:cNvSpPr txBox="1"/>
          <p:nvPr/>
        </p:nvSpPr>
        <p:spPr>
          <a:xfrm>
            <a:off x="3946426" y="5059728"/>
            <a:ext cx="514090" cy="369332"/>
          </a:xfrm>
          <a:prstGeom prst="rect">
            <a:avLst/>
          </a:prstGeom>
          <a:noFill/>
        </p:spPr>
        <p:txBody>
          <a:bodyPr wrap="square" rtlCol="0">
            <a:spAutoFit/>
          </a:bodyPr>
          <a:lstStyle/>
          <a:p>
            <a:r>
              <a:rPr lang="en-US" altLang="zh-TW" dirty="0"/>
              <a:t>w</a:t>
            </a:r>
            <a:r>
              <a:rPr lang="en-US" altLang="zh-TW" baseline="-25000" dirty="0"/>
              <a:t>2</a:t>
            </a:r>
            <a:endParaRPr lang="zh-TW" altLang="en-US" baseline="-25000" dirty="0"/>
          </a:p>
        </p:txBody>
      </p:sp>
      <p:cxnSp>
        <p:nvCxnSpPr>
          <p:cNvPr id="44" name="直線單箭頭接點 43"/>
          <p:cNvCxnSpPr>
            <a:endCxn id="12" idx="1"/>
          </p:cNvCxnSpPr>
          <p:nvPr/>
        </p:nvCxnSpPr>
        <p:spPr>
          <a:xfrm>
            <a:off x="4422088" y="4663320"/>
            <a:ext cx="741160" cy="290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endCxn id="12" idx="1"/>
          </p:cNvCxnSpPr>
          <p:nvPr/>
        </p:nvCxnSpPr>
        <p:spPr>
          <a:xfrm flipV="1">
            <a:off x="4441035" y="4954030"/>
            <a:ext cx="722213" cy="268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27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Logistic Regression Derivatives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580225" y="3276678"/>
                <a:ext cx="10475651" cy="2634543"/>
              </a:xfrm>
            </p:spPr>
            <p:txBody>
              <a:bodyPr>
                <a:noAutofit/>
              </a:bodyPr>
              <a:lstStyle/>
              <a:p>
                <a:endParaRPr lang="en-US" altLang="zh-TW" sz="2800" i="1" dirty="0">
                  <a:latin typeface="Cambria Math" panose="02040503050406030204" pitchFamily="18" charset="0"/>
                </a:endParaRPr>
              </a:p>
              <a:p>
                <a14:m>
                  <m:oMath xmlns:m="http://schemas.openxmlformats.org/officeDocument/2006/math">
                    <m:f>
                      <m:fPr>
                        <m:ctrlPr>
                          <a:rPr lang="en-US" altLang="zh-TW" sz="2800" i="1" smtClean="0">
                            <a:latin typeface="Cambria Math" panose="02040503050406030204" pitchFamily="18" charset="0"/>
                          </a:rPr>
                        </m:ctrlPr>
                      </m:fPr>
                      <m:num>
                        <m:r>
                          <a:rPr lang="el-GR" altLang="zh-TW" sz="2800" i="1">
                            <a:latin typeface="Cambria Math" panose="02040503050406030204" pitchFamily="18" charset="0"/>
                          </a:rPr>
                          <m:t>𝛿</m:t>
                        </m:r>
                        <m:r>
                          <a:rPr lang="en-US" altLang="zh-TW" sz="2800" i="1">
                            <a:latin typeface="Cambria Math" panose="02040503050406030204" pitchFamily="18" charset="0"/>
                          </a:rPr>
                          <m:t>𝐿</m:t>
                        </m:r>
                        <m:r>
                          <a:rPr lang="en-US" altLang="zh-TW" sz="2800" i="1">
                            <a:latin typeface="Cambria Math" panose="02040503050406030204" pitchFamily="18" charset="0"/>
                          </a:rPr>
                          <m:t>(</m:t>
                        </m:r>
                        <m:r>
                          <a:rPr lang="en-US" altLang="zh-TW" sz="2800" i="1">
                            <a:latin typeface="Cambria Math" panose="02040503050406030204" pitchFamily="18" charset="0"/>
                          </a:rPr>
                          <m:t>𝑎</m:t>
                        </m:r>
                        <m:r>
                          <a:rPr lang="en-US" altLang="zh-TW" sz="2800" i="1">
                            <a:latin typeface="Cambria Math" panose="02040503050406030204" pitchFamily="18" charset="0"/>
                          </a:rPr>
                          <m:t>,</m:t>
                        </m:r>
                        <m:r>
                          <a:rPr lang="en-US" altLang="zh-TW" sz="2800" i="1">
                            <a:latin typeface="Cambria Math" panose="02040503050406030204" pitchFamily="18" charset="0"/>
                          </a:rPr>
                          <m:t>𝑦</m:t>
                        </m:r>
                        <m:r>
                          <a:rPr lang="en-US" altLang="zh-TW" sz="2800" i="1">
                            <a:latin typeface="Cambria Math" panose="02040503050406030204" pitchFamily="18" charset="0"/>
                          </a:rPr>
                          <m:t>)</m:t>
                        </m:r>
                      </m:num>
                      <m:den>
                        <m:r>
                          <a:rPr lang="el-GR" altLang="zh-TW" sz="2800" i="1">
                            <a:latin typeface="Cambria Math" panose="02040503050406030204" pitchFamily="18" charset="0"/>
                          </a:rPr>
                          <m:t>𝛿</m:t>
                        </m:r>
                        <m:r>
                          <a:rPr lang="en-US" altLang="zh-TW" sz="2800" i="1">
                            <a:latin typeface="Cambria Math" panose="02040503050406030204" pitchFamily="18" charset="0"/>
                          </a:rPr>
                          <m:t>𝑎</m:t>
                        </m:r>
                      </m:den>
                    </m:f>
                  </m:oMath>
                </a14:m>
                <a:r>
                  <a:rPr lang="en-US" altLang="zh-TW" sz="2800" dirty="0">
                    <a:latin typeface="Cambria Math" panose="02040503050406030204" pitchFamily="18" charset="0"/>
                  </a:rPr>
                  <a:t> = </a:t>
                </a:r>
                <a14:m>
                  <m:oMath xmlns:m="http://schemas.openxmlformats.org/officeDocument/2006/math">
                    <m:d>
                      <m:dPr>
                        <m:ctrlPr>
                          <a:rPr lang="en-US" altLang="zh-TW" sz="2800" i="1">
                            <a:latin typeface="Cambria Math" panose="02040503050406030204" pitchFamily="18" charset="0"/>
                          </a:rPr>
                        </m:ctrlPr>
                      </m:dPr>
                      <m:e>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𝑦</m:t>
                            </m:r>
                          </m:num>
                          <m:den>
                            <m:r>
                              <a:rPr lang="en-US" altLang="zh-TW" sz="2800" i="1">
                                <a:latin typeface="Cambria Math" panose="02040503050406030204" pitchFamily="18" charset="0"/>
                              </a:rPr>
                              <m:t>𝑎</m:t>
                            </m:r>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r>
                              <a:rPr lang="en-US" altLang="zh-TW" sz="2800" i="1">
                                <a:latin typeface="Cambria Math" panose="02040503050406030204" pitchFamily="18" charset="0"/>
                              </a:rPr>
                              <m:t>𝑦</m:t>
                            </m:r>
                          </m:num>
                          <m:den>
                            <m:r>
                              <a:rPr lang="en-US" altLang="zh-TW" sz="2800" i="1">
                                <a:latin typeface="Cambria Math" panose="02040503050406030204" pitchFamily="18" charset="0"/>
                              </a:rPr>
                              <m:t>1−</m:t>
                            </m:r>
                            <m:r>
                              <a:rPr lang="en-US" altLang="zh-TW" sz="2800" i="1">
                                <a:latin typeface="Cambria Math" panose="02040503050406030204" pitchFamily="18" charset="0"/>
                              </a:rPr>
                              <m:t>𝑎</m:t>
                            </m:r>
                          </m:den>
                        </m:f>
                      </m:e>
                    </m:d>
                  </m:oMath>
                </a14:m>
                <a:endParaRPr lang="en-US" altLang="zh-TW" sz="2800" dirty="0">
                  <a:latin typeface="Cambria Math" panose="02040503050406030204" pitchFamily="18" charset="0"/>
                </a:endParaRPr>
              </a:p>
              <a:p>
                <a14:m>
                  <m:oMath xmlns:m="http://schemas.openxmlformats.org/officeDocument/2006/math">
                    <m:f>
                      <m:fPr>
                        <m:ctrlPr>
                          <a:rPr lang="en-US" altLang="zh-TW" sz="2800" i="1">
                            <a:latin typeface="Cambria Math" panose="02040503050406030204" pitchFamily="18" charset="0"/>
                          </a:rPr>
                        </m:ctrlPr>
                      </m:fPr>
                      <m:num>
                        <m:r>
                          <a:rPr lang="el-GR" altLang="zh-TW" sz="2800" i="1">
                            <a:latin typeface="Cambria Math" panose="02040503050406030204" pitchFamily="18" charset="0"/>
                          </a:rPr>
                          <m:t>𝛿</m:t>
                        </m:r>
                        <m:r>
                          <a:rPr lang="en-US" altLang="zh-TW" sz="2800" i="1">
                            <a:latin typeface="Cambria Math" panose="02040503050406030204" pitchFamily="18" charset="0"/>
                          </a:rPr>
                          <m:t>𝐿</m:t>
                        </m:r>
                        <m:r>
                          <a:rPr lang="en-US" altLang="zh-TW" sz="2800" i="1">
                            <a:latin typeface="Cambria Math" panose="02040503050406030204" pitchFamily="18" charset="0"/>
                          </a:rPr>
                          <m:t>(</m:t>
                        </m:r>
                        <m:r>
                          <a:rPr lang="en-US" altLang="zh-TW" sz="2800" i="1">
                            <a:latin typeface="Cambria Math" panose="02040503050406030204" pitchFamily="18" charset="0"/>
                          </a:rPr>
                          <m:t>𝑎</m:t>
                        </m:r>
                        <m:r>
                          <a:rPr lang="en-US" altLang="zh-TW" sz="2800" i="1">
                            <a:latin typeface="Cambria Math" panose="02040503050406030204" pitchFamily="18" charset="0"/>
                          </a:rPr>
                          <m:t>,</m:t>
                        </m:r>
                        <m:r>
                          <a:rPr lang="en-US" altLang="zh-TW" sz="2800" i="1">
                            <a:latin typeface="Cambria Math" panose="02040503050406030204" pitchFamily="18" charset="0"/>
                          </a:rPr>
                          <m:t>𝑦</m:t>
                        </m:r>
                        <m:r>
                          <a:rPr lang="en-US" altLang="zh-TW" sz="2800" i="1">
                            <a:latin typeface="Cambria Math" panose="02040503050406030204" pitchFamily="18" charset="0"/>
                          </a:rPr>
                          <m:t>)</m:t>
                        </m:r>
                      </m:num>
                      <m:den>
                        <m:r>
                          <a:rPr lang="el-GR" altLang="zh-TW" sz="2800" i="1">
                            <a:latin typeface="Cambria Math" panose="02040503050406030204" pitchFamily="18" charset="0"/>
                          </a:rPr>
                          <m:t>𝛿</m:t>
                        </m:r>
                        <m:r>
                          <a:rPr lang="en-US" altLang="zh-TW" sz="2800" b="0" i="1" smtClean="0">
                            <a:latin typeface="Cambria Math" panose="02040503050406030204" pitchFamily="18" charset="0"/>
                          </a:rPr>
                          <m:t>𝑧</m:t>
                        </m:r>
                      </m:den>
                    </m:f>
                  </m:oMath>
                </a14:m>
                <a:r>
                  <a:rPr lang="en-US" altLang="zh-TW" sz="2800" dirty="0">
                    <a:latin typeface="Cambria Math" panose="02040503050406030204" pitchFamily="18" charset="0"/>
                  </a:rPr>
                  <a:t> = </a:t>
                </a:r>
                <a14:m>
                  <m:oMath xmlns:m="http://schemas.openxmlformats.org/officeDocument/2006/math">
                    <m:f>
                      <m:fPr>
                        <m:ctrlPr>
                          <a:rPr lang="en-US" altLang="zh-TW" sz="2800" i="1">
                            <a:latin typeface="Cambria Math" panose="02040503050406030204" pitchFamily="18" charset="0"/>
                          </a:rPr>
                        </m:ctrlPr>
                      </m:fPr>
                      <m:num>
                        <m:r>
                          <a:rPr lang="el-GR" altLang="zh-TW" sz="2800" i="1">
                            <a:latin typeface="Cambria Math" panose="02040503050406030204" pitchFamily="18" charset="0"/>
                          </a:rPr>
                          <m:t>𝛿</m:t>
                        </m:r>
                        <m:r>
                          <a:rPr lang="en-US" altLang="zh-TW" sz="2800" i="1">
                            <a:latin typeface="Cambria Math" panose="02040503050406030204" pitchFamily="18" charset="0"/>
                          </a:rPr>
                          <m:t>𝐿</m:t>
                        </m:r>
                        <m:r>
                          <a:rPr lang="en-US" altLang="zh-TW" sz="2800" i="1">
                            <a:latin typeface="Cambria Math" panose="02040503050406030204" pitchFamily="18" charset="0"/>
                          </a:rPr>
                          <m:t>(</m:t>
                        </m:r>
                        <m:r>
                          <a:rPr lang="en-US" altLang="zh-TW" sz="2800" i="1">
                            <a:latin typeface="Cambria Math" panose="02040503050406030204" pitchFamily="18" charset="0"/>
                          </a:rPr>
                          <m:t>𝑎</m:t>
                        </m:r>
                        <m:r>
                          <a:rPr lang="en-US" altLang="zh-TW" sz="2800" i="1">
                            <a:latin typeface="Cambria Math" panose="02040503050406030204" pitchFamily="18" charset="0"/>
                          </a:rPr>
                          <m:t>,</m:t>
                        </m:r>
                        <m:r>
                          <a:rPr lang="en-US" altLang="zh-TW" sz="2800" i="1">
                            <a:latin typeface="Cambria Math" panose="02040503050406030204" pitchFamily="18" charset="0"/>
                          </a:rPr>
                          <m:t>𝑦</m:t>
                        </m:r>
                        <m:r>
                          <a:rPr lang="en-US" altLang="zh-TW" sz="2800" i="1">
                            <a:latin typeface="Cambria Math" panose="02040503050406030204" pitchFamily="18" charset="0"/>
                          </a:rPr>
                          <m:t>)</m:t>
                        </m:r>
                      </m:num>
                      <m:den>
                        <m:r>
                          <a:rPr lang="el-GR" altLang="zh-TW" sz="2800" i="1">
                            <a:latin typeface="Cambria Math" panose="02040503050406030204" pitchFamily="18" charset="0"/>
                          </a:rPr>
                          <m:t>𝛿</m:t>
                        </m:r>
                        <m:r>
                          <a:rPr lang="en-US" altLang="zh-TW" sz="2800" i="1">
                            <a:latin typeface="Cambria Math" panose="02040503050406030204" pitchFamily="18" charset="0"/>
                          </a:rPr>
                          <m:t>𝑎</m:t>
                        </m:r>
                      </m:den>
                    </m:f>
                    <m:f>
                      <m:fPr>
                        <m:ctrlPr>
                          <a:rPr lang="en-US" altLang="zh-TW" sz="2800" i="1">
                            <a:latin typeface="Cambria Math" panose="02040503050406030204" pitchFamily="18" charset="0"/>
                          </a:rPr>
                        </m:ctrlPr>
                      </m:fPr>
                      <m:num>
                        <m:r>
                          <a:rPr lang="el-GR" altLang="zh-TW" sz="2800" i="1">
                            <a:latin typeface="Cambria Math" panose="02040503050406030204" pitchFamily="18" charset="0"/>
                          </a:rPr>
                          <m:t>𝛿</m:t>
                        </m:r>
                        <m:r>
                          <a:rPr lang="en-US" altLang="zh-TW" sz="2800" i="1">
                            <a:latin typeface="Cambria Math" panose="02040503050406030204" pitchFamily="18" charset="0"/>
                          </a:rPr>
                          <m:t>𝑎</m:t>
                        </m:r>
                      </m:num>
                      <m:den>
                        <m:r>
                          <a:rPr lang="el-GR" altLang="zh-TW" sz="2800" i="1">
                            <a:latin typeface="Cambria Math" panose="02040503050406030204" pitchFamily="18" charset="0"/>
                          </a:rPr>
                          <m:t>𝛿</m:t>
                        </m:r>
                        <m:r>
                          <a:rPr lang="en-US" altLang="zh-TW" sz="2800" i="1">
                            <a:latin typeface="Cambria Math" panose="02040503050406030204" pitchFamily="18" charset="0"/>
                          </a:rPr>
                          <m:t>𝑧</m:t>
                        </m:r>
                      </m:den>
                    </m:f>
                  </m:oMath>
                </a14:m>
                <a:r>
                  <a:rPr lang="en-US" altLang="zh-TW" sz="2800" dirty="0">
                    <a:latin typeface="Cambria Math" panose="02040503050406030204" pitchFamily="18" charset="0"/>
                  </a:rPr>
                  <a:t> = </a:t>
                </a:r>
                <a14:m>
                  <m:oMath xmlns:m="http://schemas.openxmlformats.org/officeDocument/2006/math">
                    <m:d>
                      <m:dPr>
                        <m:ctrlPr>
                          <a:rPr lang="en-US" altLang="zh-TW" sz="2800" i="1">
                            <a:latin typeface="Cambria Math" panose="02040503050406030204" pitchFamily="18" charset="0"/>
                          </a:rPr>
                        </m:ctrlPr>
                      </m:dPr>
                      <m:e>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𝑦</m:t>
                            </m:r>
                          </m:num>
                          <m:den>
                            <m:r>
                              <a:rPr lang="en-US" altLang="zh-TW" sz="2800" i="1">
                                <a:latin typeface="Cambria Math" panose="02040503050406030204" pitchFamily="18" charset="0"/>
                              </a:rPr>
                              <m:t>𝑎</m:t>
                            </m:r>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r>
                              <a:rPr lang="en-US" altLang="zh-TW" sz="2800" i="1">
                                <a:latin typeface="Cambria Math" panose="02040503050406030204" pitchFamily="18" charset="0"/>
                              </a:rPr>
                              <m:t>𝑦</m:t>
                            </m:r>
                          </m:num>
                          <m:den>
                            <m:r>
                              <a:rPr lang="en-US" altLang="zh-TW" sz="2800" i="1">
                                <a:latin typeface="Cambria Math" panose="02040503050406030204" pitchFamily="18" charset="0"/>
                              </a:rPr>
                              <m:t>1−</m:t>
                            </m:r>
                            <m:r>
                              <a:rPr lang="en-US" altLang="zh-TW" sz="2800" i="1">
                                <a:latin typeface="Cambria Math" panose="02040503050406030204" pitchFamily="18" charset="0"/>
                              </a:rPr>
                              <m:t>𝑎</m:t>
                            </m:r>
                          </m:den>
                        </m:f>
                      </m:e>
                    </m:d>
                    <m:r>
                      <a:rPr lang="en-US" altLang="zh-TW" sz="2800" i="1">
                        <a:latin typeface="Cambria Math" panose="02040503050406030204" pitchFamily="18" charset="0"/>
                      </a:rPr>
                      <m:t> </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1−</m:t>
                            </m:r>
                            <m:r>
                              <a:rPr lang="en-US" altLang="zh-TW" sz="2800" b="0" i="1" smtClean="0">
                                <a:latin typeface="Cambria Math" panose="02040503050406030204" pitchFamily="18" charset="0"/>
                              </a:rPr>
                              <m:t>𝑎</m:t>
                            </m:r>
                          </m:e>
                        </m:d>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𝑦</m:t>
                    </m:r>
                  </m:oMath>
                </a14:m>
                <a:endParaRPr lang="en-US" altLang="zh-TW" sz="2800" dirty="0">
                  <a:latin typeface="Cambria Math" panose="02040503050406030204" pitchFamily="18" charset="0"/>
                </a:endParaRPr>
              </a:p>
              <a:p>
                <a14:m>
                  <m:oMath xmlns:m="http://schemas.openxmlformats.org/officeDocument/2006/math">
                    <m:f>
                      <m:fPr>
                        <m:ctrlPr>
                          <a:rPr lang="en-US" altLang="zh-TW" sz="2800" i="1" smtClean="0">
                            <a:latin typeface="Cambria Math" panose="02040503050406030204" pitchFamily="18" charset="0"/>
                          </a:rPr>
                        </m:ctrlPr>
                      </m:fPr>
                      <m:num>
                        <m:r>
                          <a:rPr lang="el-GR" altLang="zh-TW" sz="2800" i="1" smtClean="0">
                            <a:latin typeface="Cambria Math" panose="02040503050406030204" pitchFamily="18" charset="0"/>
                          </a:rPr>
                          <m:t>𝛿</m:t>
                        </m:r>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𝑦</m:t>
                        </m:r>
                        <m:r>
                          <a:rPr lang="en-US" altLang="zh-TW" sz="2800" b="0" i="1" smtClean="0">
                            <a:latin typeface="Cambria Math" panose="02040503050406030204" pitchFamily="18" charset="0"/>
                          </a:rPr>
                          <m:t>)</m:t>
                        </m:r>
                      </m:num>
                      <m:den>
                        <m:r>
                          <a:rPr lang="el-GR" altLang="zh-TW" sz="2800" i="1" smtClean="0">
                            <a:latin typeface="Cambria Math" panose="02040503050406030204" pitchFamily="18" charset="0"/>
                          </a:rPr>
                          <m:t>𝛿</m:t>
                        </m:r>
                        <m:sSub>
                          <m:sSubPr>
                            <m:ctrlPr>
                              <a:rPr lang="el-GR"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den>
                    </m:f>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𝑦</m:t>
                        </m:r>
                        <m:r>
                          <a:rPr lang="en-US" altLang="zh-TW" sz="2800" b="0" i="1" smtClean="0">
                            <a:latin typeface="Cambria Math" panose="02040503050406030204" pitchFamily="18" charset="0"/>
                          </a:rPr>
                          <m:t>)</m:t>
                        </m:r>
                      </m:num>
                      <m:den>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𝑎</m:t>
                        </m:r>
                      </m:den>
                    </m:f>
                    <m:f>
                      <m:fPr>
                        <m:ctrlPr>
                          <a:rPr lang="en-US" altLang="zh-TW" sz="2800" b="0" i="1" smtClean="0">
                            <a:latin typeface="Cambria Math" panose="02040503050406030204" pitchFamily="18" charset="0"/>
                          </a:rPr>
                        </m:ctrlPr>
                      </m:fPr>
                      <m:num>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𝑎</m:t>
                        </m:r>
                      </m:num>
                      <m:den>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𝑧</m:t>
                        </m:r>
                      </m:den>
                    </m:f>
                    <m:f>
                      <m:fPr>
                        <m:ctrlPr>
                          <a:rPr lang="en-US" altLang="zh-TW" sz="2800" b="0" i="1" smtClean="0">
                            <a:latin typeface="Cambria Math" panose="02040503050406030204" pitchFamily="18" charset="0"/>
                          </a:rPr>
                        </m:ctrlPr>
                      </m:fPr>
                      <m:num>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𝑧</m:t>
                        </m:r>
                      </m:num>
                      <m:den>
                        <m:r>
                          <a:rPr lang="el-GR" altLang="zh-TW" sz="2800" b="0" i="1" smtClean="0">
                            <a:latin typeface="Cambria Math" panose="02040503050406030204" pitchFamily="18" charset="0"/>
                          </a:rPr>
                          <m:t>𝛿</m:t>
                        </m:r>
                        <m:sSub>
                          <m:sSubPr>
                            <m:ctrlPr>
                              <a:rPr lang="el-GR"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den>
                    </m:f>
                    <m:r>
                      <a:rPr lang="en-US" altLang="zh-TW" sz="2800" b="0" i="1" smtClean="0">
                        <a:latin typeface="Cambria Math" panose="02040503050406030204" pitchFamily="18" charset="0"/>
                      </a:rPr>
                      <m:t>=</m:t>
                    </m:r>
                    <m:d>
                      <m:dPr>
                        <m:ctrlPr>
                          <a:rPr lang="en-US" altLang="zh-TW" sz="2800" b="0" i="1" smtClean="0">
                            <a:latin typeface="Cambria Math" panose="02040503050406030204" pitchFamily="18" charset="0"/>
                          </a:rPr>
                        </m:ctrlPr>
                      </m:dPr>
                      <m:e>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𝑦</m:t>
                            </m:r>
                          </m:num>
                          <m:den>
                            <m:r>
                              <a:rPr lang="en-US" altLang="zh-TW" sz="2800" i="1">
                                <a:latin typeface="Cambria Math" panose="02040503050406030204" pitchFamily="18" charset="0"/>
                              </a:rPr>
                              <m:t>𝑎</m:t>
                            </m:r>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r>
                              <a:rPr lang="en-US" altLang="zh-TW" sz="2800" i="1">
                                <a:latin typeface="Cambria Math" panose="02040503050406030204" pitchFamily="18" charset="0"/>
                              </a:rPr>
                              <m:t>𝑦</m:t>
                            </m:r>
                          </m:num>
                          <m:den>
                            <m:r>
                              <a:rPr lang="en-US" altLang="zh-TW" sz="2800" i="1">
                                <a:latin typeface="Cambria Math" panose="02040503050406030204" pitchFamily="18" charset="0"/>
                              </a:rPr>
                              <m:t>1−</m:t>
                            </m:r>
                            <m:r>
                              <a:rPr lang="en-US" altLang="zh-TW" sz="2800" i="1">
                                <a:latin typeface="Cambria Math" panose="02040503050406030204" pitchFamily="18" charset="0"/>
                              </a:rPr>
                              <m:t>𝑎</m:t>
                            </m:r>
                          </m:den>
                        </m:f>
                      </m:e>
                    </m:d>
                    <m:r>
                      <a:rPr lang="en-US" altLang="zh-TW" sz="2800" b="0" i="1" smtClean="0">
                        <a:latin typeface="Cambria Math" panose="02040503050406030204" pitchFamily="18" charset="0"/>
                      </a:rPr>
                      <m:t>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1−</m:t>
                        </m:r>
                        <m:r>
                          <a:rPr lang="en-US" altLang="zh-TW" sz="2800" b="0" i="1" smtClean="0">
                            <a:latin typeface="Cambria Math" panose="02040503050406030204" pitchFamily="18" charset="0"/>
                          </a:rPr>
                          <m:t>𝑎</m:t>
                        </m:r>
                      </m:e>
                    </m:d>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𝑦</m:t>
                        </m:r>
                      </m:e>
                    </m:d>
                    <m:r>
                      <a:rPr lang="en-US" altLang="zh-TW" sz="2800" b="0" i="0"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f>
                      <m:fPr>
                        <m:ctrlPr>
                          <a:rPr lang="en-US" altLang="zh-TW" sz="2800" b="0" i="1" smtClean="0">
                            <a:latin typeface="Cambria Math" panose="02040503050406030204" pitchFamily="18" charset="0"/>
                          </a:rPr>
                        </m:ctrlPr>
                      </m:fPr>
                      <m:num>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𝑦</m:t>
                        </m:r>
                        <m:r>
                          <a:rPr lang="en-US" altLang="zh-TW" sz="2800" b="0" i="1" smtClean="0">
                            <a:latin typeface="Cambria Math" panose="02040503050406030204" pitchFamily="18" charset="0"/>
                          </a:rPr>
                          <m:t>)</m:t>
                        </m:r>
                      </m:num>
                      <m:den>
                        <m:r>
                          <a:rPr lang="el-GR" altLang="zh-TW" sz="2800" b="0" i="1" smtClean="0">
                            <a:latin typeface="Cambria Math" panose="02040503050406030204" pitchFamily="18" charset="0"/>
                          </a:rPr>
                          <m:t>𝛿</m:t>
                        </m:r>
                        <m:r>
                          <a:rPr lang="en-US" altLang="zh-TW" sz="2800" b="0" i="1" smtClean="0">
                            <a:latin typeface="Cambria Math" panose="02040503050406030204" pitchFamily="18" charset="0"/>
                          </a:rPr>
                          <m:t>𝑧</m:t>
                        </m:r>
                      </m:den>
                    </m:f>
                  </m:oMath>
                </a14:m>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580225" y="3276678"/>
                <a:ext cx="10475651" cy="2634543"/>
              </a:xfrm>
              <a:blipFill>
                <a:blip r:embed="rId2"/>
                <a:stretch>
                  <a:fillRect b="-30556"/>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5" name="圖片 4"/>
          <p:cNvPicPr>
            <a:picLocks noChangeAspect="1"/>
          </p:cNvPicPr>
          <p:nvPr/>
        </p:nvPicPr>
        <p:blipFill>
          <a:blip r:embed="rId3"/>
          <a:stretch>
            <a:fillRect/>
          </a:stretch>
        </p:blipFill>
        <p:spPr>
          <a:xfrm>
            <a:off x="3279344" y="1523920"/>
            <a:ext cx="7004911" cy="1828959"/>
          </a:xfrm>
          <a:prstGeom prst="rect">
            <a:avLst/>
          </a:prstGeom>
        </p:spPr>
      </p:pic>
      <mc:AlternateContent xmlns:mc="http://schemas.openxmlformats.org/markup-compatibility/2006" xmlns:a14="http://schemas.microsoft.com/office/drawing/2010/main">
        <mc:Choice Requires="a14">
          <p:sp>
            <p:nvSpPr>
              <p:cNvPr id="21" name="矩形 20"/>
              <p:cNvSpPr/>
              <p:nvPr/>
            </p:nvSpPr>
            <p:spPr>
              <a:xfrm>
                <a:off x="8169156" y="1429300"/>
                <a:ext cx="1407821"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𝑦</m:t>
                          </m:r>
                        </m:num>
                        <m:den>
                          <m:r>
                            <a:rPr lang="en-US" altLang="zh-TW" i="1">
                              <a:latin typeface="Cambria Math" panose="02040503050406030204" pitchFamily="18" charset="0"/>
                            </a:rPr>
                            <m:t>𝑎</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r>
                            <a:rPr lang="en-US" altLang="zh-TW" i="1">
                              <a:latin typeface="Cambria Math" panose="02040503050406030204" pitchFamily="18" charset="0"/>
                            </a:rPr>
                            <m:t>𝑦</m:t>
                          </m:r>
                        </m:num>
                        <m:den>
                          <m:r>
                            <a:rPr lang="en-US" altLang="zh-TW" i="1">
                              <a:latin typeface="Cambria Math" panose="02040503050406030204" pitchFamily="18" charset="0"/>
                            </a:rPr>
                            <m:t>1−</m:t>
                          </m:r>
                          <m:r>
                            <a:rPr lang="en-US" altLang="zh-TW" i="1">
                              <a:latin typeface="Cambria Math" panose="02040503050406030204" pitchFamily="18" charset="0"/>
                            </a:rPr>
                            <m:t>𝑎</m:t>
                          </m:r>
                        </m:den>
                      </m:f>
                    </m:oMath>
                  </m:oMathPara>
                </a14:m>
                <a:endParaRPr lang="zh-TW"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8169156" y="1429300"/>
                <a:ext cx="1407821" cy="612732"/>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046912" y="1739650"/>
                <a:ext cx="7793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𝑎</m:t>
                      </m:r>
                      <m:r>
                        <a:rPr lang="en-US" altLang="zh-TW" i="1">
                          <a:latin typeface="Cambria Math" panose="02040503050406030204" pitchFamily="18" charset="0"/>
                        </a:rPr>
                        <m:t>−</m:t>
                      </m:r>
                      <m:r>
                        <a:rPr lang="en-US" altLang="zh-TW" i="1">
                          <a:latin typeface="Cambria Math" panose="02040503050406030204" pitchFamily="18" charset="0"/>
                        </a:rPr>
                        <m:t>𝑦</m:t>
                      </m:r>
                    </m:oMath>
                  </m:oMathPara>
                </a14:m>
                <a:endParaRPr lang="en-US" altLang="zh-TW" dirty="0">
                  <a:latin typeface="Cambria Math" panose="020405030504060302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7046912" y="1739650"/>
                <a:ext cx="779381" cy="369332"/>
              </a:xfrm>
              <a:prstGeom prst="rect">
                <a:avLst/>
              </a:prstGeom>
              <a:blipFill rotWithShape="0">
                <a:blip r:embed="rId5"/>
                <a:stretch>
                  <a:fillRect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239044" y="1814954"/>
                <a:ext cx="1207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1</m:t>
                          </m:r>
                        </m:sub>
                      </m:sSub>
                      <m:r>
                        <a:rPr lang="en-US" altLang="zh-TW" i="1">
                          <a:latin typeface="Cambria Math" panose="02040503050406030204" pitchFamily="18" charset="0"/>
                        </a:rPr>
                        <m:t>(</m:t>
                      </m:r>
                      <m:r>
                        <a:rPr lang="en-US" altLang="zh-TW" i="1">
                          <a:latin typeface="Cambria Math" panose="02040503050406030204" pitchFamily="18" charset="0"/>
                        </a:rPr>
                        <m:t>𝑎</m:t>
                      </m:r>
                      <m:r>
                        <a:rPr lang="en-US" altLang="zh-TW" i="1">
                          <a:latin typeface="Cambria Math" panose="02040503050406030204" pitchFamily="18" charset="0"/>
                        </a:rPr>
                        <m:t>−</m:t>
                      </m:r>
                      <m:r>
                        <a:rPr lang="en-US" altLang="zh-TW" i="1">
                          <a:latin typeface="Cambria Math" panose="02040503050406030204" pitchFamily="18" charset="0"/>
                        </a:rPr>
                        <m:t>𝑦</m:t>
                      </m:r>
                      <m:r>
                        <a:rPr lang="en-US" altLang="zh-TW" i="1">
                          <a:latin typeface="Cambria Math" panose="02040503050406030204" pitchFamily="18" charset="0"/>
                        </a:rPr>
                        <m:t>)</m:t>
                      </m:r>
                    </m:oMath>
                  </m:oMathPara>
                </a14:m>
                <a:endParaRPr lang="zh-TW"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4239044" y="1814954"/>
                <a:ext cx="1207767" cy="369332"/>
              </a:xfrm>
              <a:prstGeom prst="rect">
                <a:avLst/>
              </a:prstGeom>
              <a:blipFill rotWithShape="0">
                <a:blip r:embed="rId6"/>
                <a:stretch>
                  <a:fillRect b="-16667"/>
                </a:stretch>
              </a:blipFill>
            </p:spPr>
            <p:txBody>
              <a:bodyPr/>
              <a:lstStyle/>
              <a:p>
                <a:r>
                  <a:rPr lang="zh-TW" altLang="en-US">
                    <a:noFill/>
                  </a:rPr>
                  <a:t> </a:t>
                </a:r>
              </a:p>
            </p:txBody>
          </p:sp>
        </mc:Fallback>
      </mc:AlternateContent>
      <p:cxnSp>
        <p:nvCxnSpPr>
          <p:cNvPr id="29" name="直線單箭頭接點 28"/>
          <p:cNvCxnSpPr/>
          <p:nvPr/>
        </p:nvCxnSpPr>
        <p:spPr>
          <a:xfrm flipH="1">
            <a:off x="8492067" y="2084365"/>
            <a:ext cx="91440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p:cNvCxnSpPr/>
          <p:nvPr/>
        </p:nvCxnSpPr>
        <p:spPr>
          <a:xfrm flipH="1" flipV="1">
            <a:off x="3660693" y="2312965"/>
            <a:ext cx="784307" cy="577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4" name="直線單箭頭接點 33"/>
          <p:cNvCxnSpPr/>
          <p:nvPr/>
        </p:nvCxnSpPr>
        <p:spPr>
          <a:xfrm flipH="1">
            <a:off x="6977198" y="2084365"/>
            <a:ext cx="91440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985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000"/>
                                        <p:tgtEl>
                                          <p:spTgt spid="29"/>
                                        </p:tgtEl>
                                      </p:cBhvr>
                                    </p:animEffect>
                                    <p:anim calcmode="lin" valueType="num">
                                      <p:cBhvr>
                                        <p:cTn id="12" dur="1000" fill="hold"/>
                                        <p:tgtEl>
                                          <p:spTgt spid="29"/>
                                        </p:tgtEl>
                                        <p:attrNameLst>
                                          <p:attrName>ppt_x</p:attrName>
                                        </p:attrNameLst>
                                      </p:cBhvr>
                                      <p:tavLst>
                                        <p:tav tm="0">
                                          <p:val>
                                            <p:strVal val="#ppt_x"/>
                                          </p:val>
                                        </p:tav>
                                        <p:tav tm="100000">
                                          <p:val>
                                            <p:strVal val="#ppt_x"/>
                                          </p:val>
                                        </p:tav>
                                      </p:tavLst>
                                    </p:anim>
                                    <p:anim calcmode="lin" valueType="num">
                                      <p:cBhvr>
                                        <p:cTn id="1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ppt_x"/>
                                          </p:val>
                                        </p:tav>
                                        <p:tav tm="100000">
                                          <p:val>
                                            <p:strVal val="#ppt_x"/>
                                          </p:val>
                                        </p:tav>
                                      </p:tavLst>
                                    </p:anim>
                                    <p:anim calcmode="lin" valueType="num">
                                      <p:cBhvr additive="base">
                                        <p:cTn id="19" dur="500" fill="hold"/>
                                        <p:tgtEl>
                                          <p:spTgt spid="3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ppt_x"/>
                                          </p:val>
                                        </p:tav>
                                        <p:tav tm="100000">
                                          <p:val>
                                            <p:strVal val="#ppt_x"/>
                                          </p:val>
                                        </p:tav>
                                      </p:tavLst>
                                    </p:anim>
                                    <p:anim calcmode="lin" valueType="num">
                                      <p:cBhvr additive="base">
                                        <p:cTn id="2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Logistic Regression on </a:t>
            </a:r>
            <a:r>
              <a:rPr lang="en-US" altLang="zh-TW" i="1" dirty="0"/>
              <a:t>m</a:t>
            </a:r>
            <a:r>
              <a:rPr lang="en-US" altLang="zh-TW" dirty="0"/>
              <a:t> examples</a:t>
            </a:r>
            <a:endParaRPr lang="zh-TW" altLang="en-US" dirty="0"/>
          </a:p>
        </p:txBody>
      </p:sp>
      <p:sp>
        <p:nvSpPr>
          <p:cNvPr id="3" name="內容版面配置區 2"/>
          <p:cNvSpPr>
            <a:spLocks noGrp="1"/>
          </p:cNvSpPr>
          <p:nvPr>
            <p:ph idx="1"/>
          </p:nvPr>
        </p:nvSpPr>
        <p:spPr>
          <a:xfrm>
            <a:off x="1828800" y="1654205"/>
            <a:ext cx="6143348" cy="5075069"/>
          </a:xfrm>
        </p:spPr>
        <p:txBody>
          <a:bodyPr>
            <a:noAutofit/>
          </a:bodyPr>
          <a:lstStyle/>
          <a:p>
            <a:pPr marL="0" indent="0">
              <a:buNone/>
            </a:pPr>
            <a:r>
              <a:rPr lang="en-US" altLang="zh-TW" sz="2400" dirty="0"/>
              <a:t>J = 0;  dw</a:t>
            </a:r>
            <a:r>
              <a:rPr lang="en-US" altLang="zh-TW" sz="2400" baseline="-25000" dirty="0"/>
              <a:t>1</a:t>
            </a:r>
            <a:r>
              <a:rPr lang="en-US" altLang="zh-TW" sz="2400" dirty="0"/>
              <a:t> = 0;  dw</a:t>
            </a:r>
            <a:r>
              <a:rPr lang="en-US" altLang="zh-TW" sz="2400" baseline="-25000" dirty="0"/>
              <a:t>2</a:t>
            </a:r>
            <a:r>
              <a:rPr lang="en-US" altLang="zh-TW" sz="2400" dirty="0"/>
              <a:t> = 0;  </a:t>
            </a:r>
            <a:r>
              <a:rPr lang="en-US" altLang="zh-TW" sz="2400" dirty="0" err="1"/>
              <a:t>db</a:t>
            </a:r>
            <a:r>
              <a:rPr lang="en-US" altLang="zh-TW" sz="2400" dirty="0"/>
              <a:t> = 0;</a:t>
            </a:r>
          </a:p>
          <a:p>
            <a:pPr marL="0" indent="0">
              <a:buNone/>
            </a:pPr>
            <a:r>
              <a:rPr lang="en-US" altLang="zh-TW" sz="2400" dirty="0"/>
              <a:t>For </a:t>
            </a:r>
            <a:r>
              <a:rPr lang="en-US" altLang="zh-TW" sz="2400" dirty="0" err="1"/>
              <a:t>i</a:t>
            </a:r>
            <a:r>
              <a:rPr lang="en-US" altLang="zh-TW" sz="2400" dirty="0"/>
              <a:t> = 1 to m</a:t>
            </a:r>
          </a:p>
          <a:p>
            <a:pPr marL="0" indent="0">
              <a:buNone/>
            </a:pPr>
            <a:r>
              <a:rPr lang="en-US" altLang="zh-TW" sz="2400" dirty="0"/>
              <a:t>	z</a:t>
            </a:r>
            <a:r>
              <a:rPr lang="en-US" altLang="zh-TW" sz="2400" baseline="30000" dirty="0"/>
              <a:t>(</a:t>
            </a:r>
            <a:r>
              <a:rPr lang="en-US" altLang="zh-TW" sz="2400" baseline="30000" dirty="0" err="1"/>
              <a:t>i</a:t>
            </a:r>
            <a:r>
              <a:rPr lang="en-US" altLang="zh-TW" sz="2400" baseline="30000" dirty="0"/>
              <a:t>)</a:t>
            </a:r>
            <a:r>
              <a:rPr lang="en-US" altLang="zh-TW" sz="2400" dirty="0"/>
              <a:t> = </a:t>
            </a:r>
            <a:r>
              <a:rPr lang="en-US" altLang="zh-TW" sz="2400" dirty="0" err="1"/>
              <a:t>w</a:t>
            </a:r>
            <a:r>
              <a:rPr lang="en-US" altLang="zh-TW" sz="2400" baseline="30000" dirty="0" err="1"/>
              <a:t>T</a:t>
            </a:r>
            <a:r>
              <a:rPr lang="en-US" altLang="zh-TW" sz="2400" dirty="0" err="1"/>
              <a:t>x</a:t>
            </a:r>
            <a:r>
              <a:rPr lang="en-US" altLang="zh-TW" sz="2400" baseline="30000" dirty="0"/>
              <a:t>(</a:t>
            </a:r>
            <a:r>
              <a:rPr lang="en-US" altLang="zh-TW" sz="2400" baseline="30000" dirty="0" err="1"/>
              <a:t>i</a:t>
            </a:r>
            <a:r>
              <a:rPr lang="en-US" altLang="zh-TW" sz="2400" baseline="30000" dirty="0"/>
              <a:t>)</a:t>
            </a:r>
            <a:r>
              <a:rPr lang="en-US" altLang="zh-TW" sz="2400" dirty="0"/>
              <a:t> + b</a:t>
            </a:r>
          </a:p>
          <a:p>
            <a:pPr marL="0" indent="0">
              <a:buNone/>
            </a:pPr>
            <a:r>
              <a:rPr lang="en-US" altLang="zh-TW" sz="2400" dirty="0"/>
              <a:t>	a</a:t>
            </a:r>
            <a:r>
              <a:rPr lang="en-US" altLang="zh-TW" sz="2400" baseline="30000" dirty="0"/>
              <a:t>(</a:t>
            </a:r>
            <a:r>
              <a:rPr lang="en-US" altLang="zh-TW" sz="2400" baseline="30000" dirty="0" err="1"/>
              <a:t>i</a:t>
            </a:r>
            <a:r>
              <a:rPr lang="en-US" altLang="zh-TW" sz="2400" baseline="30000" dirty="0"/>
              <a:t>)</a:t>
            </a:r>
            <a:r>
              <a:rPr lang="en-US" altLang="zh-TW" sz="2400" dirty="0"/>
              <a:t> = </a:t>
            </a:r>
            <a:r>
              <a:rPr lang="el-GR" altLang="zh-TW" sz="2400" dirty="0">
                <a:latin typeface="Times New Roman" panose="02020603050405020304" pitchFamily="18" charset="0"/>
                <a:cs typeface="Times New Roman" panose="02020603050405020304" pitchFamily="18" charset="0"/>
              </a:rPr>
              <a:t>σ</a:t>
            </a:r>
            <a:r>
              <a:rPr lang="en-US" altLang="zh-TW" sz="2400" dirty="0">
                <a:latin typeface="Times New Roman" panose="02020603050405020304" pitchFamily="18" charset="0"/>
                <a:cs typeface="Times New Roman" panose="02020603050405020304" pitchFamily="18" charset="0"/>
              </a:rPr>
              <a:t>(z</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a:t>
            </a:r>
          </a:p>
          <a:p>
            <a:pPr marL="0" indent="0">
              <a:buNone/>
            </a:pPr>
            <a:r>
              <a:rPr lang="en-US" altLang="zh-TW" sz="2400" dirty="0">
                <a:latin typeface="Times New Roman" panose="02020603050405020304" pitchFamily="18" charset="0"/>
                <a:cs typeface="Times New Roman" panose="02020603050405020304" pitchFamily="18" charset="0"/>
              </a:rPr>
              <a:t>	J += – [y</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log a</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 (1 – y</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log(1 – a</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a:t>
            </a:r>
          </a:p>
          <a:p>
            <a:pPr marL="0" indent="0">
              <a:buNone/>
            </a:pP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dz</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 a</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 y</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p>
          <a:p>
            <a:pPr marL="0" indent="0">
              <a:buNone/>
            </a:pPr>
            <a:r>
              <a:rPr lang="en-US" altLang="zh-TW" sz="2400" dirty="0">
                <a:latin typeface="Times New Roman" panose="02020603050405020304" pitchFamily="18" charset="0"/>
                <a:cs typeface="Times New Roman" panose="02020603050405020304" pitchFamily="18" charset="0"/>
              </a:rPr>
              <a:t>	dw</a:t>
            </a:r>
            <a:r>
              <a:rPr lang="en-US" altLang="zh-TW" sz="2400" baseline="-25000" dirty="0">
                <a:latin typeface="Times New Roman" panose="02020603050405020304" pitchFamily="18" charset="0"/>
                <a:cs typeface="Times New Roman" panose="02020603050405020304" pitchFamily="18" charset="0"/>
              </a:rPr>
              <a:t>1</a:t>
            </a:r>
            <a:r>
              <a:rPr lang="en-US" altLang="zh-TW" sz="2400" dirty="0">
                <a:latin typeface="Times New Roman" panose="02020603050405020304" pitchFamily="18" charset="0"/>
                <a:cs typeface="Times New Roman" panose="02020603050405020304" pitchFamily="18" charset="0"/>
              </a:rPr>
              <a:t> += x</a:t>
            </a:r>
            <a:r>
              <a:rPr lang="en-US" altLang="zh-TW" sz="2400" baseline="-25000" dirty="0">
                <a:latin typeface="Times New Roman" panose="02020603050405020304" pitchFamily="18" charset="0"/>
                <a:cs typeface="Times New Roman" panose="02020603050405020304" pitchFamily="18" charset="0"/>
              </a:rPr>
              <a:t>1</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dz</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p>
          <a:p>
            <a:pPr marL="0" indent="0">
              <a:buNone/>
            </a:pPr>
            <a:r>
              <a:rPr lang="en-US" altLang="zh-TW" sz="2400" dirty="0">
                <a:latin typeface="Times New Roman" panose="02020603050405020304" pitchFamily="18" charset="0"/>
                <a:cs typeface="Times New Roman" panose="02020603050405020304" pitchFamily="18" charset="0"/>
              </a:rPr>
              <a:t>	dw</a:t>
            </a:r>
            <a:r>
              <a:rPr lang="en-US" altLang="zh-TW" sz="2400" baseline="-25000" dirty="0">
                <a:latin typeface="Times New Roman" panose="02020603050405020304" pitchFamily="18" charset="0"/>
                <a:cs typeface="Times New Roman" panose="02020603050405020304" pitchFamily="18" charset="0"/>
              </a:rPr>
              <a:t>2</a:t>
            </a:r>
            <a:r>
              <a:rPr lang="en-US" altLang="zh-TW" sz="2400" dirty="0">
                <a:latin typeface="Times New Roman" panose="02020603050405020304" pitchFamily="18" charset="0"/>
                <a:cs typeface="Times New Roman" panose="02020603050405020304" pitchFamily="18" charset="0"/>
              </a:rPr>
              <a:t> += x</a:t>
            </a:r>
            <a:r>
              <a:rPr lang="en-US" altLang="zh-TW" sz="2400" baseline="-25000" dirty="0">
                <a:latin typeface="Times New Roman" panose="02020603050405020304" pitchFamily="18" charset="0"/>
                <a:cs typeface="Times New Roman" panose="02020603050405020304" pitchFamily="18" charset="0"/>
              </a:rPr>
              <a:t>1</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dz</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p>
          <a:p>
            <a:pPr marL="0" indent="0">
              <a:buNone/>
            </a:pP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db</a:t>
            </a:r>
            <a:r>
              <a:rPr lang="en-US" altLang="zh-TW" sz="2400" dirty="0">
                <a:latin typeface="Times New Roman" panose="02020603050405020304" pitchFamily="18" charset="0"/>
                <a:cs typeface="Times New Roman" panose="02020603050405020304" pitchFamily="18" charset="0"/>
              </a:rPr>
              <a:t> += </a:t>
            </a:r>
            <a:r>
              <a:rPr lang="en-US" altLang="zh-TW" sz="2400" dirty="0" err="1">
                <a:latin typeface="Times New Roman" panose="02020603050405020304" pitchFamily="18" charset="0"/>
                <a:cs typeface="Times New Roman" panose="02020603050405020304" pitchFamily="18" charset="0"/>
              </a:rPr>
              <a:t>dz</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p>
          <a:p>
            <a:pPr marL="0" indent="0">
              <a:buNone/>
            </a:pPr>
            <a:r>
              <a:rPr lang="en-US" altLang="zh-TW" sz="2400" dirty="0"/>
              <a:t>J /= m;   dw</a:t>
            </a:r>
            <a:r>
              <a:rPr lang="en-US" altLang="zh-TW" sz="2400" baseline="-25000" dirty="0"/>
              <a:t>1</a:t>
            </a:r>
            <a:r>
              <a:rPr lang="en-US" altLang="zh-TW" sz="2400" dirty="0"/>
              <a:t> /= m;   dw</a:t>
            </a:r>
            <a:r>
              <a:rPr lang="en-US" altLang="zh-TW" sz="2400" baseline="-25000" dirty="0"/>
              <a:t>2</a:t>
            </a:r>
            <a:r>
              <a:rPr lang="en-US" altLang="zh-TW" sz="2400" dirty="0"/>
              <a:t> /= m;   </a:t>
            </a:r>
            <a:r>
              <a:rPr lang="en-US" altLang="zh-TW" sz="2400" dirty="0" err="1"/>
              <a:t>db</a:t>
            </a:r>
            <a:r>
              <a:rPr lang="en-US" altLang="zh-TW" sz="2400" dirty="0"/>
              <a:t> /= m;</a:t>
            </a:r>
            <a:endParaRPr lang="zh-TW" altLang="en-US" sz="24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48</a:t>
            </a:fld>
            <a:endParaRPr lang="en-US" dirty="0"/>
          </a:p>
        </p:txBody>
      </p:sp>
      <p:sp>
        <p:nvSpPr>
          <p:cNvPr id="5" name="文字方塊 4"/>
          <p:cNvSpPr txBox="1"/>
          <p:nvPr/>
        </p:nvSpPr>
        <p:spPr>
          <a:xfrm>
            <a:off x="8331200" y="2904067"/>
            <a:ext cx="2997200" cy="2677656"/>
          </a:xfrm>
          <a:prstGeom prst="rect">
            <a:avLst/>
          </a:prstGeom>
          <a:noFill/>
        </p:spPr>
        <p:txBody>
          <a:bodyPr wrap="square" rtlCol="0">
            <a:spAutoFit/>
          </a:bodyPr>
          <a:lstStyle/>
          <a:p>
            <a:r>
              <a:rPr lang="en-US" altLang="zh-TW" sz="2400" b="1" dirty="0">
                <a:solidFill>
                  <a:srgbClr val="FF0000"/>
                </a:solidFill>
              </a:rPr>
              <a:t>Update</a:t>
            </a:r>
            <a:r>
              <a:rPr lang="en-US" altLang="zh-TW" sz="2400" dirty="0">
                <a:solidFill>
                  <a:srgbClr val="FF0000"/>
                </a:solidFill>
              </a:rPr>
              <a:t> </a:t>
            </a:r>
            <a:r>
              <a:rPr lang="en-US" altLang="zh-TW" sz="2400" dirty="0"/>
              <a:t>weights:</a:t>
            </a:r>
          </a:p>
          <a:p>
            <a:endParaRPr lang="en-US" altLang="zh-TW" sz="2400" dirty="0"/>
          </a:p>
          <a:p>
            <a:r>
              <a:rPr lang="en-US" altLang="zh-TW" sz="2400" dirty="0"/>
              <a:t>w</a:t>
            </a:r>
            <a:r>
              <a:rPr lang="en-US" altLang="zh-TW" sz="2400" baseline="-25000" dirty="0"/>
              <a:t>1</a:t>
            </a:r>
            <a:r>
              <a:rPr lang="en-US" altLang="zh-TW" sz="2400" dirty="0"/>
              <a:t> := w</a:t>
            </a:r>
            <a:r>
              <a:rPr lang="en-US" altLang="zh-TW" sz="2400" baseline="-25000" dirty="0"/>
              <a:t>1</a:t>
            </a:r>
            <a:r>
              <a:rPr lang="en-US" altLang="zh-TW" sz="2400" dirty="0"/>
              <a:t> – </a:t>
            </a:r>
            <a:r>
              <a:rPr lang="el-GR" altLang="zh-TW" sz="2400" dirty="0">
                <a:latin typeface="Times New Roman" panose="02020603050405020304" pitchFamily="18" charset="0"/>
                <a:cs typeface="Times New Roman" panose="02020603050405020304" pitchFamily="18" charset="0"/>
              </a:rPr>
              <a:t>α</a:t>
            </a:r>
            <a:r>
              <a:rPr lang="en-US" altLang="zh-TW" sz="2400" dirty="0">
                <a:latin typeface="Times New Roman" panose="02020603050405020304" pitchFamily="18" charset="0"/>
                <a:cs typeface="Times New Roman" panose="02020603050405020304" pitchFamily="18" charset="0"/>
              </a:rPr>
              <a:t> dw</a:t>
            </a:r>
            <a:r>
              <a:rPr lang="en-US" altLang="zh-TW" sz="2400" baseline="-25000" dirty="0">
                <a:latin typeface="Times New Roman" panose="02020603050405020304" pitchFamily="18" charset="0"/>
                <a:cs typeface="Times New Roman" panose="02020603050405020304" pitchFamily="18" charset="0"/>
              </a:rPr>
              <a:t>1</a:t>
            </a:r>
          </a:p>
          <a:p>
            <a:endParaRPr lang="en-US" altLang="zh-TW" sz="2400" dirty="0"/>
          </a:p>
          <a:p>
            <a:r>
              <a:rPr lang="en-US" altLang="zh-TW" sz="2400" dirty="0"/>
              <a:t>w</a:t>
            </a:r>
            <a:r>
              <a:rPr lang="en-US" altLang="zh-TW" sz="2400" baseline="-25000" dirty="0"/>
              <a:t>2</a:t>
            </a:r>
            <a:r>
              <a:rPr lang="en-US" altLang="zh-TW" sz="2400" dirty="0"/>
              <a:t> := w</a:t>
            </a:r>
            <a:r>
              <a:rPr lang="en-US" altLang="zh-TW" sz="2400" baseline="-25000" dirty="0"/>
              <a:t>2</a:t>
            </a:r>
            <a:r>
              <a:rPr lang="en-US" altLang="zh-TW" sz="2400" dirty="0"/>
              <a:t> – </a:t>
            </a:r>
            <a:r>
              <a:rPr lang="el-GR" altLang="zh-TW" sz="2400" dirty="0">
                <a:latin typeface="Times New Roman" panose="02020603050405020304" pitchFamily="18" charset="0"/>
                <a:cs typeface="Times New Roman" panose="02020603050405020304" pitchFamily="18" charset="0"/>
              </a:rPr>
              <a:t>α</a:t>
            </a:r>
            <a:r>
              <a:rPr lang="en-US" altLang="zh-TW" sz="2400" dirty="0">
                <a:latin typeface="Times New Roman" panose="02020603050405020304" pitchFamily="18" charset="0"/>
                <a:cs typeface="Times New Roman" panose="02020603050405020304" pitchFamily="18" charset="0"/>
              </a:rPr>
              <a:t> dw</a:t>
            </a:r>
            <a:r>
              <a:rPr lang="en-US" altLang="zh-TW" sz="2400" baseline="-25000" dirty="0">
                <a:latin typeface="Times New Roman" panose="02020603050405020304" pitchFamily="18" charset="0"/>
                <a:cs typeface="Times New Roman" panose="02020603050405020304" pitchFamily="18" charset="0"/>
              </a:rPr>
              <a:t>2</a:t>
            </a:r>
          </a:p>
          <a:p>
            <a:endParaRPr lang="en-US" altLang="zh-TW" sz="2400" dirty="0"/>
          </a:p>
          <a:p>
            <a:r>
              <a:rPr lang="en-US" altLang="zh-TW" sz="2400" dirty="0"/>
              <a:t>b := b – </a:t>
            </a:r>
            <a:r>
              <a:rPr lang="el-GR" altLang="zh-TW" sz="2400" dirty="0">
                <a:latin typeface="Times New Roman" panose="02020603050405020304" pitchFamily="18" charset="0"/>
                <a:cs typeface="Times New Roman" panose="02020603050405020304" pitchFamily="18" charset="0"/>
              </a:rPr>
              <a:t>α</a:t>
            </a: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db</a:t>
            </a:r>
            <a:endParaRPr lang="zh-TW" altLang="en-US" sz="2400" dirty="0"/>
          </a:p>
        </p:txBody>
      </p:sp>
    </p:spTree>
    <p:extLst>
      <p:ext uri="{BB962C8B-B14F-4D97-AF65-F5344CB8AC3E}">
        <p14:creationId xmlns:p14="http://schemas.microsoft.com/office/powerpoint/2010/main" val="3965356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Vectorization (demo)</a:t>
            </a:r>
            <a:endParaRPr lang="zh-TW" altLang="en-US" dirty="0"/>
          </a:p>
        </p:txBody>
      </p:sp>
      <p:sp>
        <p:nvSpPr>
          <p:cNvPr id="3" name="內容版面配置區 2"/>
          <p:cNvSpPr>
            <a:spLocks noGrp="1"/>
          </p:cNvSpPr>
          <p:nvPr>
            <p:ph idx="1"/>
          </p:nvPr>
        </p:nvSpPr>
        <p:spPr>
          <a:xfrm>
            <a:off x="2040468" y="1410768"/>
            <a:ext cx="4936066" cy="4207933"/>
          </a:xfrm>
        </p:spPr>
        <p:txBody>
          <a:bodyPr>
            <a:noAutofit/>
          </a:bodyPr>
          <a:lstStyle/>
          <a:p>
            <a:pPr marL="0" indent="0">
              <a:buNone/>
            </a:pPr>
            <a:r>
              <a:rPr lang="en-US" altLang="zh-TW" sz="2000" dirty="0"/>
              <a:t>import </a:t>
            </a:r>
            <a:r>
              <a:rPr lang="en-US" altLang="zh-TW" sz="2000" dirty="0" err="1"/>
              <a:t>numpy</a:t>
            </a:r>
            <a:r>
              <a:rPr lang="en-US" altLang="zh-TW" sz="2000" dirty="0"/>
              <a:t> as np</a:t>
            </a:r>
          </a:p>
          <a:p>
            <a:pPr marL="0" indent="0">
              <a:buNone/>
            </a:pPr>
            <a:r>
              <a:rPr lang="en-US" altLang="zh-TW" sz="2000" dirty="0"/>
              <a:t>a = </a:t>
            </a:r>
            <a:r>
              <a:rPr lang="en-US" altLang="zh-TW" sz="2000" dirty="0" err="1"/>
              <a:t>np.array</a:t>
            </a:r>
            <a:r>
              <a:rPr lang="en-US" altLang="zh-TW" sz="2000" dirty="0"/>
              <a:t>([1,2,3,4])</a:t>
            </a:r>
          </a:p>
          <a:p>
            <a:pPr marL="0" indent="0">
              <a:buNone/>
            </a:pPr>
            <a:r>
              <a:rPr lang="en-US" altLang="zh-TW" sz="2000" dirty="0"/>
              <a:t>print(a)</a:t>
            </a:r>
          </a:p>
          <a:p>
            <a:pPr marL="0" indent="0">
              <a:buNone/>
            </a:pPr>
            <a:endParaRPr lang="en-US" altLang="zh-TW" sz="2000" dirty="0"/>
          </a:p>
          <a:p>
            <a:pPr marL="0" indent="0">
              <a:buNone/>
            </a:pPr>
            <a:r>
              <a:rPr lang="en-US" altLang="zh-TW" sz="2000" dirty="0"/>
              <a:t>import time</a:t>
            </a:r>
          </a:p>
          <a:p>
            <a:pPr marL="0" indent="0">
              <a:buNone/>
            </a:pPr>
            <a:r>
              <a:rPr lang="en-US" altLang="zh-TW" sz="2000" dirty="0"/>
              <a:t>a = </a:t>
            </a:r>
            <a:r>
              <a:rPr lang="en-US" altLang="zh-TW" sz="2000" dirty="0" err="1"/>
              <a:t>np.random.rand</a:t>
            </a:r>
            <a:r>
              <a:rPr lang="en-US" altLang="zh-TW" sz="2000" dirty="0"/>
              <a:t>(1000000)</a:t>
            </a:r>
          </a:p>
          <a:p>
            <a:pPr marL="0" indent="0">
              <a:buNone/>
            </a:pPr>
            <a:r>
              <a:rPr lang="en-US" altLang="zh-TW" sz="2000" dirty="0"/>
              <a:t>b = </a:t>
            </a:r>
            <a:r>
              <a:rPr lang="en-US" altLang="zh-TW" sz="2000" dirty="0" err="1"/>
              <a:t>np.random.rand</a:t>
            </a:r>
            <a:r>
              <a:rPr lang="en-US" altLang="zh-TW" sz="2000" dirty="0"/>
              <a:t>(1000000)</a:t>
            </a:r>
            <a:endParaRPr lang="zh-TW" altLang="en-US" sz="2000" dirty="0"/>
          </a:p>
          <a:p>
            <a:pPr marL="0" indent="0">
              <a:buNone/>
            </a:pPr>
            <a:r>
              <a:rPr lang="en-US" altLang="zh-TW" sz="2000" dirty="0"/>
              <a:t>tic = </a:t>
            </a:r>
            <a:r>
              <a:rPr lang="en-US" altLang="zh-TW" sz="2000" dirty="0" err="1"/>
              <a:t>time.time</a:t>
            </a:r>
            <a:r>
              <a:rPr lang="en-US" altLang="zh-TW" sz="2000" dirty="0"/>
              <a:t>()</a:t>
            </a:r>
          </a:p>
          <a:p>
            <a:pPr marL="0" indent="0">
              <a:buNone/>
            </a:pPr>
            <a:r>
              <a:rPr lang="en-US" altLang="zh-TW" sz="2000" dirty="0"/>
              <a:t>c = np.dot(</a:t>
            </a:r>
            <a:r>
              <a:rPr lang="en-US" altLang="zh-TW" sz="2000" dirty="0" err="1"/>
              <a:t>a,b</a:t>
            </a:r>
            <a:r>
              <a:rPr lang="en-US" altLang="zh-TW" sz="2000" dirty="0"/>
              <a:t>)</a:t>
            </a:r>
          </a:p>
          <a:p>
            <a:pPr marL="0" indent="0">
              <a:buNone/>
            </a:pPr>
            <a:r>
              <a:rPr lang="en-US" altLang="zh-TW" sz="2000" dirty="0"/>
              <a:t>toc = </a:t>
            </a:r>
            <a:r>
              <a:rPr lang="en-US" altLang="zh-TW" sz="2000" dirty="0" err="1"/>
              <a:t>time.time</a:t>
            </a:r>
            <a:r>
              <a:rPr lang="en-US" altLang="zh-TW" sz="2000" dirty="0"/>
              <a:t>()</a:t>
            </a:r>
          </a:p>
          <a:p>
            <a:pPr marL="0" indent="0">
              <a:buNone/>
            </a:pPr>
            <a:r>
              <a:rPr lang="en-US" altLang="zh-TW" sz="2000" dirty="0" smtClean="0"/>
              <a:t>print(c</a:t>
            </a:r>
            <a:r>
              <a:rPr lang="en-US" altLang="zh-TW" sz="2000" dirty="0"/>
              <a:t>)</a:t>
            </a:r>
          </a:p>
          <a:p>
            <a:pPr marL="0" indent="0">
              <a:buNone/>
            </a:pPr>
            <a:r>
              <a:rPr lang="en-US" altLang="zh-TW" sz="2000" dirty="0"/>
              <a:t>print(“</a:t>
            </a:r>
            <a:r>
              <a:rPr lang="en-US" altLang="zh-TW" sz="2000" dirty="0" err="1"/>
              <a:t>Vectorized</a:t>
            </a:r>
            <a:r>
              <a:rPr lang="en-US" altLang="zh-TW" sz="2000" dirty="0"/>
              <a:t> version:” + </a:t>
            </a:r>
            <a:r>
              <a:rPr lang="en-US" altLang="zh-TW" sz="2000" dirty="0" err="1"/>
              <a:t>str</a:t>
            </a:r>
            <a:r>
              <a:rPr lang="en-US" altLang="zh-TW" sz="2000" dirty="0"/>
              <a:t>(1000*(toc-tic) + “</a:t>
            </a:r>
            <a:r>
              <a:rPr lang="en-US" altLang="zh-TW" sz="2000" dirty="0" err="1"/>
              <a:t>ms</a:t>
            </a:r>
            <a:r>
              <a:rPr lang="en-US" altLang="zh-TW" sz="2000" dirty="0"/>
              <a:t>”)</a:t>
            </a: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49</a:t>
            </a:fld>
            <a:endParaRPr lang="en-US" dirty="0"/>
          </a:p>
        </p:txBody>
      </p:sp>
      <p:sp>
        <p:nvSpPr>
          <p:cNvPr id="5" name="內容版面配置區 2"/>
          <p:cNvSpPr txBox="1">
            <a:spLocks/>
          </p:cNvSpPr>
          <p:nvPr/>
        </p:nvSpPr>
        <p:spPr>
          <a:xfrm>
            <a:off x="7093479" y="3088607"/>
            <a:ext cx="4704944" cy="2802468"/>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altLang="zh-TW" dirty="0"/>
              <a:t>c = 0</a:t>
            </a:r>
          </a:p>
          <a:p>
            <a:pPr marL="0" indent="0">
              <a:buFont typeface="Wingdings 3" charset="2"/>
              <a:buNone/>
            </a:pPr>
            <a:r>
              <a:rPr lang="en-US" altLang="zh-TW" dirty="0"/>
              <a:t>tic = </a:t>
            </a:r>
            <a:r>
              <a:rPr lang="en-US" altLang="zh-TW" dirty="0" err="1"/>
              <a:t>time.time</a:t>
            </a:r>
            <a:r>
              <a:rPr lang="en-US" altLang="zh-TW" dirty="0"/>
              <a:t>()</a:t>
            </a:r>
          </a:p>
          <a:p>
            <a:pPr marL="0" indent="0">
              <a:buFont typeface="Wingdings 3" charset="2"/>
              <a:buNone/>
            </a:pPr>
            <a:r>
              <a:rPr lang="en-US" altLang="zh-TW" dirty="0"/>
              <a:t>for </a:t>
            </a:r>
            <a:r>
              <a:rPr lang="en-US" altLang="zh-TW" dirty="0" err="1"/>
              <a:t>i</a:t>
            </a:r>
            <a:r>
              <a:rPr lang="en-US" altLang="zh-TW" dirty="0"/>
              <a:t> = range(1000000):</a:t>
            </a:r>
          </a:p>
          <a:p>
            <a:pPr marL="0" indent="0">
              <a:buFont typeface="Wingdings 3" charset="2"/>
              <a:buNone/>
            </a:pPr>
            <a:r>
              <a:rPr lang="en-US" altLang="zh-TW" dirty="0"/>
              <a:t>	c += a[</a:t>
            </a:r>
            <a:r>
              <a:rPr lang="en-US" altLang="zh-TW" dirty="0" err="1"/>
              <a:t>i</a:t>
            </a:r>
            <a:r>
              <a:rPr lang="en-US" altLang="zh-TW" dirty="0"/>
              <a:t>]*b[</a:t>
            </a:r>
            <a:r>
              <a:rPr lang="en-US" altLang="zh-TW" dirty="0" err="1"/>
              <a:t>i</a:t>
            </a:r>
            <a:r>
              <a:rPr lang="en-US" altLang="zh-TW" dirty="0"/>
              <a:t>]</a:t>
            </a:r>
          </a:p>
          <a:p>
            <a:pPr marL="0" indent="0">
              <a:buFont typeface="Wingdings 3" charset="2"/>
              <a:buNone/>
            </a:pPr>
            <a:r>
              <a:rPr lang="en-US" altLang="zh-TW" dirty="0"/>
              <a:t>toc = </a:t>
            </a:r>
            <a:r>
              <a:rPr lang="en-US" altLang="zh-TW" dirty="0" err="1"/>
              <a:t>time.time</a:t>
            </a:r>
            <a:r>
              <a:rPr lang="en-US" altLang="zh-TW" dirty="0"/>
              <a:t>()</a:t>
            </a:r>
          </a:p>
          <a:p>
            <a:pPr marL="0" indent="0">
              <a:buFont typeface="Wingdings 3" charset="2"/>
              <a:buNone/>
            </a:pPr>
            <a:r>
              <a:rPr lang="en-US" altLang="zh-TW" dirty="0"/>
              <a:t>print(c)</a:t>
            </a:r>
          </a:p>
          <a:p>
            <a:pPr marL="0" indent="0">
              <a:buFont typeface="Wingdings 3" charset="2"/>
              <a:buNone/>
            </a:pPr>
            <a:r>
              <a:rPr lang="en-US" altLang="zh-TW" dirty="0"/>
              <a:t>print(“For loop:” + </a:t>
            </a:r>
            <a:r>
              <a:rPr lang="en-US" altLang="zh-TW" dirty="0" err="1"/>
              <a:t>str</a:t>
            </a:r>
            <a:r>
              <a:rPr lang="en-US" altLang="zh-TW" dirty="0"/>
              <a:t>(1000*(toc-tic) + “</a:t>
            </a:r>
            <a:r>
              <a:rPr lang="en-US" altLang="zh-TW" dirty="0" err="1"/>
              <a:t>ms</a:t>
            </a:r>
            <a:r>
              <a:rPr lang="en-US" altLang="zh-TW" dirty="0"/>
              <a:t>”)</a:t>
            </a:r>
          </a:p>
        </p:txBody>
      </p:sp>
    </p:spTree>
    <p:extLst>
      <p:ext uri="{BB962C8B-B14F-4D97-AF65-F5344CB8AC3E}">
        <p14:creationId xmlns:p14="http://schemas.microsoft.com/office/powerpoint/2010/main" val="2853998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Basics of Neural Networks</a:t>
            </a:r>
            <a:endParaRPr lang="zh-TW" altLang="en-US" dirty="0"/>
          </a:p>
        </p:txBody>
      </p:sp>
      <p:sp>
        <p:nvSpPr>
          <p:cNvPr id="3" name="內容版面配置區 2"/>
          <p:cNvSpPr>
            <a:spLocks noGrp="1"/>
          </p:cNvSpPr>
          <p:nvPr>
            <p:ph idx="1"/>
          </p:nvPr>
        </p:nvSpPr>
        <p:spPr/>
        <p:txBody>
          <a:bodyPr/>
          <a:lstStyle/>
          <a:p>
            <a:pPr>
              <a:lnSpc>
                <a:spcPct val="150000"/>
              </a:lnSpc>
            </a:pPr>
            <a:r>
              <a:rPr lang="en-US" altLang="zh-TW" sz="2800" dirty="0"/>
              <a:t>The Perceptron and its Learning Rule (Frank Rosenblatt, 1957)</a:t>
            </a:r>
          </a:p>
          <a:p>
            <a:pPr>
              <a:lnSpc>
                <a:spcPct val="150000"/>
              </a:lnSpc>
            </a:pPr>
            <a:r>
              <a:rPr lang="en-US" altLang="zh-TW" sz="2800" dirty="0">
                <a:solidFill>
                  <a:schemeClr val="bg2">
                    <a:lumMod val="90000"/>
                  </a:schemeClr>
                </a:solidFill>
              </a:rPr>
              <a:t>Adaptive Linear Neuron and Delta Rule (</a:t>
            </a:r>
            <a:r>
              <a:rPr lang="en-US" altLang="zh-TW" sz="2800" dirty="0" err="1">
                <a:solidFill>
                  <a:schemeClr val="bg2">
                    <a:lumMod val="90000"/>
                  </a:schemeClr>
                </a:solidFill>
              </a:rPr>
              <a:t>Widrow</a:t>
            </a:r>
            <a:r>
              <a:rPr lang="en-US" altLang="zh-TW" sz="2800" dirty="0">
                <a:solidFill>
                  <a:schemeClr val="bg2">
                    <a:lumMod val="90000"/>
                  </a:schemeClr>
                </a:solidFill>
              </a:rPr>
              <a:t> &amp; Hoff, 1960)</a:t>
            </a:r>
          </a:p>
          <a:p>
            <a:pPr>
              <a:lnSpc>
                <a:spcPct val="150000"/>
              </a:lnSpc>
            </a:pPr>
            <a:r>
              <a:rPr lang="en-US" altLang="zh-TW" sz="2800" dirty="0">
                <a:solidFill>
                  <a:schemeClr val="bg2">
                    <a:lumMod val="90000"/>
                  </a:schemeClr>
                </a:solidFill>
              </a:rPr>
              <a:t>Logistic Regression and Gradient </a:t>
            </a:r>
            <a:r>
              <a:rPr lang="en-US" altLang="zh-TW" sz="2800" dirty="0" smtClean="0">
                <a:solidFill>
                  <a:schemeClr val="bg2">
                    <a:lumMod val="90000"/>
                  </a:schemeClr>
                </a:solidFill>
              </a:rPr>
              <a:t>Descent</a:t>
            </a:r>
            <a:endParaRPr lang="en-US" altLang="zh-TW" sz="2800" dirty="0">
              <a:solidFill>
                <a:schemeClr val="bg2">
                  <a:lumMod val="90000"/>
                </a:schemeClr>
              </a:solidFill>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367984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Neural network programming guide</a:t>
            </a:r>
            <a:endParaRPr lang="zh-TW" altLang="en-US" dirty="0"/>
          </a:p>
        </p:txBody>
      </p:sp>
      <p:sp>
        <p:nvSpPr>
          <p:cNvPr id="3" name="內容版面配置區 2"/>
          <p:cNvSpPr>
            <a:spLocks noGrp="1"/>
          </p:cNvSpPr>
          <p:nvPr>
            <p:ph idx="1"/>
          </p:nvPr>
        </p:nvSpPr>
        <p:spPr>
          <a:xfrm>
            <a:off x="1926455" y="2133600"/>
            <a:ext cx="9996256" cy="4426998"/>
          </a:xfrm>
        </p:spPr>
        <p:txBody>
          <a:bodyPr>
            <a:noAutofit/>
          </a:bodyPr>
          <a:lstStyle/>
          <a:p>
            <a:r>
              <a:rPr lang="en-US" altLang="zh-TW" sz="2400" dirty="0"/>
              <a:t>Whenever possible, avoid explicit for loops!</a:t>
            </a:r>
          </a:p>
          <a:p>
            <a:r>
              <a:rPr lang="en-US" altLang="zh-TW" sz="2400" dirty="0"/>
              <a:t>Instead of:</a:t>
            </a:r>
          </a:p>
          <a:p>
            <a:pPr marL="457200" lvl="1" indent="0">
              <a:buNone/>
            </a:pPr>
            <a:r>
              <a:rPr lang="en-US" altLang="zh-TW" sz="2000" dirty="0">
                <a:solidFill>
                  <a:srgbClr val="FF0000"/>
                </a:solidFill>
              </a:rPr>
              <a:t>u = </a:t>
            </a:r>
            <a:r>
              <a:rPr lang="en-US" altLang="zh-TW" sz="2000" dirty="0" err="1">
                <a:solidFill>
                  <a:srgbClr val="FF0000"/>
                </a:solidFill>
              </a:rPr>
              <a:t>np.zeros</a:t>
            </a:r>
            <a:r>
              <a:rPr lang="en-US" altLang="zh-TW" sz="2000" dirty="0">
                <a:solidFill>
                  <a:srgbClr val="FF0000"/>
                </a:solidFill>
              </a:rPr>
              <a:t>((n,1))</a:t>
            </a:r>
            <a:br>
              <a:rPr lang="en-US" altLang="zh-TW" sz="2000" dirty="0">
                <a:solidFill>
                  <a:srgbClr val="FF0000"/>
                </a:solidFill>
              </a:rPr>
            </a:br>
            <a:r>
              <a:rPr lang="en-US" altLang="zh-TW" sz="2000" dirty="0">
                <a:solidFill>
                  <a:srgbClr val="FF0000"/>
                </a:solidFill>
              </a:rPr>
              <a:t>for </a:t>
            </a:r>
            <a:r>
              <a:rPr lang="en-US" altLang="zh-TW" sz="2000" dirty="0" err="1">
                <a:solidFill>
                  <a:srgbClr val="FF0000"/>
                </a:solidFill>
              </a:rPr>
              <a:t>i</a:t>
            </a:r>
            <a:r>
              <a:rPr lang="en-US" altLang="zh-TW" sz="2000" dirty="0">
                <a:solidFill>
                  <a:srgbClr val="FF0000"/>
                </a:solidFill>
              </a:rPr>
              <a:t> in range(n):</a:t>
            </a:r>
            <a:br>
              <a:rPr lang="en-US" altLang="zh-TW" sz="2000" dirty="0">
                <a:solidFill>
                  <a:srgbClr val="FF0000"/>
                </a:solidFill>
              </a:rPr>
            </a:br>
            <a:r>
              <a:rPr lang="en-US" altLang="zh-TW" sz="2000" dirty="0">
                <a:solidFill>
                  <a:srgbClr val="FF0000"/>
                </a:solidFill>
              </a:rPr>
              <a:t>	u[</a:t>
            </a:r>
            <a:r>
              <a:rPr lang="en-US" altLang="zh-TW" sz="2000" dirty="0" err="1">
                <a:solidFill>
                  <a:srgbClr val="FF0000"/>
                </a:solidFill>
              </a:rPr>
              <a:t>i</a:t>
            </a:r>
            <a:r>
              <a:rPr lang="en-US" altLang="zh-TW" sz="2000" dirty="0">
                <a:solidFill>
                  <a:srgbClr val="FF0000"/>
                </a:solidFill>
              </a:rPr>
              <a:t>] = </a:t>
            </a:r>
            <a:r>
              <a:rPr lang="en-US" altLang="zh-TW" sz="2000" dirty="0" err="1">
                <a:solidFill>
                  <a:srgbClr val="FF0000"/>
                </a:solidFill>
              </a:rPr>
              <a:t>math.exp</a:t>
            </a:r>
            <a:r>
              <a:rPr lang="en-US" altLang="zh-TW" sz="2000" dirty="0">
                <a:solidFill>
                  <a:srgbClr val="FF0000"/>
                </a:solidFill>
              </a:rPr>
              <a:t>(v[</a:t>
            </a:r>
            <a:r>
              <a:rPr lang="en-US" altLang="zh-TW" sz="2000" dirty="0" err="1">
                <a:solidFill>
                  <a:srgbClr val="FF0000"/>
                </a:solidFill>
              </a:rPr>
              <a:t>i</a:t>
            </a:r>
            <a:r>
              <a:rPr lang="en-US" altLang="zh-TW" sz="2000" dirty="0">
                <a:solidFill>
                  <a:srgbClr val="FF0000"/>
                </a:solidFill>
              </a:rPr>
              <a:t>])</a:t>
            </a:r>
          </a:p>
          <a:p>
            <a:r>
              <a:rPr lang="en-US" altLang="zh-TW" sz="2400" dirty="0"/>
              <a:t>Use vectors:</a:t>
            </a:r>
          </a:p>
          <a:p>
            <a:pPr marL="0" indent="0">
              <a:buNone/>
            </a:pPr>
            <a:r>
              <a:rPr lang="en-US" altLang="zh-TW" sz="2400" dirty="0"/>
              <a:t>	</a:t>
            </a:r>
            <a:r>
              <a:rPr lang="en-US" altLang="zh-TW" sz="2400" dirty="0">
                <a:solidFill>
                  <a:srgbClr val="FF0000"/>
                </a:solidFill>
              </a:rPr>
              <a:t>u = </a:t>
            </a:r>
            <a:r>
              <a:rPr lang="en-US" altLang="zh-TW" sz="2400" dirty="0" err="1">
                <a:solidFill>
                  <a:srgbClr val="FF0000"/>
                </a:solidFill>
              </a:rPr>
              <a:t>np.exp</a:t>
            </a:r>
            <a:r>
              <a:rPr lang="en-US" altLang="zh-TW" sz="2400" dirty="0">
                <a:solidFill>
                  <a:srgbClr val="FF0000"/>
                </a:solidFill>
              </a:rPr>
              <a:t>(v)</a:t>
            </a:r>
          </a:p>
          <a:p>
            <a:r>
              <a:rPr lang="en-US" altLang="zh-TW" sz="2400" dirty="0"/>
              <a:t>Other functions in </a:t>
            </a:r>
            <a:r>
              <a:rPr lang="en-US" altLang="zh-TW" sz="2400" dirty="0" err="1"/>
              <a:t>numpy</a:t>
            </a:r>
            <a:r>
              <a:rPr lang="en-US" altLang="zh-TW" sz="2400" dirty="0"/>
              <a:t>: np.log(v), </a:t>
            </a:r>
            <a:r>
              <a:rPr lang="en-US" altLang="zh-TW" sz="2400" dirty="0" err="1"/>
              <a:t>np.abs</a:t>
            </a:r>
            <a:r>
              <a:rPr lang="en-US" altLang="zh-TW" sz="2400" dirty="0"/>
              <a:t>(v), </a:t>
            </a:r>
            <a:r>
              <a:rPr lang="en-US" altLang="zh-TW" sz="2400" dirty="0" err="1"/>
              <a:t>np.maximum</a:t>
            </a:r>
            <a:r>
              <a:rPr lang="en-US" altLang="zh-TW" sz="2400" dirty="0"/>
              <a:t>(v,0)</a:t>
            </a:r>
            <a:br>
              <a:rPr lang="en-US" altLang="zh-TW" sz="2400" dirty="0"/>
            </a:br>
            <a:r>
              <a:rPr lang="en-US" altLang="zh-TW" sz="2400" dirty="0"/>
              <a:t>Other element-wise computations: v**2, 1/v</a:t>
            </a:r>
            <a:endParaRPr lang="zh-TW" altLang="en-US" sz="24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2876619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Vectorizing</a:t>
            </a:r>
            <a:r>
              <a:rPr lang="en-US" altLang="zh-TW" dirty="0"/>
              <a:t> Logistic Regression</a:t>
            </a:r>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51</a:t>
            </a:fld>
            <a:endParaRPr lang="en-US" dirty="0"/>
          </a:p>
        </p:txBody>
      </p:sp>
      <p:sp>
        <p:nvSpPr>
          <p:cNvPr id="5" name="內容版面配置區 2"/>
          <p:cNvSpPr>
            <a:spLocks noGrp="1"/>
          </p:cNvSpPr>
          <p:nvPr>
            <p:ph idx="1"/>
          </p:nvPr>
        </p:nvSpPr>
        <p:spPr>
          <a:xfrm>
            <a:off x="2589212" y="2133600"/>
            <a:ext cx="8915400" cy="4489142"/>
          </a:xfrm>
        </p:spPr>
        <p:txBody>
          <a:bodyPr>
            <a:normAutofit/>
          </a:bodyPr>
          <a:lstStyle/>
          <a:p>
            <a:pPr marL="0" indent="0">
              <a:buNone/>
            </a:pPr>
            <a:r>
              <a:rPr lang="en-US" altLang="zh-TW" sz="2000" dirty="0"/>
              <a:t>J = 0;  </a:t>
            </a:r>
            <a:r>
              <a:rPr lang="en-US" altLang="zh-TW" sz="2000" dirty="0">
                <a:solidFill>
                  <a:srgbClr val="FF0000"/>
                </a:solidFill>
              </a:rPr>
              <a:t>dw</a:t>
            </a:r>
            <a:r>
              <a:rPr lang="en-US" altLang="zh-TW" sz="2000" baseline="-25000" dirty="0">
                <a:solidFill>
                  <a:srgbClr val="FF0000"/>
                </a:solidFill>
              </a:rPr>
              <a:t>1</a:t>
            </a:r>
            <a:r>
              <a:rPr lang="en-US" altLang="zh-TW" sz="2000" dirty="0">
                <a:solidFill>
                  <a:srgbClr val="FF0000"/>
                </a:solidFill>
              </a:rPr>
              <a:t> = 0;  dw</a:t>
            </a:r>
            <a:r>
              <a:rPr lang="en-US" altLang="zh-TW" sz="2000" baseline="-25000" dirty="0">
                <a:solidFill>
                  <a:srgbClr val="FF0000"/>
                </a:solidFill>
              </a:rPr>
              <a:t>2</a:t>
            </a:r>
            <a:r>
              <a:rPr lang="en-US" altLang="zh-TW" sz="2000" dirty="0">
                <a:solidFill>
                  <a:srgbClr val="FF0000"/>
                </a:solidFill>
              </a:rPr>
              <a:t> = 0;  </a:t>
            </a:r>
            <a:r>
              <a:rPr lang="en-US" altLang="zh-TW" sz="2000" dirty="0" err="1"/>
              <a:t>db</a:t>
            </a:r>
            <a:r>
              <a:rPr lang="en-US" altLang="zh-TW" sz="2000" dirty="0"/>
              <a:t> = 0;</a:t>
            </a:r>
          </a:p>
          <a:p>
            <a:pPr marL="0" indent="0">
              <a:buNone/>
            </a:pPr>
            <a:r>
              <a:rPr lang="en-US" altLang="zh-TW" sz="2000" dirty="0"/>
              <a:t>For </a:t>
            </a:r>
            <a:r>
              <a:rPr lang="en-US" altLang="zh-TW" sz="2000" dirty="0" err="1"/>
              <a:t>i</a:t>
            </a:r>
            <a:r>
              <a:rPr lang="en-US" altLang="zh-TW" sz="2000" dirty="0"/>
              <a:t> = 1 to m</a:t>
            </a:r>
          </a:p>
          <a:p>
            <a:pPr marL="0" indent="0">
              <a:buNone/>
            </a:pPr>
            <a:r>
              <a:rPr lang="en-US" altLang="zh-TW" sz="2000" dirty="0"/>
              <a:t>	z</a:t>
            </a:r>
            <a:r>
              <a:rPr lang="en-US" altLang="zh-TW" sz="2000" baseline="30000" dirty="0"/>
              <a:t>(</a:t>
            </a:r>
            <a:r>
              <a:rPr lang="en-US" altLang="zh-TW" sz="2000" baseline="30000" dirty="0" err="1"/>
              <a:t>i</a:t>
            </a:r>
            <a:r>
              <a:rPr lang="en-US" altLang="zh-TW" sz="2000" baseline="30000" dirty="0"/>
              <a:t>)</a:t>
            </a:r>
            <a:r>
              <a:rPr lang="en-US" altLang="zh-TW" sz="2000" dirty="0"/>
              <a:t> = </a:t>
            </a:r>
            <a:r>
              <a:rPr lang="en-US" altLang="zh-TW" sz="2000" dirty="0" err="1"/>
              <a:t>w</a:t>
            </a:r>
            <a:r>
              <a:rPr lang="en-US" altLang="zh-TW" sz="2000" baseline="30000" dirty="0" err="1"/>
              <a:t>T</a:t>
            </a:r>
            <a:r>
              <a:rPr lang="en-US" altLang="zh-TW" sz="2000" dirty="0" err="1"/>
              <a:t>x</a:t>
            </a:r>
            <a:r>
              <a:rPr lang="en-US" altLang="zh-TW" sz="2000" baseline="30000" dirty="0"/>
              <a:t>(</a:t>
            </a:r>
            <a:r>
              <a:rPr lang="en-US" altLang="zh-TW" sz="2000" baseline="30000" dirty="0" err="1"/>
              <a:t>i</a:t>
            </a:r>
            <a:r>
              <a:rPr lang="en-US" altLang="zh-TW" sz="2000" baseline="30000" dirty="0"/>
              <a:t>)</a:t>
            </a:r>
            <a:r>
              <a:rPr lang="en-US" altLang="zh-TW" sz="2000" dirty="0"/>
              <a:t> + b</a:t>
            </a:r>
          </a:p>
          <a:p>
            <a:pPr marL="0" indent="0">
              <a:buNone/>
            </a:pPr>
            <a:r>
              <a:rPr lang="en-US" altLang="zh-TW" sz="2000" dirty="0"/>
              <a:t>	a</a:t>
            </a:r>
            <a:r>
              <a:rPr lang="en-US" altLang="zh-TW" sz="2000" baseline="30000" dirty="0"/>
              <a:t>(</a:t>
            </a:r>
            <a:r>
              <a:rPr lang="en-US" altLang="zh-TW" sz="2000" baseline="30000" dirty="0" err="1"/>
              <a:t>i</a:t>
            </a:r>
            <a:r>
              <a:rPr lang="en-US" altLang="zh-TW" sz="2000" baseline="30000" dirty="0"/>
              <a:t>)</a:t>
            </a:r>
            <a:r>
              <a:rPr lang="en-US" altLang="zh-TW" sz="2000" dirty="0"/>
              <a:t> = </a:t>
            </a:r>
            <a:r>
              <a:rPr lang="el-GR" altLang="zh-TW" sz="2000" dirty="0">
                <a:latin typeface="Times New Roman" panose="02020603050405020304" pitchFamily="18" charset="0"/>
                <a:cs typeface="Times New Roman" panose="02020603050405020304" pitchFamily="18" charset="0"/>
              </a:rPr>
              <a:t>σ</a:t>
            </a:r>
            <a:r>
              <a:rPr lang="en-US" altLang="zh-TW" sz="2000" dirty="0">
                <a:latin typeface="Times New Roman" panose="02020603050405020304" pitchFamily="18" charset="0"/>
                <a:cs typeface="Times New Roman" panose="02020603050405020304" pitchFamily="18" charset="0"/>
              </a:rPr>
              <a:t>(z</a:t>
            </a:r>
            <a:r>
              <a:rPr lang="en-US" altLang="zh-TW" sz="2000" baseline="30000" dirty="0">
                <a:latin typeface="Times New Roman" panose="02020603050405020304" pitchFamily="18" charset="0"/>
                <a:cs typeface="Times New Roman" panose="02020603050405020304" pitchFamily="18" charset="0"/>
              </a:rPr>
              <a:t>(</a:t>
            </a:r>
            <a:r>
              <a:rPr lang="en-US" altLang="zh-TW" sz="2000" baseline="30000" dirty="0" err="1">
                <a:latin typeface="Times New Roman" panose="02020603050405020304" pitchFamily="18" charset="0"/>
                <a:cs typeface="Times New Roman" panose="02020603050405020304" pitchFamily="18" charset="0"/>
              </a:rPr>
              <a:t>i</a:t>
            </a:r>
            <a:r>
              <a:rPr lang="en-US" altLang="zh-TW" sz="2000" baseline="30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a:t>
            </a:r>
          </a:p>
          <a:p>
            <a:pPr marL="0" indent="0">
              <a:buNone/>
            </a:pPr>
            <a:r>
              <a:rPr lang="en-US" altLang="zh-TW" sz="2000" dirty="0">
                <a:latin typeface="Times New Roman" panose="02020603050405020304" pitchFamily="18" charset="0"/>
                <a:cs typeface="Times New Roman" panose="02020603050405020304" pitchFamily="18" charset="0"/>
              </a:rPr>
              <a:t>	J += – [y</a:t>
            </a:r>
            <a:r>
              <a:rPr lang="en-US" altLang="zh-TW" sz="2000" baseline="30000" dirty="0">
                <a:latin typeface="Times New Roman" panose="02020603050405020304" pitchFamily="18" charset="0"/>
                <a:cs typeface="Times New Roman" panose="02020603050405020304" pitchFamily="18" charset="0"/>
              </a:rPr>
              <a:t>(</a:t>
            </a:r>
            <a:r>
              <a:rPr lang="en-US" altLang="zh-TW" sz="2000" baseline="30000" dirty="0" err="1">
                <a:latin typeface="Times New Roman" panose="02020603050405020304" pitchFamily="18" charset="0"/>
                <a:cs typeface="Times New Roman" panose="02020603050405020304" pitchFamily="18" charset="0"/>
              </a:rPr>
              <a:t>i</a:t>
            </a:r>
            <a:r>
              <a:rPr lang="en-US" altLang="zh-TW" sz="2000" baseline="30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log a</a:t>
            </a:r>
            <a:r>
              <a:rPr lang="en-US" altLang="zh-TW" sz="2000" baseline="30000" dirty="0">
                <a:latin typeface="Times New Roman" panose="02020603050405020304" pitchFamily="18" charset="0"/>
                <a:cs typeface="Times New Roman" panose="02020603050405020304" pitchFamily="18" charset="0"/>
              </a:rPr>
              <a:t>(</a:t>
            </a:r>
            <a:r>
              <a:rPr lang="en-US" altLang="zh-TW" sz="2000" baseline="30000" dirty="0" err="1">
                <a:latin typeface="Times New Roman" panose="02020603050405020304" pitchFamily="18" charset="0"/>
                <a:cs typeface="Times New Roman" panose="02020603050405020304" pitchFamily="18" charset="0"/>
              </a:rPr>
              <a:t>i</a:t>
            </a:r>
            <a:r>
              <a:rPr lang="en-US" altLang="zh-TW" sz="2000" baseline="30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 (1 – y</a:t>
            </a:r>
            <a:r>
              <a:rPr lang="en-US" altLang="zh-TW" sz="2000" baseline="30000" dirty="0">
                <a:latin typeface="Times New Roman" panose="02020603050405020304" pitchFamily="18" charset="0"/>
                <a:cs typeface="Times New Roman" panose="02020603050405020304" pitchFamily="18" charset="0"/>
              </a:rPr>
              <a:t>(</a:t>
            </a:r>
            <a:r>
              <a:rPr lang="en-US" altLang="zh-TW" sz="2000" baseline="30000" dirty="0" err="1">
                <a:latin typeface="Times New Roman" panose="02020603050405020304" pitchFamily="18" charset="0"/>
                <a:cs typeface="Times New Roman" panose="02020603050405020304" pitchFamily="18" charset="0"/>
              </a:rPr>
              <a:t>i</a:t>
            </a:r>
            <a:r>
              <a:rPr lang="en-US" altLang="zh-TW" sz="2000" baseline="30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log(1 – a</a:t>
            </a:r>
            <a:r>
              <a:rPr lang="en-US" altLang="zh-TW" sz="2000" baseline="30000" dirty="0">
                <a:latin typeface="Times New Roman" panose="02020603050405020304" pitchFamily="18" charset="0"/>
                <a:cs typeface="Times New Roman" panose="02020603050405020304" pitchFamily="18" charset="0"/>
              </a:rPr>
              <a:t>(</a:t>
            </a:r>
            <a:r>
              <a:rPr lang="en-US" altLang="zh-TW" sz="2000" baseline="30000" dirty="0" err="1">
                <a:latin typeface="Times New Roman" panose="02020603050405020304" pitchFamily="18" charset="0"/>
                <a:cs typeface="Times New Roman" panose="02020603050405020304" pitchFamily="18" charset="0"/>
              </a:rPr>
              <a:t>i</a:t>
            </a:r>
            <a:r>
              <a:rPr lang="en-US" altLang="zh-TW" sz="2000" baseline="30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a:t>
            </a:r>
          </a:p>
          <a:p>
            <a:pPr marL="0" indent="0">
              <a:buNone/>
            </a:pP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dz</a:t>
            </a:r>
            <a:r>
              <a:rPr lang="en-US" altLang="zh-TW" sz="2000" baseline="30000" dirty="0">
                <a:latin typeface="Times New Roman" panose="02020603050405020304" pitchFamily="18" charset="0"/>
                <a:cs typeface="Times New Roman" panose="02020603050405020304" pitchFamily="18" charset="0"/>
              </a:rPr>
              <a:t>(</a:t>
            </a:r>
            <a:r>
              <a:rPr lang="en-US" altLang="zh-TW" sz="2000" baseline="30000" dirty="0" err="1">
                <a:latin typeface="Times New Roman" panose="02020603050405020304" pitchFamily="18" charset="0"/>
                <a:cs typeface="Times New Roman" panose="02020603050405020304" pitchFamily="18" charset="0"/>
              </a:rPr>
              <a:t>i</a:t>
            </a:r>
            <a:r>
              <a:rPr lang="en-US" altLang="zh-TW" sz="2000" baseline="30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 a</a:t>
            </a:r>
            <a:r>
              <a:rPr lang="en-US" altLang="zh-TW" sz="2000" baseline="30000" dirty="0">
                <a:latin typeface="Times New Roman" panose="02020603050405020304" pitchFamily="18" charset="0"/>
                <a:cs typeface="Times New Roman" panose="02020603050405020304" pitchFamily="18" charset="0"/>
              </a:rPr>
              <a:t>(</a:t>
            </a:r>
            <a:r>
              <a:rPr lang="en-US" altLang="zh-TW" sz="2000" baseline="30000" dirty="0" err="1">
                <a:latin typeface="Times New Roman" panose="02020603050405020304" pitchFamily="18" charset="0"/>
                <a:cs typeface="Times New Roman" panose="02020603050405020304" pitchFamily="18" charset="0"/>
              </a:rPr>
              <a:t>i</a:t>
            </a:r>
            <a:r>
              <a:rPr lang="en-US" altLang="zh-TW" sz="2000" baseline="30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 y</a:t>
            </a:r>
            <a:r>
              <a:rPr lang="en-US" altLang="zh-TW" sz="2000" baseline="30000" dirty="0">
                <a:latin typeface="Times New Roman" panose="02020603050405020304" pitchFamily="18" charset="0"/>
                <a:cs typeface="Times New Roman" panose="02020603050405020304" pitchFamily="18" charset="0"/>
              </a:rPr>
              <a:t>(</a:t>
            </a:r>
            <a:r>
              <a:rPr lang="en-US" altLang="zh-TW" sz="2000" baseline="30000" dirty="0" err="1">
                <a:latin typeface="Times New Roman" panose="02020603050405020304" pitchFamily="18" charset="0"/>
                <a:cs typeface="Times New Roman" panose="02020603050405020304" pitchFamily="18" charset="0"/>
              </a:rPr>
              <a:t>i</a:t>
            </a:r>
            <a:r>
              <a:rPr lang="en-US" altLang="zh-TW" sz="2000" baseline="30000" dirty="0">
                <a:latin typeface="Times New Roman" panose="02020603050405020304" pitchFamily="18" charset="0"/>
                <a:cs typeface="Times New Roman" panose="02020603050405020304" pitchFamily="18" charset="0"/>
              </a:rPr>
              <a:t>)</a:t>
            </a:r>
          </a:p>
          <a:p>
            <a:pPr marL="0" indent="0">
              <a:buNone/>
            </a:pPr>
            <a:r>
              <a:rPr lang="en-US" altLang="zh-TW" sz="2000" dirty="0">
                <a:latin typeface="Times New Roman" panose="02020603050405020304" pitchFamily="18" charset="0"/>
                <a:cs typeface="Times New Roman" panose="02020603050405020304" pitchFamily="18" charset="0"/>
              </a:rPr>
              <a:t>	</a:t>
            </a:r>
            <a:r>
              <a:rPr lang="en-US" altLang="zh-TW" sz="2000" dirty="0">
                <a:solidFill>
                  <a:srgbClr val="FF0000"/>
                </a:solidFill>
                <a:latin typeface="Times New Roman" panose="02020603050405020304" pitchFamily="18" charset="0"/>
                <a:cs typeface="Times New Roman" panose="02020603050405020304" pitchFamily="18" charset="0"/>
              </a:rPr>
              <a:t>dw</a:t>
            </a:r>
            <a:r>
              <a:rPr lang="en-US" altLang="zh-TW" sz="2000" baseline="-25000" dirty="0">
                <a:solidFill>
                  <a:srgbClr val="FF0000"/>
                </a:solidFill>
                <a:latin typeface="Times New Roman" panose="02020603050405020304" pitchFamily="18" charset="0"/>
                <a:cs typeface="Times New Roman" panose="02020603050405020304" pitchFamily="18" charset="0"/>
              </a:rPr>
              <a:t>1</a:t>
            </a:r>
            <a:r>
              <a:rPr lang="en-US" altLang="zh-TW" sz="2000" dirty="0">
                <a:solidFill>
                  <a:srgbClr val="FF0000"/>
                </a:solidFill>
                <a:latin typeface="Times New Roman" panose="02020603050405020304" pitchFamily="18" charset="0"/>
                <a:cs typeface="Times New Roman" panose="02020603050405020304" pitchFamily="18" charset="0"/>
              </a:rPr>
              <a:t> += x</a:t>
            </a:r>
            <a:r>
              <a:rPr lang="en-US" altLang="zh-TW" sz="2000" baseline="-25000" dirty="0">
                <a:solidFill>
                  <a:srgbClr val="FF0000"/>
                </a:solidFill>
                <a:latin typeface="Times New Roman" panose="02020603050405020304" pitchFamily="18" charset="0"/>
                <a:cs typeface="Times New Roman" panose="02020603050405020304" pitchFamily="18" charset="0"/>
              </a:rPr>
              <a:t>1</a:t>
            </a:r>
            <a:r>
              <a:rPr lang="en-US" altLang="zh-TW" sz="2000" baseline="30000" dirty="0">
                <a:solidFill>
                  <a:srgbClr val="FF0000"/>
                </a:solidFill>
                <a:latin typeface="Times New Roman" panose="02020603050405020304" pitchFamily="18" charset="0"/>
                <a:cs typeface="Times New Roman" panose="02020603050405020304" pitchFamily="18" charset="0"/>
              </a:rPr>
              <a:t>(</a:t>
            </a:r>
            <a:r>
              <a:rPr lang="en-US" altLang="zh-TW" sz="2000" baseline="30000" dirty="0" err="1">
                <a:solidFill>
                  <a:srgbClr val="FF0000"/>
                </a:solidFill>
                <a:latin typeface="Times New Roman" panose="02020603050405020304" pitchFamily="18" charset="0"/>
                <a:cs typeface="Times New Roman" panose="02020603050405020304" pitchFamily="18" charset="0"/>
              </a:rPr>
              <a:t>i</a:t>
            </a:r>
            <a:r>
              <a:rPr lang="en-US" altLang="zh-TW" sz="2000" baseline="30000" dirty="0">
                <a:solidFill>
                  <a:srgbClr val="FF0000"/>
                </a:solidFill>
                <a:latin typeface="Times New Roman" panose="02020603050405020304" pitchFamily="18" charset="0"/>
                <a:cs typeface="Times New Roman" panose="02020603050405020304" pitchFamily="18" charset="0"/>
              </a:rPr>
              <a:t>)</a:t>
            </a:r>
            <a:r>
              <a:rPr lang="en-US" altLang="zh-TW" sz="2000" dirty="0">
                <a:solidFill>
                  <a:srgbClr val="FF0000"/>
                </a:solidFill>
                <a:latin typeface="Times New Roman" panose="02020603050405020304" pitchFamily="18" charset="0"/>
                <a:cs typeface="Times New Roman" panose="02020603050405020304" pitchFamily="18" charset="0"/>
              </a:rPr>
              <a:t> </a:t>
            </a:r>
            <a:r>
              <a:rPr lang="en-US" altLang="zh-TW" sz="2000" dirty="0" err="1">
                <a:solidFill>
                  <a:srgbClr val="FF0000"/>
                </a:solidFill>
                <a:latin typeface="Times New Roman" panose="02020603050405020304" pitchFamily="18" charset="0"/>
                <a:cs typeface="Times New Roman" panose="02020603050405020304" pitchFamily="18" charset="0"/>
              </a:rPr>
              <a:t>dz</a:t>
            </a:r>
            <a:r>
              <a:rPr lang="en-US" altLang="zh-TW" sz="2000" baseline="30000" dirty="0">
                <a:solidFill>
                  <a:srgbClr val="FF0000"/>
                </a:solidFill>
                <a:latin typeface="Times New Roman" panose="02020603050405020304" pitchFamily="18" charset="0"/>
                <a:cs typeface="Times New Roman" panose="02020603050405020304" pitchFamily="18" charset="0"/>
              </a:rPr>
              <a:t>(</a:t>
            </a:r>
            <a:r>
              <a:rPr lang="en-US" altLang="zh-TW" sz="2000" baseline="30000" dirty="0" err="1">
                <a:solidFill>
                  <a:srgbClr val="FF0000"/>
                </a:solidFill>
                <a:latin typeface="Times New Roman" panose="02020603050405020304" pitchFamily="18" charset="0"/>
                <a:cs typeface="Times New Roman" panose="02020603050405020304" pitchFamily="18" charset="0"/>
              </a:rPr>
              <a:t>i</a:t>
            </a:r>
            <a:r>
              <a:rPr lang="en-US" altLang="zh-TW" sz="2000" baseline="30000" dirty="0">
                <a:solidFill>
                  <a:srgbClr val="FF0000"/>
                </a:solidFill>
                <a:latin typeface="Times New Roman" panose="02020603050405020304" pitchFamily="18" charset="0"/>
                <a:cs typeface="Times New Roman" panose="02020603050405020304" pitchFamily="18" charset="0"/>
              </a:rPr>
              <a:t>)</a:t>
            </a:r>
          </a:p>
          <a:p>
            <a:pPr marL="0" indent="0">
              <a:buNone/>
            </a:pPr>
            <a:r>
              <a:rPr lang="en-US" altLang="zh-TW" sz="2000" dirty="0">
                <a:solidFill>
                  <a:srgbClr val="FF0000"/>
                </a:solidFill>
                <a:latin typeface="Times New Roman" panose="02020603050405020304" pitchFamily="18" charset="0"/>
                <a:cs typeface="Times New Roman" panose="02020603050405020304" pitchFamily="18" charset="0"/>
              </a:rPr>
              <a:t>	dw</a:t>
            </a:r>
            <a:r>
              <a:rPr lang="en-US" altLang="zh-TW" sz="2000" baseline="-25000" dirty="0">
                <a:solidFill>
                  <a:srgbClr val="FF0000"/>
                </a:solidFill>
                <a:latin typeface="Times New Roman" panose="02020603050405020304" pitchFamily="18" charset="0"/>
                <a:cs typeface="Times New Roman" panose="02020603050405020304" pitchFamily="18" charset="0"/>
              </a:rPr>
              <a:t>2</a:t>
            </a:r>
            <a:r>
              <a:rPr lang="en-US" altLang="zh-TW" sz="2000" dirty="0">
                <a:solidFill>
                  <a:srgbClr val="FF0000"/>
                </a:solidFill>
                <a:latin typeface="Times New Roman" panose="02020603050405020304" pitchFamily="18" charset="0"/>
                <a:cs typeface="Times New Roman" panose="02020603050405020304" pitchFamily="18" charset="0"/>
              </a:rPr>
              <a:t> += x</a:t>
            </a:r>
            <a:r>
              <a:rPr lang="en-US" altLang="zh-TW" sz="2000" baseline="-25000" dirty="0">
                <a:solidFill>
                  <a:srgbClr val="FF0000"/>
                </a:solidFill>
                <a:latin typeface="Times New Roman" panose="02020603050405020304" pitchFamily="18" charset="0"/>
                <a:cs typeface="Times New Roman" panose="02020603050405020304" pitchFamily="18" charset="0"/>
              </a:rPr>
              <a:t>1</a:t>
            </a:r>
            <a:r>
              <a:rPr lang="en-US" altLang="zh-TW" sz="2000" baseline="30000" dirty="0">
                <a:solidFill>
                  <a:srgbClr val="FF0000"/>
                </a:solidFill>
                <a:latin typeface="Times New Roman" panose="02020603050405020304" pitchFamily="18" charset="0"/>
                <a:cs typeface="Times New Roman" panose="02020603050405020304" pitchFamily="18" charset="0"/>
              </a:rPr>
              <a:t>(</a:t>
            </a:r>
            <a:r>
              <a:rPr lang="en-US" altLang="zh-TW" sz="2000" baseline="30000" dirty="0" err="1">
                <a:solidFill>
                  <a:srgbClr val="FF0000"/>
                </a:solidFill>
                <a:latin typeface="Times New Roman" panose="02020603050405020304" pitchFamily="18" charset="0"/>
                <a:cs typeface="Times New Roman" panose="02020603050405020304" pitchFamily="18" charset="0"/>
              </a:rPr>
              <a:t>i</a:t>
            </a:r>
            <a:r>
              <a:rPr lang="en-US" altLang="zh-TW" sz="2000" baseline="30000" dirty="0">
                <a:solidFill>
                  <a:srgbClr val="FF0000"/>
                </a:solidFill>
                <a:latin typeface="Times New Roman" panose="02020603050405020304" pitchFamily="18" charset="0"/>
                <a:cs typeface="Times New Roman" panose="02020603050405020304" pitchFamily="18" charset="0"/>
              </a:rPr>
              <a:t>)</a:t>
            </a:r>
            <a:r>
              <a:rPr lang="en-US" altLang="zh-TW" sz="2000" dirty="0">
                <a:solidFill>
                  <a:srgbClr val="FF0000"/>
                </a:solidFill>
                <a:latin typeface="Times New Roman" panose="02020603050405020304" pitchFamily="18" charset="0"/>
                <a:cs typeface="Times New Roman" panose="02020603050405020304" pitchFamily="18" charset="0"/>
              </a:rPr>
              <a:t> </a:t>
            </a:r>
            <a:r>
              <a:rPr lang="en-US" altLang="zh-TW" sz="2000" dirty="0" err="1">
                <a:solidFill>
                  <a:srgbClr val="FF0000"/>
                </a:solidFill>
                <a:latin typeface="Times New Roman" panose="02020603050405020304" pitchFamily="18" charset="0"/>
                <a:cs typeface="Times New Roman" panose="02020603050405020304" pitchFamily="18" charset="0"/>
              </a:rPr>
              <a:t>dz</a:t>
            </a:r>
            <a:r>
              <a:rPr lang="en-US" altLang="zh-TW" sz="2000" baseline="30000" dirty="0">
                <a:solidFill>
                  <a:srgbClr val="FF0000"/>
                </a:solidFill>
                <a:latin typeface="Times New Roman" panose="02020603050405020304" pitchFamily="18" charset="0"/>
                <a:cs typeface="Times New Roman" panose="02020603050405020304" pitchFamily="18" charset="0"/>
              </a:rPr>
              <a:t>(</a:t>
            </a:r>
            <a:r>
              <a:rPr lang="en-US" altLang="zh-TW" sz="2000" baseline="30000" dirty="0" err="1">
                <a:solidFill>
                  <a:srgbClr val="FF0000"/>
                </a:solidFill>
                <a:latin typeface="Times New Roman" panose="02020603050405020304" pitchFamily="18" charset="0"/>
                <a:cs typeface="Times New Roman" panose="02020603050405020304" pitchFamily="18" charset="0"/>
              </a:rPr>
              <a:t>i</a:t>
            </a:r>
            <a:r>
              <a:rPr lang="en-US" altLang="zh-TW" sz="2000" baseline="30000" dirty="0">
                <a:solidFill>
                  <a:srgbClr val="FF0000"/>
                </a:solidFill>
                <a:latin typeface="Times New Roman" panose="02020603050405020304" pitchFamily="18" charset="0"/>
                <a:cs typeface="Times New Roman" panose="02020603050405020304" pitchFamily="18" charset="0"/>
              </a:rPr>
              <a:t>)</a:t>
            </a:r>
          </a:p>
          <a:p>
            <a:pPr marL="0" indent="0">
              <a:buNone/>
            </a:pP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db</a:t>
            </a:r>
            <a:r>
              <a:rPr lang="en-US" altLang="zh-TW" sz="2000" dirty="0">
                <a:latin typeface="Times New Roman" panose="02020603050405020304" pitchFamily="18" charset="0"/>
                <a:cs typeface="Times New Roman" panose="02020603050405020304" pitchFamily="18" charset="0"/>
              </a:rPr>
              <a:t> += </a:t>
            </a:r>
            <a:r>
              <a:rPr lang="en-US" altLang="zh-TW" sz="2000" dirty="0" err="1">
                <a:latin typeface="Times New Roman" panose="02020603050405020304" pitchFamily="18" charset="0"/>
                <a:cs typeface="Times New Roman" panose="02020603050405020304" pitchFamily="18" charset="0"/>
              </a:rPr>
              <a:t>dz</a:t>
            </a:r>
            <a:r>
              <a:rPr lang="en-US" altLang="zh-TW" sz="2000" baseline="30000" dirty="0">
                <a:latin typeface="Times New Roman" panose="02020603050405020304" pitchFamily="18" charset="0"/>
                <a:cs typeface="Times New Roman" panose="02020603050405020304" pitchFamily="18" charset="0"/>
              </a:rPr>
              <a:t>(</a:t>
            </a:r>
            <a:r>
              <a:rPr lang="en-US" altLang="zh-TW" sz="2000" baseline="30000" dirty="0" err="1">
                <a:latin typeface="Times New Roman" panose="02020603050405020304" pitchFamily="18" charset="0"/>
                <a:cs typeface="Times New Roman" panose="02020603050405020304" pitchFamily="18" charset="0"/>
              </a:rPr>
              <a:t>i</a:t>
            </a:r>
            <a:r>
              <a:rPr lang="en-US" altLang="zh-TW" sz="2000" baseline="30000" dirty="0">
                <a:latin typeface="Times New Roman" panose="02020603050405020304" pitchFamily="18" charset="0"/>
                <a:cs typeface="Times New Roman" panose="02020603050405020304" pitchFamily="18" charset="0"/>
              </a:rPr>
              <a:t>)</a:t>
            </a:r>
          </a:p>
          <a:p>
            <a:pPr marL="0" indent="0">
              <a:buNone/>
            </a:pPr>
            <a:r>
              <a:rPr lang="en-US" altLang="zh-TW" sz="2000" dirty="0"/>
              <a:t>J /= m,   </a:t>
            </a:r>
            <a:r>
              <a:rPr lang="en-US" altLang="zh-TW" sz="2000" dirty="0">
                <a:solidFill>
                  <a:srgbClr val="FF0000"/>
                </a:solidFill>
              </a:rPr>
              <a:t>dw</a:t>
            </a:r>
            <a:r>
              <a:rPr lang="en-US" altLang="zh-TW" sz="2000" baseline="-25000" dirty="0">
                <a:solidFill>
                  <a:srgbClr val="FF0000"/>
                </a:solidFill>
              </a:rPr>
              <a:t>1</a:t>
            </a:r>
            <a:r>
              <a:rPr lang="en-US" altLang="zh-TW" sz="2000" dirty="0">
                <a:solidFill>
                  <a:srgbClr val="FF0000"/>
                </a:solidFill>
              </a:rPr>
              <a:t> /= m,   dw</a:t>
            </a:r>
            <a:r>
              <a:rPr lang="en-US" altLang="zh-TW" sz="2000" baseline="-25000" dirty="0">
                <a:solidFill>
                  <a:srgbClr val="FF0000"/>
                </a:solidFill>
              </a:rPr>
              <a:t>2</a:t>
            </a:r>
            <a:r>
              <a:rPr lang="en-US" altLang="zh-TW" sz="2000" dirty="0">
                <a:solidFill>
                  <a:srgbClr val="FF0000"/>
                </a:solidFill>
              </a:rPr>
              <a:t> /= m,   </a:t>
            </a:r>
            <a:r>
              <a:rPr lang="en-US" altLang="zh-TW" sz="2000" dirty="0" err="1"/>
              <a:t>db</a:t>
            </a:r>
            <a:r>
              <a:rPr lang="en-US" altLang="zh-TW" sz="2000" dirty="0"/>
              <a:t> /= m</a:t>
            </a:r>
            <a:endParaRPr lang="zh-TW" altLang="en-US" sz="2000" dirty="0"/>
          </a:p>
        </p:txBody>
      </p:sp>
      <p:sp>
        <p:nvSpPr>
          <p:cNvPr id="6" name="文字方塊 5"/>
          <p:cNvSpPr txBox="1"/>
          <p:nvPr/>
        </p:nvSpPr>
        <p:spPr>
          <a:xfrm>
            <a:off x="3183466" y="1649968"/>
            <a:ext cx="3590195" cy="461665"/>
          </a:xfrm>
          <a:prstGeom prst="rect">
            <a:avLst/>
          </a:prstGeom>
          <a:noFill/>
        </p:spPr>
        <p:txBody>
          <a:bodyPr wrap="square" rtlCol="0">
            <a:spAutoFit/>
          </a:bodyPr>
          <a:lstStyle/>
          <a:p>
            <a:r>
              <a:rPr lang="en-US" altLang="zh-TW" sz="2400" dirty="0" err="1">
                <a:solidFill>
                  <a:srgbClr val="7030A0"/>
                </a:solidFill>
              </a:rPr>
              <a:t>dw</a:t>
            </a:r>
            <a:r>
              <a:rPr lang="en-US" altLang="zh-TW" sz="2400" dirty="0">
                <a:solidFill>
                  <a:srgbClr val="7030A0"/>
                </a:solidFill>
              </a:rPr>
              <a:t> = </a:t>
            </a:r>
            <a:r>
              <a:rPr lang="en-US" altLang="zh-TW" sz="2400" dirty="0" err="1">
                <a:solidFill>
                  <a:srgbClr val="7030A0"/>
                </a:solidFill>
              </a:rPr>
              <a:t>np.zeros</a:t>
            </a:r>
            <a:r>
              <a:rPr lang="en-US" altLang="zh-TW" sz="2400" dirty="0">
                <a:solidFill>
                  <a:srgbClr val="7030A0"/>
                </a:solidFill>
              </a:rPr>
              <a:t>((</a:t>
            </a:r>
            <a:r>
              <a:rPr lang="en-US" altLang="zh-TW" sz="2400" dirty="0" err="1">
                <a:solidFill>
                  <a:srgbClr val="7030A0"/>
                </a:solidFill>
              </a:rPr>
              <a:t>nx</a:t>
            </a:r>
            <a:r>
              <a:rPr lang="en-US" altLang="zh-TW" sz="2400" dirty="0">
                <a:solidFill>
                  <a:srgbClr val="7030A0"/>
                </a:solidFill>
              </a:rPr>
              <a:t>, 1))</a:t>
            </a:r>
            <a:endParaRPr lang="zh-TW" altLang="en-US" sz="2400" dirty="0">
              <a:solidFill>
                <a:srgbClr val="7030A0"/>
              </a:solidFill>
            </a:endParaRPr>
          </a:p>
        </p:txBody>
      </p:sp>
      <p:sp>
        <p:nvSpPr>
          <p:cNvPr id="7" name="文字方塊 6"/>
          <p:cNvSpPr txBox="1"/>
          <p:nvPr/>
        </p:nvSpPr>
        <p:spPr>
          <a:xfrm>
            <a:off x="5173134" y="4545568"/>
            <a:ext cx="2777066" cy="369332"/>
          </a:xfrm>
          <a:prstGeom prst="rect">
            <a:avLst/>
          </a:prstGeom>
          <a:noFill/>
        </p:spPr>
        <p:txBody>
          <a:bodyPr wrap="square" rtlCol="0">
            <a:spAutoFit/>
          </a:bodyPr>
          <a:lstStyle/>
          <a:p>
            <a:r>
              <a:rPr lang="en-US" altLang="zh-TW" dirty="0" err="1">
                <a:solidFill>
                  <a:srgbClr val="7030A0"/>
                </a:solidFill>
              </a:rPr>
              <a:t>dw</a:t>
            </a:r>
            <a:r>
              <a:rPr lang="en-US" altLang="zh-TW" dirty="0">
                <a:solidFill>
                  <a:srgbClr val="7030A0"/>
                </a:solidFill>
              </a:rPr>
              <a:t> += x</a:t>
            </a:r>
            <a:r>
              <a:rPr lang="en-US" altLang="zh-TW" baseline="30000" dirty="0">
                <a:solidFill>
                  <a:srgbClr val="7030A0"/>
                </a:solidFill>
              </a:rPr>
              <a:t>(</a:t>
            </a:r>
            <a:r>
              <a:rPr lang="en-US" altLang="zh-TW" baseline="30000" dirty="0" err="1">
                <a:solidFill>
                  <a:srgbClr val="7030A0"/>
                </a:solidFill>
              </a:rPr>
              <a:t>i</a:t>
            </a:r>
            <a:r>
              <a:rPr lang="en-US" altLang="zh-TW" baseline="30000" dirty="0">
                <a:solidFill>
                  <a:srgbClr val="7030A0"/>
                </a:solidFill>
              </a:rPr>
              <a:t>)</a:t>
            </a:r>
            <a:r>
              <a:rPr lang="en-US" altLang="zh-TW" dirty="0" err="1">
                <a:solidFill>
                  <a:srgbClr val="7030A0"/>
                </a:solidFill>
              </a:rPr>
              <a:t>dz</a:t>
            </a:r>
            <a:r>
              <a:rPr lang="en-US" altLang="zh-TW" baseline="30000" dirty="0">
                <a:solidFill>
                  <a:srgbClr val="7030A0"/>
                </a:solidFill>
              </a:rPr>
              <a:t>(</a:t>
            </a:r>
            <a:r>
              <a:rPr lang="en-US" altLang="zh-TW" baseline="30000" dirty="0" err="1">
                <a:solidFill>
                  <a:srgbClr val="7030A0"/>
                </a:solidFill>
              </a:rPr>
              <a:t>i</a:t>
            </a:r>
            <a:r>
              <a:rPr lang="en-US" altLang="zh-TW" baseline="30000" dirty="0">
                <a:solidFill>
                  <a:srgbClr val="7030A0"/>
                </a:solidFill>
              </a:rPr>
              <a:t>)</a:t>
            </a:r>
            <a:endParaRPr lang="zh-TW" altLang="en-US" baseline="30000" dirty="0">
              <a:solidFill>
                <a:srgbClr val="7030A0"/>
              </a:solidFill>
            </a:endParaRPr>
          </a:p>
        </p:txBody>
      </p:sp>
      <p:sp>
        <p:nvSpPr>
          <p:cNvPr id="8" name="文字方塊 7"/>
          <p:cNvSpPr txBox="1"/>
          <p:nvPr/>
        </p:nvSpPr>
        <p:spPr>
          <a:xfrm>
            <a:off x="4183356" y="6444654"/>
            <a:ext cx="2184400" cy="400110"/>
          </a:xfrm>
          <a:prstGeom prst="rect">
            <a:avLst/>
          </a:prstGeom>
          <a:noFill/>
        </p:spPr>
        <p:txBody>
          <a:bodyPr wrap="square" rtlCol="0">
            <a:spAutoFit/>
          </a:bodyPr>
          <a:lstStyle/>
          <a:p>
            <a:r>
              <a:rPr lang="en-US" altLang="zh-TW" sz="2000" dirty="0" err="1">
                <a:solidFill>
                  <a:srgbClr val="7030A0"/>
                </a:solidFill>
              </a:rPr>
              <a:t>dw</a:t>
            </a:r>
            <a:r>
              <a:rPr lang="en-US" altLang="zh-TW" sz="2000" dirty="0">
                <a:solidFill>
                  <a:srgbClr val="7030A0"/>
                </a:solidFill>
              </a:rPr>
              <a:t> /= m</a:t>
            </a:r>
            <a:endParaRPr lang="zh-TW" altLang="en-US" sz="2000" baseline="30000" dirty="0">
              <a:solidFill>
                <a:srgbClr val="7030A0"/>
              </a:solidFill>
            </a:endParaRPr>
          </a:p>
        </p:txBody>
      </p:sp>
      <p:cxnSp>
        <p:nvCxnSpPr>
          <p:cNvPr id="10" name="直線接點 9"/>
          <p:cNvCxnSpPr/>
          <p:nvPr/>
        </p:nvCxnSpPr>
        <p:spPr>
          <a:xfrm>
            <a:off x="3469709" y="2516409"/>
            <a:ext cx="19558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直線接點 10"/>
          <p:cNvCxnSpPr/>
          <p:nvPr/>
        </p:nvCxnSpPr>
        <p:spPr>
          <a:xfrm>
            <a:off x="3183465" y="5122616"/>
            <a:ext cx="151553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直線接點 12"/>
          <p:cNvCxnSpPr/>
          <p:nvPr/>
        </p:nvCxnSpPr>
        <p:spPr>
          <a:xfrm>
            <a:off x="3183466" y="5571848"/>
            <a:ext cx="151553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直線接點 13"/>
          <p:cNvCxnSpPr/>
          <p:nvPr/>
        </p:nvCxnSpPr>
        <p:spPr>
          <a:xfrm flipV="1">
            <a:off x="3799580" y="6409389"/>
            <a:ext cx="2357966" cy="8467"/>
          </a:xfrm>
          <a:prstGeom prst="line">
            <a:avLst/>
          </a:prstGeom>
        </p:spPr>
        <p:style>
          <a:lnRef idx="3">
            <a:schemeClr val="accent6"/>
          </a:lnRef>
          <a:fillRef idx="0">
            <a:schemeClr val="accent6"/>
          </a:fillRef>
          <a:effectRef idx="2">
            <a:schemeClr val="accent6"/>
          </a:effectRef>
          <a:fontRef idx="minor">
            <a:schemeClr val="tx1"/>
          </a:fontRef>
        </p:style>
      </p:cxnSp>
      <p:sp>
        <p:nvSpPr>
          <p:cNvPr id="17" name="雲朵形圖說文字 16"/>
          <p:cNvSpPr/>
          <p:nvPr/>
        </p:nvSpPr>
        <p:spPr>
          <a:xfrm>
            <a:off x="8312268" y="3296719"/>
            <a:ext cx="2302934" cy="1616617"/>
          </a:xfrm>
          <a:prstGeom prst="cloudCallout">
            <a:avLst>
              <a:gd name="adj1" fmla="val -107197"/>
              <a:gd name="adj2" fmla="val 6067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One for loop is thus removed!!!</a:t>
            </a:r>
            <a:endParaRPr lang="zh-TW" altLang="en-US" dirty="0"/>
          </a:p>
        </p:txBody>
      </p:sp>
    </p:spTree>
    <p:extLst>
      <p:ext uri="{BB962C8B-B14F-4D97-AF65-F5344CB8AC3E}">
        <p14:creationId xmlns:p14="http://schemas.microsoft.com/office/powerpoint/2010/main" val="179803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Vectorizing</a:t>
            </a:r>
            <a:r>
              <a:rPr lang="en-US" altLang="zh-TW" dirty="0"/>
              <a:t> Logistic Regression</a:t>
            </a:r>
            <a:endParaRPr lang="zh-TW" altLang="en-US" dirty="0"/>
          </a:p>
        </p:txBody>
      </p:sp>
      <p:sp>
        <p:nvSpPr>
          <p:cNvPr id="3" name="內容版面配置區 2"/>
          <p:cNvSpPr>
            <a:spLocks noGrp="1"/>
          </p:cNvSpPr>
          <p:nvPr>
            <p:ph idx="1"/>
          </p:nvPr>
        </p:nvSpPr>
        <p:spPr/>
        <p:txBody>
          <a:bodyPr>
            <a:normAutofit/>
          </a:bodyPr>
          <a:lstStyle/>
          <a:p>
            <a:r>
              <a:rPr lang="en-US" altLang="zh-TW" sz="3200" dirty="0"/>
              <a:t>X = [x</a:t>
            </a:r>
            <a:r>
              <a:rPr lang="en-US" altLang="zh-TW" sz="3200" baseline="30000" dirty="0"/>
              <a:t>(1)</a:t>
            </a:r>
            <a:r>
              <a:rPr lang="en-US" altLang="zh-TW" sz="3200" dirty="0"/>
              <a:t> x</a:t>
            </a:r>
            <a:r>
              <a:rPr lang="en-US" altLang="zh-TW" sz="3200" baseline="30000" dirty="0"/>
              <a:t>(2)</a:t>
            </a:r>
            <a:r>
              <a:rPr lang="en-US" altLang="zh-TW" sz="3200" dirty="0"/>
              <a:t> … x</a:t>
            </a:r>
            <a:r>
              <a:rPr lang="en-US" altLang="zh-TW" sz="3200" baseline="30000" dirty="0"/>
              <a:t>(m)</a:t>
            </a:r>
            <a:r>
              <a:rPr lang="en-US" altLang="zh-TW" sz="3200" dirty="0"/>
              <a:t>]</a:t>
            </a:r>
          </a:p>
          <a:p>
            <a:endParaRPr lang="en-US" altLang="zh-TW" sz="3200" dirty="0"/>
          </a:p>
          <a:p>
            <a:r>
              <a:rPr lang="en-US" altLang="zh-TW" sz="3200" dirty="0"/>
              <a:t>Z = [z</a:t>
            </a:r>
            <a:r>
              <a:rPr lang="en-US" altLang="zh-TW" sz="3200" baseline="30000" dirty="0"/>
              <a:t>(1)</a:t>
            </a:r>
            <a:r>
              <a:rPr lang="en-US" altLang="zh-TW" sz="3200" dirty="0"/>
              <a:t> z</a:t>
            </a:r>
            <a:r>
              <a:rPr lang="en-US" altLang="zh-TW" sz="3200" baseline="30000" dirty="0"/>
              <a:t>(2)</a:t>
            </a:r>
            <a:r>
              <a:rPr lang="en-US" altLang="zh-TW" sz="3200" dirty="0"/>
              <a:t> … z</a:t>
            </a:r>
            <a:r>
              <a:rPr lang="en-US" altLang="zh-TW" sz="3200" baseline="30000" dirty="0"/>
              <a:t>(m)</a:t>
            </a:r>
            <a:r>
              <a:rPr lang="en-US" altLang="zh-TW" sz="3200" dirty="0"/>
              <a:t>] = </a:t>
            </a:r>
            <a:r>
              <a:rPr lang="en-US" altLang="zh-TW" sz="3200" dirty="0" err="1"/>
              <a:t>w</a:t>
            </a:r>
            <a:r>
              <a:rPr lang="en-US" altLang="zh-TW" sz="3200" baseline="30000" dirty="0" err="1"/>
              <a:t>T</a:t>
            </a:r>
            <a:r>
              <a:rPr lang="en-US" altLang="zh-TW" sz="3200" dirty="0" err="1"/>
              <a:t>X</a:t>
            </a:r>
            <a:r>
              <a:rPr lang="en-US" altLang="zh-TW" sz="3200" dirty="0"/>
              <a:t> + [b </a:t>
            </a:r>
            <a:r>
              <a:rPr lang="en-US" altLang="zh-TW" sz="3200" dirty="0" err="1"/>
              <a:t>b</a:t>
            </a:r>
            <a:r>
              <a:rPr lang="en-US" altLang="zh-TW" sz="3200" dirty="0"/>
              <a:t> … b] = </a:t>
            </a:r>
            <a:r>
              <a:rPr lang="en-US" altLang="zh-TW" sz="3200" dirty="0">
                <a:solidFill>
                  <a:srgbClr val="FF0000"/>
                </a:solidFill>
              </a:rPr>
              <a:t>np.dot(</a:t>
            </a:r>
            <a:r>
              <a:rPr lang="en-US" altLang="zh-TW" sz="3200" dirty="0" err="1">
                <a:solidFill>
                  <a:srgbClr val="FF0000"/>
                </a:solidFill>
              </a:rPr>
              <a:t>w.T</a:t>
            </a:r>
            <a:r>
              <a:rPr lang="en-US" altLang="zh-TW" sz="3200" dirty="0">
                <a:solidFill>
                  <a:srgbClr val="FF0000"/>
                </a:solidFill>
              </a:rPr>
              <a:t>, X) + b</a:t>
            </a:r>
          </a:p>
          <a:p>
            <a:endParaRPr lang="en-US" altLang="zh-TW" sz="3200" dirty="0"/>
          </a:p>
          <a:p>
            <a:r>
              <a:rPr lang="en-US" altLang="zh-TW" sz="3200" dirty="0"/>
              <a:t>A = [a</a:t>
            </a:r>
            <a:r>
              <a:rPr lang="en-US" altLang="zh-TW" sz="3200" baseline="30000" dirty="0"/>
              <a:t>(1)</a:t>
            </a:r>
            <a:r>
              <a:rPr lang="en-US" altLang="zh-TW" sz="3200" dirty="0"/>
              <a:t> a</a:t>
            </a:r>
            <a:r>
              <a:rPr lang="en-US" altLang="zh-TW" sz="3200" baseline="30000" dirty="0"/>
              <a:t>(2)</a:t>
            </a:r>
            <a:r>
              <a:rPr lang="en-US" altLang="zh-TW" sz="3200" dirty="0"/>
              <a:t> … a</a:t>
            </a:r>
            <a:r>
              <a:rPr lang="en-US" altLang="zh-TW" sz="3200" baseline="30000" dirty="0"/>
              <a:t>(m)</a:t>
            </a:r>
            <a:r>
              <a:rPr lang="en-US" altLang="zh-TW" sz="3200" dirty="0"/>
              <a:t>] = </a:t>
            </a:r>
            <a:r>
              <a:rPr lang="en-US" altLang="zh-TW" sz="3200" dirty="0">
                <a:solidFill>
                  <a:srgbClr val="FF0000"/>
                </a:solidFill>
              </a:rPr>
              <a:t>sigmoid(Z)</a:t>
            </a:r>
            <a:endParaRPr lang="zh-TW" altLang="en-US" sz="3200" dirty="0">
              <a:solidFill>
                <a:srgbClr val="FF0000"/>
              </a:solidFill>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1008052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Vectorizing</a:t>
            </a:r>
            <a:r>
              <a:rPr lang="en-US" altLang="zh-TW" dirty="0"/>
              <a:t> Gradient Descent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589211" y="2133600"/>
                <a:ext cx="9422275" cy="4489142"/>
              </a:xfrm>
            </p:spPr>
            <p:txBody>
              <a:bodyPr>
                <a:normAutofit/>
              </a:bodyPr>
              <a:lstStyle/>
              <a:p>
                <a:r>
                  <a:rPr lang="en-US" altLang="zh-TW" sz="2800" dirty="0"/>
                  <a:t>dz</a:t>
                </a:r>
                <a:r>
                  <a:rPr lang="en-US" altLang="zh-TW" sz="2800" baseline="30000" dirty="0"/>
                  <a:t>(1)</a:t>
                </a:r>
                <a:r>
                  <a:rPr lang="en-US" altLang="zh-TW" sz="2800" dirty="0"/>
                  <a:t> = a</a:t>
                </a:r>
                <a:r>
                  <a:rPr lang="en-US" altLang="zh-TW" sz="2800" baseline="30000" dirty="0"/>
                  <a:t>(1)</a:t>
                </a:r>
                <a:r>
                  <a:rPr lang="en-US" altLang="zh-TW" sz="2800" dirty="0"/>
                  <a:t> – y</a:t>
                </a:r>
                <a:r>
                  <a:rPr lang="en-US" altLang="zh-TW" sz="2800" baseline="30000" dirty="0"/>
                  <a:t>(1)</a:t>
                </a:r>
                <a:r>
                  <a:rPr lang="en-US" altLang="zh-TW" sz="2800" dirty="0"/>
                  <a:t>,  </a:t>
                </a:r>
                <a:r>
                  <a:rPr lang="en-US" altLang="zh-TW" sz="2800" dirty="0" err="1"/>
                  <a:t>dz</a:t>
                </a:r>
                <a:r>
                  <a:rPr lang="en-US" altLang="zh-TW" sz="2800" baseline="30000" dirty="0"/>
                  <a:t>(2)</a:t>
                </a:r>
                <a:r>
                  <a:rPr lang="en-US" altLang="zh-TW" sz="2800" dirty="0"/>
                  <a:t> = a</a:t>
                </a:r>
                <a:r>
                  <a:rPr lang="en-US" altLang="zh-TW" sz="2800" baseline="30000" dirty="0"/>
                  <a:t>(2)</a:t>
                </a:r>
                <a:r>
                  <a:rPr lang="en-US" altLang="zh-TW" sz="2800" dirty="0"/>
                  <a:t> – y</a:t>
                </a:r>
                <a:r>
                  <a:rPr lang="en-US" altLang="zh-TW" sz="2800" baseline="30000" dirty="0"/>
                  <a:t>(2)</a:t>
                </a:r>
                <a:r>
                  <a:rPr lang="en-US" altLang="zh-TW" sz="2800" dirty="0"/>
                  <a:t>,  … (all m examples)</a:t>
                </a:r>
              </a:p>
              <a:p>
                <a:r>
                  <a:rPr lang="en-US" altLang="zh-TW" sz="2800" dirty="0" err="1"/>
                  <a:t>dZ</a:t>
                </a:r>
                <a:r>
                  <a:rPr lang="en-US" altLang="zh-TW" sz="2800" dirty="0"/>
                  <a:t> = [</a:t>
                </a:r>
                <a:r>
                  <a:rPr lang="en-US" altLang="zh-TW" sz="2800" dirty="0" err="1"/>
                  <a:t>dz</a:t>
                </a:r>
                <a:r>
                  <a:rPr lang="en-US" altLang="zh-TW" sz="2800" baseline="30000" dirty="0"/>
                  <a:t>(1)</a:t>
                </a:r>
                <a:r>
                  <a:rPr lang="en-US" altLang="zh-TW" sz="2800" dirty="0"/>
                  <a:t> </a:t>
                </a:r>
                <a:r>
                  <a:rPr lang="en-US" altLang="zh-TW" sz="2800" dirty="0" err="1"/>
                  <a:t>dz</a:t>
                </a:r>
                <a:r>
                  <a:rPr lang="en-US" altLang="zh-TW" sz="2800" baseline="30000" dirty="0"/>
                  <a:t>(2)</a:t>
                </a:r>
                <a:r>
                  <a:rPr lang="en-US" altLang="zh-TW" sz="2800" dirty="0"/>
                  <a:t> … </a:t>
                </a:r>
                <a:r>
                  <a:rPr lang="en-US" altLang="zh-TW" sz="2800" dirty="0" err="1"/>
                  <a:t>dz</a:t>
                </a:r>
                <a:r>
                  <a:rPr lang="en-US" altLang="zh-TW" sz="2800" baseline="30000" dirty="0"/>
                  <a:t>(m)</a:t>
                </a:r>
                <a:r>
                  <a:rPr lang="en-US" altLang="zh-TW" sz="2800" dirty="0"/>
                  <a:t>]</a:t>
                </a:r>
              </a:p>
              <a:p>
                <a:r>
                  <a:rPr lang="en-US" altLang="zh-TW" sz="2800" dirty="0"/>
                  <a:t>A = [a</a:t>
                </a:r>
                <a:r>
                  <a:rPr lang="en-US" altLang="zh-TW" sz="2800" baseline="30000" dirty="0"/>
                  <a:t>(1)</a:t>
                </a:r>
                <a:r>
                  <a:rPr lang="en-US" altLang="zh-TW" sz="2800" dirty="0"/>
                  <a:t> … a</a:t>
                </a:r>
                <a:r>
                  <a:rPr lang="en-US" altLang="zh-TW" sz="2800" baseline="30000" dirty="0"/>
                  <a:t>(m)</a:t>
                </a:r>
                <a:r>
                  <a:rPr lang="en-US" altLang="zh-TW" sz="2800" dirty="0"/>
                  <a:t>]</a:t>
                </a:r>
              </a:p>
              <a:p>
                <a:r>
                  <a:rPr lang="en-US" altLang="zh-TW" sz="2800" dirty="0"/>
                  <a:t>Y = [y</a:t>
                </a:r>
                <a:r>
                  <a:rPr lang="en-US" altLang="zh-TW" sz="2800" baseline="30000" dirty="0"/>
                  <a:t>(1)</a:t>
                </a:r>
                <a:r>
                  <a:rPr lang="en-US" altLang="zh-TW" sz="2800" dirty="0"/>
                  <a:t> … y</a:t>
                </a:r>
                <a:r>
                  <a:rPr lang="en-US" altLang="zh-TW" sz="2800" baseline="30000" dirty="0"/>
                  <a:t>(m)</a:t>
                </a:r>
                <a:r>
                  <a:rPr lang="en-US" altLang="zh-TW" sz="2800" dirty="0"/>
                  <a:t>]</a:t>
                </a:r>
              </a:p>
              <a:p>
                <a:r>
                  <a:rPr lang="en-US" altLang="zh-TW" sz="2800" dirty="0" err="1"/>
                  <a:t>dZ</a:t>
                </a:r>
                <a:r>
                  <a:rPr lang="en-US" altLang="zh-TW" sz="2800" dirty="0"/>
                  <a:t> = </a:t>
                </a:r>
                <a:r>
                  <a:rPr lang="en-US" altLang="zh-TW" sz="2800" dirty="0">
                    <a:solidFill>
                      <a:srgbClr val="FF0000"/>
                    </a:solidFill>
                  </a:rPr>
                  <a:t>A – Y </a:t>
                </a:r>
                <a:r>
                  <a:rPr lang="en-US" altLang="zh-TW" sz="2800" dirty="0"/>
                  <a:t>= [a</a:t>
                </a:r>
                <a:r>
                  <a:rPr lang="en-US" altLang="zh-TW" sz="2800" baseline="30000" dirty="0"/>
                  <a:t>(1)</a:t>
                </a:r>
                <a:r>
                  <a:rPr lang="en-US" altLang="zh-TW" sz="2800" dirty="0"/>
                  <a:t>-y</a:t>
                </a:r>
                <a:r>
                  <a:rPr lang="en-US" altLang="zh-TW" sz="2800" baseline="30000" dirty="0"/>
                  <a:t>(1)</a:t>
                </a:r>
                <a:r>
                  <a:rPr lang="en-US" altLang="zh-TW" sz="2800" dirty="0"/>
                  <a:t>  … a</a:t>
                </a:r>
                <a:r>
                  <a:rPr lang="en-US" altLang="zh-TW" sz="2800" baseline="30000" dirty="0"/>
                  <a:t>(m)</a:t>
                </a:r>
                <a:r>
                  <a:rPr lang="en-US" altLang="zh-TW" sz="2800" dirty="0"/>
                  <a:t>-y</a:t>
                </a:r>
                <a:r>
                  <a:rPr lang="en-US" altLang="zh-TW" sz="2800" baseline="30000" dirty="0"/>
                  <a:t>(m)</a:t>
                </a:r>
                <a:r>
                  <a:rPr lang="en-US" altLang="zh-TW" sz="2800" dirty="0"/>
                  <a:t>]</a:t>
                </a:r>
              </a:p>
              <a:p>
                <a:r>
                  <a:rPr lang="en-US" altLang="zh-TW" sz="2800" dirty="0" err="1"/>
                  <a:t>db</a:t>
                </a:r>
                <a:r>
                  <a:rPr lang="en-US" altLang="zh-TW" sz="2800" dirty="0"/>
                  <a:t> = </a:t>
                </a:r>
                <a14:m>
                  <m:oMath xmlns:m="http://schemas.openxmlformats.org/officeDocument/2006/math">
                    <m:f>
                      <m:fPr>
                        <m:ctrlPr>
                          <a:rPr lang="en-US" altLang="zh-TW" sz="2800" i="1" smtClean="0">
                            <a:latin typeface="Cambria Math" panose="02040503050406030204" pitchFamily="18" charset="0"/>
                          </a:rPr>
                        </m:ctrlPr>
                      </m:fPr>
                      <m:num>
                        <m:r>
                          <a:rPr lang="en-US" altLang="zh-TW" sz="2800" b="0" i="1" smtClean="0">
                            <a:latin typeface="Cambria Math" panose="02040503050406030204" pitchFamily="18" charset="0"/>
                          </a:rPr>
                          <m:t>1</m:t>
                        </m:r>
                      </m:num>
                      <m:den>
                        <m:r>
                          <a:rPr lang="en-US" altLang="zh-TW" sz="2800" b="0" i="1" smtClean="0">
                            <a:latin typeface="Cambria Math" panose="02040503050406030204" pitchFamily="18" charset="0"/>
                          </a:rPr>
                          <m:t>𝑚</m:t>
                        </m:r>
                      </m:den>
                    </m:f>
                    <m:nary>
                      <m:naryPr>
                        <m:chr m:val="∑"/>
                        <m:ctrlPr>
                          <a:rPr lang="en-US" altLang="zh-TW"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𝑚</m:t>
                        </m:r>
                      </m:sup>
                      <m:e>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𝑑𝑧</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m:t>
                            </m:r>
                          </m:sup>
                        </m:sSup>
                      </m:e>
                    </m:nary>
                    <m:r>
                      <a:rPr lang="en-US" altLang="zh-TW" sz="2800" b="0" i="1" smtClean="0">
                        <a:latin typeface="Cambria Math" panose="02040503050406030204" pitchFamily="18" charset="0"/>
                      </a:rPr>
                      <m:t>=</m:t>
                    </m:r>
                    <m:f>
                      <m:fPr>
                        <m:ctrlPr>
                          <a:rPr lang="en-US" altLang="zh-TW" sz="2800" b="0" i="1" smtClean="0">
                            <a:solidFill>
                              <a:srgbClr val="FF0000"/>
                            </a:solidFill>
                            <a:latin typeface="Cambria Math" panose="02040503050406030204" pitchFamily="18" charset="0"/>
                          </a:rPr>
                        </m:ctrlPr>
                      </m:fPr>
                      <m:num>
                        <m:r>
                          <a:rPr lang="en-US" altLang="zh-TW" sz="2800" b="0" i="1" smtClean="0">
                            <a:solidFill>
                              <a:srgbClr val="FF0000"/>
                            </a:solidFill>
                            <a:latin typeface="Cambria Math" panose="02040503050406030204" pitchFamily="18" charset="0"/>
                          </a:rPr>
                          <m:t>1</m:t>
                        </m:r>
                      </m:num>
                      <m:den>
                        <m:r>
                          <a:rPr lang="en-US" altLang="zh-TW" sz="2800" b="0" i="1" smtClean="0">
                            <a:solidFill>
                              <a:srgbClr val="FF0000"/>
                            </a:solidFill>
                            <a:latin typeface="Cambria Math" panose="02040503050406030204" pitchFamily="18" charset="0"/>
                          </a:rPr>
                          <m:t>𝑚</m:t>
                        </m:r>
                      </m:den>
                    </m:f>
                    <m:r>
                      <a:rPr lang="en-US" altLang="zh-TW" sz="2800" b="0" i="1" smtClean="0">
                        <a:solidFill>
                          <a:srgbClr val="FF0000"/>
                        </a:solidFill>
                        <a:latin typeface="Cambria Math" panose="02040503050406030204" pitchFamily="18" charset="0"/>
                      </a:rPr>
                      <m:t>𝑛𝑝</m:t>
                    </m:r>
                    <m:r>
                      <a:rPr lang="en-US" altLang="zh-TW" sz="2800" b="0" i="1" smtClean="0">
                        <a:solidFill>
                          <a:srgbClr val="FF0000"/>
                        </a:solidFill>
                        <a:latin typeface="Cambria Math" panose="02040503050406030204" pitchFamily="18" charset="0"/>
                      </a:rPr>
                      <m:t>.</m:t>
                    </m:r>
                    <m:r>
                      <a:rPr lang="en-US" altLang="zh-TW" sz="2800" b="0" i="1" smtClean="0">
                        <a:solidFill>
                          <a:srgbClr val="FF0000"/>
                        </a:solidFill>
                        <a:latin typeface="Cambria Math" panose="02040503050406030204" pitchFamily="18" charset="0"/>
                      </a:rPr>
                      <m:t>𝑠𝑢𝑚</m:t>
                    </m:r>
                    <m:d>
                      <m:dPr>
                        <m:ctrlPr>
                          <a:rPr lang="en-US" altLang="zh-TW" sz="2800" b="0" i="1" smtClean="0">
                            <a:solidFill>
                              <a:srgbClr val="FF0000"/>
                            </a:solidFill>
                            <a:latin typeface="Cambria Math" panose="02040503050406030204" pitchFamily="18" charset="0"/>
                          </a:rPr>
                        </m:ctrlPr>
                      </m:dPr>
                      <m:e>
                        <m:r>
                          <a:rPr lang="en-US" altLang="zh-TW" sz="2800" b="0" i="1" smtClean="0">
                            <a:solidFill>
                              <a:srgbClr val="FF0000"/>
                            </a:solidFill>
                            <a:latin typeface="Cambria Math" panose="02040503050406030204" pitchFamily="18" charset="0"/>
                          </a:rPr>
                          <m:t>𝑑𝑍</m:t>
                        </m:r>
                      </m:e>
                    </m:d>
                  </m:oMath>
                </a14:m>
                <a:endParaRPr lang="en-US" altLang="zh-TW" sz="2800" b="0" dirty="0"/>
              </a:p>
              <a:p>
                <a:r>
                  <a:rPr lang="en-US" altLang="zh-TW" sz="2800" dirty="0" err="1"/>
                  <a:t>dw</a:t>
                </a:r>
                <a:r>
                  <a:rPr lang="en-US" altLang="zh-TW" sz="2800" dirty="0"/>
                  <a:t> = </a:t>
                </a:r>
                <a14:m>
                  <m:oMath xmlns:m="http://schemas.openxmlformats.org/officeDocument/2006/math">
                    <m:f>
                      <m:fPr>
                        <m:ctrlPr>
                          <a:rPr lang="en-US" altLang="zh-TW" sz="2800" i="1" smtClean="0">
                            <a:solidFill>
                              <a:srgbClr val="FF0000"/>
                            </a:solidFill>
                            <a:latin typeface="Cambria Math" panose="02040503050406030204" pitchFamily="18" charset="0"/>
                          </a:rPr>
                        </m:ctrlPr>
                      </m:fPr>
                      <m:num>
                        <m:r>
                          <a:rPr lang="en-US" altLang="zh-TW" sz="2800" b="0" i="1" smtClean="0">
                            <a:solidFill>
                              <a:srgbClr val="FF0000"/>
                            </a:solidFill>
                            <a:latin typeface="Cambria Math" panose="02040503050406030204" pitchFamily="18" charset="0"/>
                          </a:rPr>
                          <m:t>1</m:t>
                        </m:r>
                      </m:num>
                      <m:den>
                        <m:r>
                          <a:rPr lang="en-US" altLang="zh-TW" sz="2800" b="0" i="1" smtClean="0">
                            <a:solidFill>
                              <a:srgbClr val="FF0000"/>
                            </a:solidFill>
                            <a:latin typeface="Cambria Math" panose="02040503050406030204" pitchFamily="18" charset="0"/>
                          </a:rPr>
                          <m:t>𝑚</m:t>
                        </m:r>
                      </m:den>
                    </m:f>
                    <m:r>
                      <a:rPr lang="en-US" altLang="zh-TW" sz="2800" b="0" i="1" smtClean="0">
                        <a:solidFill>
                          <a:srgbClr val="FF0000"/>
                        </a:solidFill>
                        <a:latin typeface="Cambria Math" panose="02040503050406030204" pitchFamily="18" charset="0"/>
                      </a:rPr>
                      <m:t>𝑋</m:t>
                    </m:r>
                    <m:sSup>
                      <m:sSupPr>
                        <m:ctrlPr>
                          <a:rPr lang="en-US" altLang="zh-TW" sz="2800" b="0" i="1" smtClean="0">
                            <a:solidFill>
                              <a:srgbClr val="FF0000"/>
                            </a:solidFill>
                            <a:latin typeface="Cambria Math" panose="02040503050406030204" pitchFamily="18" charset="0"/>
                          </a:rPr>
                        </m:ctrlPr>
                      </m:sSupPr>
                      <m:e>
                        <m:r>
                          <a:rPr lang="en-US" altLang="zh-TW" sz="2800" b="0" i="1" smtClean="0">
                            <a:solidFill>
                              <a:srgbClr val="FF0000"/>
                            </a:solidFill>
                            <a:latin typeface="Cambria Math" panose="02040503050406030204" pitchFamily="18" charset="0"/>
                          </a:rPr>
                          <m:t>𝑑𝑍</m:t>
                        </m:r>
                      </m:e>
                      <m:sup>
                        <m:r>
                          <a:rPr lang="en-US" altLang="zh-TW" sz="2800" b="0" i="1" smtClean="0">
                            <a:solidFill>
                              <a:srgbClr val="FF0000"/>
                            </a:solidFill>
                            <a:latin typeface="Cambria Math" panose="02040503050406030204" pitchFamily="18" charset="0"/>
                          </a:rPr>
                          <m:t>𝑇</m:t>
                        </m:r>
                      </m:sup>
                    </m:sSup>
                  </m:oMath>
                </a14:m>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589211" y="2133600"/>
                <a:ext cx="9422275" cy="4489142"/>
              </a:xfrm>
              <a:blipFill>
                <a:blip r:embed="rId2"/>
                <a:stretch>
                  <a:fillRect l="-1230" t="-1359" r="-1942"/>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1859662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Vectorizing</a:t>
            </a:r>
            <a:r>
              <a:rPr lang="en-US" altLang="zh-TW" dirty="0"/>
              <a:t> Gradient Descent</a:t>
            </a:r>
            <a:endParaRPr lang="zh-TW" altLang="en-US" dirty="0"/>
          </a:p>
        </p:txBody>
      </p:sp>
      <p:sp>
        <p:nvSpPr>
          <p:cNvPr id="3" name="內容版面配置區 2"/>
          <p:cNvSpPr>
            <a:spLocks noGrp="1"/>
          </p:cNvSpPr>
          <p:nvPr>
            <p:ph idx="1"/>
          </p:nvPr>
        </p:nvSpPr>
        <p:spPr>
          <a:xfrm>
            <a:off x="1311579" y="2133599"/>
            <a:ext cx="5698821" cy="4560163"/>
          </a:xfrm>
        </p:spPr>
        <p:txBody>
          <a:bodyPr>
            <a:normAutofit/>
          </a:bodyPr>
          <a:lstStyle/>
          <a:p>
            <a:pPr marL="0" indent="0">
              <a:buNone/>
            </a:pPr>
            <a:r>
              <a:rPr lang="en-US" altLang="zh-TW" sz="2400" dirty="0"/>
              <a:t>J = 0;  </a:t>
            </a:r>
            <a:r>
              <a:rPr lang="en-US" altLang="zh-TW" sz="2400" dirty="0" err="1">
                <a:solidFill>
                  <a:srgbClr val="FF0000"/>
                </a:solidFill>
              </a:rPr>
              <a:t>dw</a:t>
            </a:r>
            <a:r>
              <a:rPr lang="en-US" altLang="zh-TW" sz="2400" dirty="0">
                <a:solidFill>
                  <a:srgbClr val="FF0000"/>
                </a:solidFill>
              </a:rPr>
              <a:t> = </a:t>
            </a:r>
            <a:r>
              <a:rPr lang="en-US" altLang="zh-TW" sz="2400" dirty="0" err="1">
                <a:solidFill>
                  <a:srgbClr val="FF0000"/>
                </a:solidFill>
              </a:rPr>
              <a:t>np.zeros</a:t>
            </a:r>
            <a:r>
              <a:rPr lang="en-US" altLang="zh-TW" sz="2400" dirty="0">
                <a:solidFill>
                  <a:srgbClr val="FF0000"/>
                </a:solidFill>
              </a:rPr>
              <a:t>((nx,1));  </a:t>
            </a:r>
            <a:r>
              <a:rPr lang="en-US" altLang="zh-TW" sz="2400" dirty="0" err="1"/>
              <a:t>db</a:t>
            </a:r>
            <a:r>
              <a:rPr lang="en-US" altLang="zh-TW" sz="2400" dirty="0"/>
              <a:t> = 0;</a:t>
            </a:r>
          </a:p>
          <a:p>
            <a:pPr marL="0" indent="0">
              <a:buNone/>
            </a:pPr>
            <a:r>
              <a:rPr lang="en-US" altLang="zh-TW" sz="2400" dirty="0"/>
              <a:t>For </a:t>
            </a:r>
            <a:r>
              <a:rPr lang="en-US" altLang="zh-TW" sz="2400" dirty="0" err="1"/>
              <a:t>i</a:t>
            </a:r>
            <a:r>
              <a:rPr lang="en-US" altLang="zh-TW" sz="2400" dirty="0"/>
              <a:t> = 1 to m</a:t>
            </a:r>
          </a:p>
          <a:p>
            <a:pPr marL="0" indent="0">
              <a:buNone/>
            </a:pPr>
            <a:r>
              <a:rPr lang="en-US" altLang="zh-TW" sz="2400" dirty="0"/>
              <a:t>	z</a:t>
            </a:r>
            <a:r>
              <a:rPr lang="en-US" altLang="zh-TW" sz="2400" baseline="30000" dirty="0"/>
              <a:t>(</a:t>
            </a:r>
            <a:r>
              <a:rPr lang="en-US" altLang="zh-TW" sz="2400" baseline="30000" dirty="0" err="1"/>
              <a:t>i</a:t>
            </a:r>
            <a:r>
              <a:rPr lang="en-US" altLang="zh-TW" sz="2400" baseline="30000" dirty="0"/>
              <a:t>)</a:t>
            </a:r>
            <a:r>
              <a:rPr lang="en-US" altLang="zh-TW" sz="2400" dirty="0"/>
              <a:t> = </a:t>
            </a:r>
            <a:r>
              <a:rPr lang="en-US" altLang="zh-TW" sz="2400" dirty="0" err="1"/>
              <a:t>w</a:t>
            </a:r>
            <a:r>
              <a:rPr lang="en-US" altLang="zh-TW" sz="2400" baseline="30000" dirty="0" err="1"/>
              <a:t>T</a:t>
            </a:r>
            <a:r>
              <a:rPr lang="en-US" altLang="zh-TW" sz="2400" dirty="0" err="1"/>
              <a:t>x</a:t>
            </a:r>
            <a:r>
              <a:rPr lang="en-US" altLang="zh-TW" sz="2400" baseline="30000" dirty="0"/>
              <a:t>(</a:t>
            </a:r>
            <a:r>
              <a:rPr lang="en-US" altLang="zh-TW" sz="2400" baseline="30000" dirty="0" err="1"/>
              <a:t>i</a:t>
            </a:r>
            <a:r>
              <a:rPr lang="en-US" altLang="zh-TW" sz="2400" baseline="30000" dirty="0"/>
              <a:t>)</a:t>
            </a:r>
            <a:r>
              <a:rPr lang="en-US" altLang="zh-TW" sz="2400" dirty="0"/>
              <a:t> + b</a:t>
            </a:r>
          </a:p>
          <a:p>
            <a:pPr marL="0" indent="0">
              <a:buNone/>
            </a:pPr>
            <a:r>
              <a:rPr lang="en-US" altLang="zh-TW" sz="2400" dirty="0"/>
              <a:t>	a</a:t>
            </a:r>
            <a:r>
              <a:rPr lang="en-US" altLang="zh-TW" sz="2400" baseline="30000" dirty="0"/>
              <a:t>(</a:t>
            </a:r>
            <a:r>
              <a:rPr lang="en-US" altLang="zh-TW" sz="2400" baseline="30000" dirty="0" err="1"/>
              <a:t>i</a:t>
            </a:r>
            <a:r>
              <a:rPr lang="en-US" altLang="zh-TW" sz="2400" baseline="30000" dirty="0"/>
              <a:t>)</a:t>
            </a:r>
            <a:r>
              <a:rPr lang="en-US" altLang="zh-TW" sz="2400" dirty="0"/>
              <a:t> = </a:t>
            </a:r>
            <a:r>
              <a:rPr lang="el-GR" altLang="zh-TW" sz="2400" dirty="0">
                <a:latin typeface="Times New Roman" panose="02020603050405020304" pitchFamily="18" charset="0"/>
                <a:cs typeface="Times New Roman" panose="02020603050405020304" pitchFamily="18" charset="0"/>
              </a:rPr>
              <a:t>σ</a:t>
            </a:r>
            <a:r>
              <a:rPr lang="en-US" altLang="zh-TW" sz="2400" dirty="0">
                <a:latin typeface="Times New Roman" panose="02020603050405020304" pitchFamily="18" charset="0"/>
                <a:cs typeface="Times New Roman" panose="02020603050405020304" pitchFamily="18" charset="0"/>
              </a:rPr>
              <a:t>(z</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a:t>
            </a:r>
          </a:p>
          <a:p>
            <a:pPr marL="0" indent="0">
              <a:buNone/>
            </a:pPr>
            <a:r>
              <a:rPr lang="en-US" altLang="zh-TW" sz="2400" dirty="0">
                <a:latin typeface="Times New Roman" panose="02020603050405020304" pitchFamily="18" charset="0"/>
                <a:cs typeface="Times New Roman" panose="02020603050405020304" pitchFamily="18" charset="0"/>
              </a:rPr>
              <a:t>	J += – [y</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log a</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 (1 – y</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log(1 – a</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a:t>
            </a:r>
          </a:p>
          <a:p>
            <a:pPr marL="0" indent="0">
              <a:buNone/>
            </a:pP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dz</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 a</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 y</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p>
          <a:p>
            <a:pPr marL="0" indent="0">
              <a:buNone/>
            </a:pPr>
            <a:r>
              <a:rPr lang="en-US" altLang="zh-TW" sz="2400" dirty="0">
                <a:latin typeface="Times New Roman" panose="02020603050405020304" pitchFamily="18" charset="0"/>
                <a:cs typeface="Times New Roman" panose="02020603050405020304" pitchFamily="18" charset="0"/>
              </a:rPr>
              <a:t>	</a:t>
            </a:r>
            <a:r>
              <a:rPr lang="en-US" altLang="zh-TW" sz="2400" dirty="0" err="1">
                <a:solidFill>
                  <a:srgbClr val="FF0000"/>
                </a:solidFill>
                <a:latin typeface="Times New Roman" panose="02020603050405020304" pitchFamily="18" charset="0"/>
                <a:cs typeface="Times New Roman" panose="02020603050405020304" pitchFamily="18" charset="0"/>
              </a:rPr>
              <a:t>dw</a:t>
            </a:r>
            <a:r>
              <a:rPr lang="en-US" altLang="zh-TW" sz="2400" dirty="0">
                <a:solidFill>
                  <a:srgbClr val="FF0000"/>
                </a:solidFill>
                <a:latin typeface="Times New Roman" panose="02020603050405020304" pitchFamily="18" charset="0"/>
                <a:cs typeface="Times New Roman" panose="02020603050405020304" pitchFamily="18" charset="0"/>
              </a:rPr>
              <a:t> += x</a:t>
            </a:r>
            <a:r>
              <a:rPr lang="en-US" altLang="zh-TW" sz="2400" baseline="30000" dirty="0">
                <a:solidFill>
                  <a:srgbClr val="FF0000"/>
                </a:solidFill>
                <a:latin typeface="Times New Roman" panose="02020603050405020304" pitchFamily="18" charset="0"/>
                <a:cs typeface="Times New Roman" panose="02020603050405020304" pitchFamily="18" charset="0"/>
              </a:rPr>
              <a:t>(</a:t>
            </a:r>
            <a:r>
              <a:rPr lang="en-US" altLang="zh-TW" sz="2400" baseline="30000" dirty="0" err="1">
                <a:solidFill>
                  <a:srgbClr val="FF0000"/>
                </a:solidFill>
                <a:latin typeface="Times New Roman" panose="02020603050405020304" pitchFamily="18" charset="0"/>
                <a:cs typeface="Times New Roman" panose="02020603050405020304" pitchFamily="18" charset="0"/>
              </a:rPr>
              <a:t>i</a:t>
            </a:r>
            <a:r>
              <a:rPr lang="en-US" altLang="zh-TW" sz="2400" baseline="30000" dirty="0">
                <a:solidFill>
                  <a:srgbClr val="FF0000"/>
                </a:solidFill>
                <a:latin typeface="Times New Roman" panose="02020603050405020304" pitchFamily="18" charset="0"/>
                <a:cs typeface="Times New Roman" panose="02020603050405020304" pitchFamily="18" charset="0"/>
              </a:rPr>
              <a:t>)</a:t>
            </a:r>
            <a:r>
              <a:rPr lang="en-US" altLang="zh-TW" sz="2400" dirty="0">
                <a:solidFill>
                  <a:srgbClr val="FF0000"/>
                </a:solidFill>
                <a:latin typeface="Times New Roman" panose="02020603050405020304" pitchFamily="18" charset="0"/>
                <a:cs typeface="Times New Roman" panose="02020603050405020304" pitchFamily="18" charset="0"/>
              </a:rPr>
              <a:t> *</a:t>
            </a:r>
            <a:r>
              <a:rPr lang="en-US" altLang="zh-TW" sz="2400" dirty="0" err="1">
                <a:solidFill>
                  <a:srgbClr val="FF0000"/>
                </a:solidFill>
                <a:latin typeface="Times New Roman" panose="02020603050405020304" pitchFamily="18" charset="0"/>
                <a:cs typeface="Times New Roman" panose="02020603050405020304" pitchFamily="18" charset="0"/>
              </a:rPr>
              <a:t>dz</a:t>
            </a:r>
            <a:r>
              <a:rPr lang="en-US" altLang="zh-TW" sz="2400" baseline="30000" dirty="0">
                <a:solidFill>
                  <a:srgbClr val="FF0000"/>
                </a:solidFill>
                <a:latin typeface="Times New Roman" panose="02020603050405020304" pitchFamily="18" charset="0"/>
                <a:cs typeface="Times New Roman" panose="02020603050405020304" pitchFamily="18" charset="0"/>
              </a:rPr>
              <a:t>(</a:t>
            </a:r>
            <a:r>
              <a:rPr lang="en-US" altLang="zh-TW" sz="2400" baseline="30000" dirty="0" err="1">
                <a:solidFill>
                  <a:srgbClr val="FF0000"/>
                </a:solidFill>
                <a:latin typeface="Times New Roman" panose="02020603050405020304" pitchFamily="18" charset="0"/>
                <a:cs typeface="Times New Roman" panose="02020603050405020304" pitchFamily="18" charset="0"/>
              </a:rPr>
              <a:t>i</a:t>
            </a:r>
            <a:r>
              <a:rPr lang="en-US" altLang="zh-TW" sz="2400" baseline="30000" dirty="0">
                <a:solidFill>
                  <a:srgbClr val="FF0000"/>
                </a:solidFill>
                <a:latin typeface="Times New Roman" panose="02020603050405020304" pitchFamily="18" charset="0"/>
                <a:cs typeface="Times New Roman" panose="02020603050405020304" pitchFamily="18" charset="0"/>
              </a:rPr>
              <a:t>)</a:t>
            </a:r>
          </a:p>
          <a:p>
            <a:pPr marL="0" indent="0">
              <a:buNone/>
            </a:pP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db</a:t>
            </a:r>
            <a:r>
              <a:rPr lang="en-US" altLang="zh-TW" sz="2400" dirty="0">
                <a:latin typeface="Times New Roman" panose="02020603050405020304" pitchFamily="18" charset="0"/>
                <a:cs typeface="Times New Roman" panose="02020603050405020304" pitchFamily="18" charset="0"/>
              </a:rPr>
              <a:t> += </a:t>
            </a:r>
            <a:r>
              <a:rPr lang="en-US" altLang="zh-TW" sz="2400" dirty="0" err="1">
                <a:latin typeface="Times New Roman" panose="02020603050405020304" pitchFamily="18" charset="0"/>
                <a:cs typeface="Times New Roman" panose="02020603050405020304" pitchFamily="18" charset="0"/>
              </a:rPr>
              <a:t>dz</a:t>
            </a:r>
            <a:r>
              <a:rPr lang="en-US" altLang="zh-TW" sz="2400" baseline="30000" dirty="0">
                <a:latin typeface="Times New Roman" panose="02020603050405020304" pitchFamily="18" charset="0"/>
                <a:cs typeface="Times New Roman" panose="02020603050405020304" pitchFamily="18" charset="0"/>
              </a:rPr>
              <a:t>(</a:t>
            </a:r>
            <a:r>
              <a:rPr lang="en-US" altLang="zh-TW" sz="2400" baseline="30000" dirty="0" err="1">
                <a:latin typeface="Times New Roman" panose="02020603050405020304" pitchFamily="18" charset="0"/>
                <a:cs typeface="Times New Roman" panose="02020603050405020304" pitchFamily="18" charset="0"/>
              </a:rPr>
              <a:t>i</a:t>
            </a:r>
            <a:r>
              <a:rPr lang="en-US" altLang="zh-TW" sz="2400" baseline="30000" dirty="0">
                <a:latin typeface="Times New Roman" panose="02020603050405020304" pitchFamily="18" charset="0"/>
                <a:cs typeface="Times New Roman" panose="02020603050405020304" pitchFamily="18" charset="0"/>
              </a:rPr>
              <a:t>)</a:t>
            </a:r>
          </a:p>
          <a:p>
            <a:pPr marL="0" indent="0">
              <a:buNone/>
            </a:pPr>
            <a:r>
              <a:rPr lang="en-US" altLang="zh-TW" sz="2400" dirty="0"/>
              <a:t>J /= m,   </a:t>
            </a:r>
            <a:r>
              <a:rPr lang="en-US" altLang="zh-TW" sz="2400" dirty="0" err="1">
                <a:solidFill>
                  <a:srgbClr val="FF0000"/>
                </a:solidFill>
              </a:rPr>
              <a:t>dw</a:t>
            </a:r>
            <a:r>
              <a:rPr lang="en-US" altLang="zh-TW" sz="2400" dirty="0">
                <a:solidFill>
                  <a:srgbClr val="FF0000"/>
                </a:solidFill>
              </a:rPr>
              <a:t> /= m,   </a:t>
            </a:r>
            <a:r>
              <a:rPr lang="en-US" altLang="zh-TW" sz="2400" dirty="0" err="1"/>
              <a:t>db</a:t>
            </a:r>
            <a:r>
              <a:rPr lang="en-US" altLang="zh-TW" sz="2400" dirty="0"/>
              <a:t> /= m</a:t>
            </a:r>
            <a:endParaRPr lang="zh-TW" altLang="en-US" sz="24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54</a:t>
            </a:fld>
            <a:endParaRPr lang="en-US" dirty="0"/>
          </a:p>
        </p:txBody>
      </p:sp>
      <p:sp>
        <p:nvSpPr>
          <p:cNvPr id="5" name="文字方塊 4"/>
          <p:cNvSpPr txBox="1"/>
          <p:nvPr/>
        </p:nvSpPr>
        <p:spPr>
          <a:xfrm>
            <a:off x="7298267" y="2192867"/>
            <a:ext cx="4826574" cy="3416320"/>
          </a:xfrm>
          <a:prstGeom prst="rect">
            <a:avLst/>
          </a:prstGeom>
          <a:noFill/>
        </p:spPr>
        <p:txBody>
          <a:bodyPr wrap="square" rtlCol="0">
            <a:spAutoFit/>
          </a:bodyPr>
          <a:lstStyle/>
          <a:p>
            <a:r>
              <a:rPr lang="en-US" altLang="zh-TW" sz="2400" dirty="0"/>
              <a:t>Z = </a:t>
            </a:r>
            <a:r>
              <a:rPr lang="en-US" altLang="zh-TW" sz="2400" dirty="0" err="1"/>
              <a:t>w</a:t>
            </a:r>
            <a:r>
              <a:rPr lang="en-US" altLang="zh-TW" sz="2400" baseline="30000" dirty="0" err="1"/>
              <a:t>T</a:t>
            </a:r>
            <a:r>
              <a:rPr lang="en-US" altLang="zh-TW" sz="2400" dirty="0" err="1"/>
              <a:t>X</a:t>
            </a:r>
            <a:r>
              <a:rPr lang="en-US" altLang="zh-TW" sz="2400" dirty="0"/>
              <a:t> + b</a:t>
            </a:r>
            <a:r>
              <a:rPr lang="zh-TW" altLang="en-US" sz="2400" dirty="0"/>
              <a:t> </a:t>
            </a:r>
            <a:r>
              <a:rPr lang="en-US" altLang="zh-TW" sz="2400" dirty="0"/>
              <a:t>= np.dot(</a:t>
            </a:r>
            <a:r>
              <a:rPr lang="en-US" altLang="zh-TW" sz="2400" dirty="0" err="1"/>
              <a:t>w.T</a:t>
            </a:r>
            <a:r>
              <a:rPr lang="en-US" altLang="zh-TW" sz="2400" dirty="0"/>
              <a:t>, X) + b</a:t>
            </a:r>
          </a:p>
          <a:p>
            <a:r>
              <a:rPr lang="en-US" altLang="zh-TW" sz="2400" dirty="0"/>
              <a:t>A = sigmoid(Z)</a:t>
            </a:r>
          </a:p>
          <a:p>
            <a:endParaRPr lang="en-US" altLang="zh-TW" sz="2400" dirty="0"/>
          </a:p>
          <a:p>
            <a:r>
              <a:rPr lang="en-US" altLang="zh-TW" sz="2400" dirty="0" err="1"/>
              <a:t>dZ</a:t>
            </a:r>
            <a:r>
              <a:rPr lang="en-US" altLang="zh-TW" sz="2400" dirty="0"/>
              <a:t> = A – Y</a:t>
            </a:r>
          </a:p>
          <a:p>
            <a:r>
              <a:rPr lang="en-US" altLang="zh-TW" sz="2400" dirty="0" err="1"/>
              <a:t>dw</a:t>
            </a:r>
            <a:r>
              <a:rPr lang="en-US" altLang="zh-TW" sz="2400" dirty="0"/>
              <a:t> = 1/m X </a:t>
            </a:r>
            <a:r>
              <a:rPr lang="en-US" altLang="zh-TW" sz="2400" dirty="0" err="1"/>
              <a:t>dZ</a:t>
            </a:r>
            <a:r>
              <a:rPr lang="en-US" altLang="zh-TW" sz="2400" baseline="30000" dirty="0" err="1"/>
              <a:t>T</a:t>
            </a:r>
            <a:endParaRPr lang="en-US" altLang="zh-TW" sz="2400" baseline="30000" dirty="0"/>
          </a:p>
          <a:p>
            <a:r>
              <a:rPr lang="en-US" altLang="zh-TW" sz="2400" dirty="0" err="1"/>
              <a:t>db</a:t>
            </a:r>
            <a:r>
              <a:rPr lang="en-US" altLang="zh-TW" sz="2400" dirty="0"/>
              <a:t> = 1/m </a:t>
            </a:r>
            <a:r>
              <a:rPr lang="en-US" altLang="zh-TW" sz="2400" dirty="0" err="1"/>
              <a:t>np.sum</a:t>
            </a:r>
            <a:r>
              <a:rPr lang="en-US" altLang="zh-TW" sz="2400" dirty="0"/>
              <a:t>(</a:t>
            </a:r>
            <a:r>
              <a:rPr lang="en-US" altLang="zh-TW" sz="2400" dirty="0" err="1"/>
              <a:t>dZ</a:t>
            </a:r>
            <a:r>
              <a:rPr lang="en-US" altLang="zh-TW" sz="2400" dirty="0"/>
              <a:t>)</a:t>
            </a:r>
          </a:p>
          <a:p>
            <a:endParaRPr lang="en-US" altLang="zh-TW" sz="2400" dirty="0"/>
          </a:p>
          <a:p>
            <a:r>
              <a:rPr lang="en-US" altLang="zh-TW" sz="2400" dirty="0"/>
              <a:t>w := w – </a:t>
            </a:r>
            <a:r>
              <a:rPr lang="el-GR" altLang="zh-TW" sz="2400" dirty="0">
                <a:latin typeface="Times New Roman" panose="02020603050405020304" pitchFamily="18" charset="0"/>
                <a:cs typeface="Times New Roman" panose="02020603050405020304" pitchFamily="18" charset="0"/>
              </a:rPr>
              <a:t>α</a:t>
            </a:r>
            <a:r>
              <a:rPr lang="en-US" altLang="zh-TW" sz="2400" dirty="0"/>
              <a:t> </a:t>
            </a:r>
            <a:r>
              <a:rPr lang="en-US" altLang="zh-TW" sz="2400" dirty="0" err="1"/>
              <a:t>dw</a:t>
            </a:r>
            <a:endParaRPr lang="en-US" altLang="zh-TW" sz="2400" dirty="0"/>
          </a:p>
          <a:p>
            <a:r>
              <a:rPr lang="en-US" altLang="zh-TW" sz="2400" dirty="0"/>
              <a:t>b := b – </a:t>
            </a:r>
            <a:r>
              <a:rPr lang="el-GR" altLang="zh-TW" sz="2400" dirty="0">
                <a:latin typeface="Times New Roman" panose="02020603050405020304" pitchFamily="18" charset="0"/>
                <a:cs typeface="Times New Roman" panose="02020603050405020304" pitchFamily="18" charset="0"/>
              </a:rPr>
              <a:t>α</a:t>
            </a:r>
            <a:r>
              <a:rPr lang="en-US" altLang="zh-TW" sz="2400" dirty="0"/>
              <a:t> </a:t>
            </a:r>
            <a:r>
              <a:rPr lang="en-US" altLang="zh-TW" sz="2400" dirty="0" err="1"/>
              <a:t>db</a:t>
            </a:r>
            <a:endParaRPr lang="en-US" altLang="zh-TW" sz="2400" dirty="0"/>
          </a:p>
        </p:txBody>
      </p:sp>
      <p:sp>
        <p:nvSpPr>
          <p:cNvPr id="6" name="雲朵形圖說文字 5"/>
          <p:cNvSpPr/>
          <p:nvPr/>
        </p:nvSpPr>
        <p:spPr>
          <a:xfrm>
            <a:off x="9974639" y="4634405"/>
            <a:ext cx="2217361" cy="2059357"/>
          </a:xfrm>
          <a:prstGeom prst="cloudCallout">
            <a:avLst>
              <a:gd name="adj1" fmla="val -81392"/>
              <a:gd name="adj2" fmla="val 5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err="1"/>
              <a:t>Vectorized</a:t>
            </a:r>
            <a:r>
              <a:rPr lang="en-US" altLang="zh-TW" dirty="0"/>
              <a:t> Version: Without any for loop!</a:t>
            </a:r>
            <a:endParaRPr lang="zh-TW" altLang="en-US" dirty="0"/>
          </a:p>
        </p:txBody>
      </p:sp>
    </p:spTree>
    <p:extLst>
      <p:ext uri="{BB962C8B-B14F-4D97-AF65-F5344CB8AC3E}">
        <p14:creationId xmlns:p14="http://schemas.microsoft.com/office/powerpoint/2010/main" val="17100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Note on Python/</a:t>
            </a:r>
            <a:r>
              <a:rPr lang="en-US" altLang="zh-TW" dirty="0" err="1"/>
              <a:t>numpy</a:t>
            </a:r>
            <a:r>
              <a:rPr lang="en-US" altLang="zh-TW" dirty="0"/>
              <a:t> vectors</a:t>
            </a:r>
            <a:endParaRPr lang="zh-TW" altLang="en-US" dirty="0"/>
          </a:p>
        </p:txBody>
      </p:sp>
      <p:sp>
        <p:nvSpPr>
          <p:cNvPr id="3" name="內容版面配置區 2"/>
          <p:cNvSpPr>
            <a:spLocks noGrp="1"/>
          </p:cNvSpPr>
          <p:nvPr>
            <p:ph idx="1"/>
          </p:nvPr>
        </p:nvSpPr>
        <p:spPr>
          <a:xfrm>
            <a:off x="2589212" y="2133599"/>
            <a:ext cx="9360132" cy="4462509"/>
          </a:xfrm>
        </p:spPr>
        <p:txBody>
          <a:bodyPr>
            <a:noAutofit/>
          </a:bodyPr>
          <a:lstStyle/>
          <a:p>
            <a:r>
              <a:rPr lang="en-US" altLang="zh-TW" sz="2800" dirty="0"/>
              <a:t>Don’t use rank 1 arrays of shape (n, )</a:t>
            </a:r>
          </a:p>
          <a:p>
            <a:pPr marL="400050" lvl="1" indent="0">
              <a:buNone/>
            </a:pPr>
            <a:r>
              <a:rPr lang="en-US" altLang="zh-TW" sz="2400" dirty="0"/>
              <a:t>a = </a:t>
            </a:r>
            <a:r>
              <a:rPr lang="en-US" altLang="zh-TW" sz="2400" dirty="0" err="1"/>
              <a:t>np.random.randn</a:t>
            </a:r>
            <a:r>
              <a:rPr lang="en-US" altLang="zh-TW" sz="2400" dirty="0"/>
              <a:t>(5)</a:t>
            </a:r>
          </a:p>
          <a:p>
            <a:pPr marL="400050" lvl="1" indent="0">
              <a:buNone/>
            </a:pPr>
            <a:r>
              <a:rPr lang="en-US" altLang="zh-TW" sz="2400" dirty="0"/>
              <a:t>print(a)</a:t>
            </a:r>
          </a:p>
          <a:p>
            <a:pPr marL="400050" lvl="1" indent="0">
              <a:buNone/>
            </a:pPr>
            <a:r>
              <a:rPr lang="en-US" altLang="zh-TW" sz="2400" dirty="0"/>
              <a:t>[ 0.50290632 -0.2 …]</a:t>
            </a:r>
          </a:p>
          <a:p>
            <a:pPr marL="400050" lvl="1" indent="0">
              <a:buNone/>
            </a:pPr>
            <a:r>
              <a:rPr lang="en-US" altLang="zh-TW" sz="2400" dirty="0"/>
              <a:t>print(</a:t>
            </a:r>
            <a:r>
              <a:rPr lang="en-US" altLang="zh-TW" sz="2400" dirty="0" err="1"/>
              <a:t>a.shape</a:t>
            </a:r>
            <a:r>
              <a:rPr lang="en-US" altLang="zh-TW" sz="2400" dirty="0"/>
              <a:t>)</a:t>
            </a:r>
          </a:p>
          <a:p>
            <a:pPr marL="400050" lvl="1" indent="0">
              <a:buNone/>
            </a:pPr>
            <a:r>
              <a:rPr lang="en-US" altLang="zh-TW" sz="2400" dirty="0"/>
              <a:t>(5, )</a:t>
            </a:r>
          </a:p>
          <a:p>
            <a:r>
              <a:rPr lang="en-US" altLang="zh-TW" sz="2800" dirty="0"/>
              <a:t>Use column vectors of shape (n, 1) or row vectors of shape (1, n)</a:t>
            </a:r>
          </a:p>
          <a:p>
            <a:pPr marL="0" indent="0">
              <a:buNone/>
            </a:pPr>
            <a:r>
              <a:rPr lang="en-US" altLang="zh-TW" sz="2800" dirty="0"/>
              <a:t>	a = </a:t>
            </a:r>
            <a:r>
              <a:rPr lang="en-US" altLang="zh-TW" sz="2800" dirty="0" err="1"/>
              <a:t>np.random.randn</a:t>
            </a:r>
            <a:r>
              <a:rPr lang="en-US" altLang="zh-TW" sz="2800" dirty="0"/>
              <a:t>(5,1)</a:t>
            </a:r>
          </a:p>
          <a:p>
            <a:endParaRPr lang="en-US" altLang="zh-TW" sz="2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1562748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Contents</a:t>
            </a:r>
            <a:endParaRPr lang="zh-TW" altLang="en-US" dirty="0"/>
          </a:p>
        </p:txBody>
      </p:sp>
      <p:sp>
        <p:nvSpPr>
          <p:cNvPr id="3" name="內容版面配置區 2"/>
          <p:cNvSpPr>
            <a:spLocks noGrp="1"/>
          </p:cNvSpPr>
          <p:nvPr>
            <p:ph idx="1"/>
          </p:nvPr>
        </p:nvSpPr>
        <p:spPr/>
        <p:txBody>
          <a:bodyPr>
            <a:normAutofit/>
          </a:bodyPr>
          <a:lstStyle/>
          <a:p>
            <a:r>
              <a:rPr lang="en-US" altLang="zh-TW" sz="2800" dirty="0">
                <a:solidFill>
                  <a:schemeClr val="bg2">
                    <a:lumMod val="90000"/>
                  </a:schemeClr>
                </a:solidFill>
              </a:rPr>
              <a:t>Basics of Neural Networks</a:t>
            </a:r>
          </a:p>
          <a:p>
            <a:r>
              <a:rPr lang="en-US" altLang="zh-TW" sz="2800" dirty="0"/>
              <a:t>Shallow Neural Networks</a:t>
            </a:r>
          </a:p>
          <a:p>
            <a:r>
              <a:rPr lang="en-US" altLang="zh-TW" sz="2800" dirty="0">
                <a:solidFill>
                  <a:schemeClr val="bg2">
                    <a:lumMod val="90000"/>
                  </a:schemeClr>
                </a:solidFill>
              </a:rPr>
              <a:t>Deep Neural Networks</a:t>
            </a:r>
            <a:endParaRPr lang="zh-TW" altLang="en-US" sz="2800" dirty="0">
              <a:solidFill>
                <a:schemeClr val="bg2">
                  <a:lumMod val="90000"/>
                </a:schemeClr>
              </a:solidFill>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1197574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is a Shallow Neural Network?</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57</a:t>
            </a:fld>
            <a:endParaRPr lang="en-US" dirty="0"/>
          </a:p>
        </p:txBody>
      </p:sp>
      <p:grpSp>
        <p:nvGrpSpPr>
          <p:cNvPr id="5" name="Group 38"/>
          <p:cNvGrpSpPr/>
          <p:nvPr/>
        </p:nvGrpSpPr>
        <p:grpSpPr>
          <a:xfrm>
            <a:off x="2926400" y="1301889"/>
            <a:ext cx="3330678" cy="1792026"/>
            <a:chOff x="-12232" y="1190818"/>
            <a:chExt cx="3330678" cy="1792026"/>
          </a:xfrm>
        </p:grpSpPr>
        <mc:AlternateContent xmlns:mc="http://schemas.openxmlformats.org/markup-compatibility/2006" xmlns:a14="http://schemas.microsoft.com/office/drawing/2010/main">
          <mc:Choice Requires="a14">
            <p:sp>
              <p:nvSpPr>
                <p:cNvPr id="6" name="TextBox 3"/>
                <p:cNvSpPr txBox="1"/>
                <p:nvPr/>
              </p:nvSpPr>
              <p:spPr>
                <a:xfrm>
                  <a:off x="-12232" y="1190818"/>
                  <a:ext cx="612539"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2232" y="1190818"/>
                  <a:ext cx="612539" cy="523220"/>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5"/>
                <p:cNvSpPr txBox="1"/>
                <p:nvPr/>
              </p:nvSpPr>
              <p:spPr>
                <a:xfrm>
                  <a:off x="-12232" y="1825221"/>
                  <a:ext cx="62081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2232" y="1825221"/>
                  <a:ext cx="620811" cy="523220"/>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6"/>
                <p:cNvSpPr txBox="1"/>
                <p:nvPr/>
              </p:nvSpPr>
              <p:spPr>
                <a:xfrm>
                  <a:off x="-12232" y="2459624"/>
                  <a:ext cx="62081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2232" y="2459624"/>
                  <a:ext cx="620811" cy="523220"/>
                </a:xfrm>
                <a:prstGeom prst="rect">
                  <a:avLst/>
                </a:prstGeom>
                <a:blipFill rotWithShape="0">
                  <a:blip r:embed="rId20"/>
                  <a:stretch>
                    <a:fillRect/>
                  </a:stretch>
                </a:blipFill>
              </p:spPr>
              <p:txBody>
                <a:bodyPr/>
                <a:lstStyle/>
                <a:p>
                  <a:r>
                    <a:rPr lang="en-US">
                      <a:noFill/>
                    </a:rPr>
                    <a:t> </a:t>
                  </a:r>
                </a:p>
              </p:txBody>
            </p:sp>
          </mc:Fallback>
        </mc:AlternateContent>
        <p:cxnSp>
          <p:nvCxnSpPr>
            <p:cNvPr id="9" name="Straight Arrow Connector 8"/>
            <p:cNvCxnSpPr>
              <a:stCxn id="6" idx="3"/>
              <a:endCxn id="14" idx="1"/>
            </p:cNvCxnSpPr>
            <p:nvPr/>
          </p:nvCxnSpPr>
          <p:spPr>
            <a:xfrm>
              <a:off x="600307" y="1452428"/>
              <a:ext cx="1199867" cy="52872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3"/>
              <a:endCxn id="14" idx="2"/>
            </p:cNvCxnSpPr>
            <p:nvPr/>
          </p:nvCxnSpPr>
          <p:spPr>
            <a:xfrm flipV="1">
              <a:off x="608579" y="2078135"/>
              <a:ext cx="1152546" cy="869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14" idx="3"/>
            </p:cNvCxnSpPr>
            <p:nvPr/>
          </p:nvCxnSpPr>
          <p:spPr>
            <a:xfrm flipV="1">
              <a:off x="608579" y="2175122"/>
              <a:ext cx="1191595" cy="5461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6"/>
            <p:cNvCxnSpPr>
              <a:stCxn id="14" idx="6"/>
              <a:endCxn id="13" idx="1"/>
            </p:cNvCxnSpPr>
            <p:nvPr/>
          </p:nvCxnSpPr>
          <p:spPr>
            <a:xfrm flipV="1">
              <a:off x="2027765" y="2073758"/>
              <a:ext cx="881706" cy="437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8"/>
                <p:cNvSpPr txBox="1"/>
                <p:nvPr/>
              </p:nvSpPr>
              <p:spPr>
                <a:xfrm>
                  <a:off x="2909470" y="1815583"/>
                  <a:ext cx="408976" cy="516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2909470" y="1815583"/>
                  <a:ext cx="408976" cy="516349"/>
                </a:xfrm>
                <a:prstGeom prst="rect">
                  <a:avLst/>
                </a:prstGeom>
                <a:blipFill rotWithShape="0">
                  <a:blip r:embed="rId21"/>
                  <a:stretch>
                    <a:fillRect/>
                  </a:stretch>
                </a:blipFill>
              </p:spPr>
              <p:txBody>
                <a:bodyPr/>
                <a:lstStyle/>
                <a:p>
                  <a:r>
                    <a:rPr lang="en-US">
                      <a:noFill/>
                    </a:rPr>
                    <a:t> </a:t>
                  </a:r>
                </a:p>
              </p:txBody>
            </p:sp>
          </mc:Fallback>
        </mc:AlternateContent>
        <p:sp>
          <p:nvSpPr>
            <p:cNvPr id="14" name="Oval 70"/>
            <p:cNvSpPr/>
            <p:nvPr/>
          </p:nvSpPr>
          <p:spPr>
            <a:xfrm>
              <a:off x="1761125" y="1940975"/>
              <a:ext cx="26664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5" name="Group 60"/>
          <p:cNvGrpSpPr/>
          <p:nvPr/>
        </p:nvGrpSpPr>
        <p:grpSpPr>
          <a:xfrm>
            <a:off x="1311579" y="3536656"/>
            <a:ext cx="3338560" cy="1669702"/>
            <a:chOff x="-12232" y="3668255"/>
            <a:chExt cx="3365030" cy="2163628"/>
          </a:xfrm>
        </p:grpSpPr>
        <mc:AlternateContent xmlns:mc="http://schemas.openxmlformats.org/markup-compatibility/2006" xmlns:a14="http://schemas.microsoft.com/office/drawing/2010/main">
          <mc:Choice Requires="a14">
            <p:sp>
              <p:nvSpPr>
                <p:cNvPr id="16" name="TextBox 28"/>
                <p:cNvSpPr txBox="1"/>
                <p:nvPr/>
              </p:nvSpPr>
              <p:spPr>
                <a:xfrm>
                  <a:off x="-12232" y="3668255"/>
                  <a:ext cx="639544"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232" y="3668255"/>
                  <a:ext cx="639544" cy="523220"/>
                </a:xfrm>
                <a:prstGeom prst="rect">
                  <a:avLst/>
                </a:prstGeom>
                <a:blipFill rotWithShape="0">
                  <a:blip r:embed="rId2"/>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29"/>
                <p:cNvSpPr txBox="1"/>
                <p:nvPr/>
              </p:nvSpPr>
              <p:spPr>
                <a:xfrm>
                  <a:off x="-12232" y="4501371"/>
                  <a:ext cx="62081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30" name="TextBox 29"/>
                <p:cNvSpPr txBox="1">
                  <a:spLocks noRot="1" noChangeAspect="1" noMove="1" noResize="1" noEditPoints="1" noAdjustHandles="1" noChangeArrowheads="1" noChangeShapeType="1" noTextEdit="1"/>
                </p:cNvSpPr>
                <p:nvPr/>
              </p:nvSpPr>
              <p:spPr>
                <a:xfrm>
                  <a:off x="-12232" y="4501371"/>
                  <a:ext cx="620811" cy="523220"/>
                </a:xfrm>
                <a:prstGeom prst="rect">
                  <a:avLst/>
                </a:prstGeom>
                <a:blipFill rotWithShape="0">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30"/>
                <p:cNvSpPr txBox="1"/>
                <p:nvPr/>
              </p:nvSpPr>
              <p:spPr>
                <a:xfrm>
                  <a:off x="-12232" y="5308663"/>
                  <a:ext cx="62081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12232" y="5308663"/>
                  <a:ext cx="620811" cy="523220"/>
                </a:xfrm>
                <a:prstGeom prst="rect">
                  <a:avLst/>
                </a:prstGeom>
                <a:blipFill rotWithShape="0">
                  <a:blip r:embed="rId4"/>
                  <a:stretch>
                    <a:fillRect b="-13636"/>
                  </a:stretch>
                </a:blipFill>
              </p:spPr>
              <p:txBody>
                <a:bodyPr/>
                <a:lstStyle/>
                <a:p>
                  <a:r>
                    <a:rPr lang="en-US">
                      <a:noFill/>
                    </a:rPr>
                    <a:t> </a:t>
                  </a:r>
                </a:p>
              </p:txBody>
            </p:sp>
          </mc:Fallback>
        </mc:AlternateContent>
        <p:cxnSp>
          <p:nvCxnSpPr>
            <p:cNvPr id="19" name="Straight Arrow Connector 31"/>
            <p:cNvCxnSpPr>
              <a:stCxn id="26" idx="6"/>
              <a:endCxn id="27" idx="3"/>
            </p:cNvCxnSpPr>
            <p:nvPr/>
          </p:nvCxnSpPr>
          <p:spPr>
            <a:xfrm flipV="1">
              <a:off x="1448781" y="4884124"/>
              <a:ext cx="746427" cy="67140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32"/>
            <p:cNvCxnSpPr>
              <a:stCxn id="25" idx="6"/>
              <a:endCxn id="27" idx="2"/>
            </p:cNvCxnSpPr>
            <p:nvPr/>
          </p:nvCxnSpPr>
          <p:spPr>
            <a:xfrm flipV="1">
              <a:off x="1448781" y="4758446"/>
              <a:ext cx="705935" cy="45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33"/>
            <p:cNvCxnSpPr>
              <a:stCxn id="27" idx="6"/>
              <a:endCxn id="24" idx="1"/>
            </p:cNvCxnSpPr>
            <p:nvPr/>
          </p:nvCxnSpPr>
          <p:spPr>
            <a:xfrm>
              <a:off x="2431211" y="4758446"/>
              <a:ext cx="619597" cy="226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2" name="Oval 34"/>
            <p:cNvSpPr/>
            <p:nvPr/>
          </p:nvSpPr>
          <p:spPr>
            <a:xfrm>
              <a:off x="1172285" y="3792704"/>
              <a:ext cx="276495" cy="3554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3" name="Straight Arrow Connector 35"/>
            <p:cNvCxnSpPr>
              <a:stCxn id="22" idx="6"/>
              <a:endCxn id="27" idx="1"/>
            </p:cNvCxnSpPr>
            <p:nvPr/>
          </p:nvCxnSpPr>
          <p:spPr>
            <a:xfrm>
              <a:off x="1448780" y="3970438"/>
              <a:ext cx="746428" cy="662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36"/>
                <p:cNvSpPr txBox="1"/>
                <p:nvPr/>
              </p:nvSpPr>
              <p:spPr>
                <a:xfrm>
                  <a:off x="3050807" y="4545269"/>
                  <a:ext cx="301991" cy="430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050807" y="4545269"/>
                  <a:ext cx="301991" cy="430888"/>
                </a:xfrm>
                <a:prstGeom prst="rect">
                  <a:avLst/>
                </a:prstGeom>
                <a:blipFill rotWithShape="0">
                  <a:blip r:embed="rId5"/>
                  <a:stretch>
                    <a:fillRect b="-23636"/>
                  </a:stretch>
                </a:blipFill>
              </p:spPr>
              <p:txBody>
                <a:bodyPr/>
                <a:lstStyle/>
                <a:p>
                  <a:r>
                    <a:rPr lang="en-US">
                      <a:noFill/>
                    </a:rPr>
                    <a:t> </a:t>
                  </a:r>
                </a:p>
              </p:txBody>
            </p:sp>
          </mc:Fallback>
        </mc:AlternateContent>
        <p:sp>
          <p:nvSpPr>
            <p:cNvPr id="25" name="Oval 455"/>
            <p:cNvSpPr/>
            <p:nvPr/>
          </p:nvSpPr>
          <p:spPr>
            <a:xfrm>
              <a:off x="1172286" y="4585246"/>
              <a:ext cx="276495" cy="3554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Oval 456"/>
            <p:cNvSpPr/>
            <p:nvPr/>
          </p:nvSpPr>
          <p:spPr>
            <a:xfrm>
              <a:off x="1172286" y="5377790"/>
              <a:ext cx="276495" cy="3554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Oval 457"/>
            <p:cNvSpPr/>
            <p:nvPr/>
          </p:nvSpPr>
          <p:spPr>
            <a:xfrm>
              <a:off x="2154716" y="4580712"/>
              <a:ext cx="276495" cy="3554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8" name="Straight Arrow Connector 465"/>
            <p:cNvCxnSpPr>
              <a:stCxn id="18" idx="3"/>
              <a:endCxn id="25" idx="3"/>
            </p:cNvCxnSpPr>
            <p:nvPr/>
          </p:nvCxnSpPr>
          <p:spPr>
            <a:xfrm flipV="1">
              <a:off x="608579" y="4888658"/>
              <a:ext cx="604199" cy="6816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466"/>
            <p:cNvCxnSpPr>
              <a:stCxn id="18" idx="3"/>
              <a:endCxn id="26" idx="2"/>
            </p:cNvCxnSpPr>
            <p:nvPr/>
          </p:nvCxnSpPr>
          <p:spPr>
            <a:xfrm flipV="1">
              <a:off x="608579" y="5555524"/>
              <a:ext cx="563707" cy="1474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467"/>
            <p:cNvCxnSpPr>
              <a:stCxn id="18" idx="3"/>
              <a:endCxn id="22" idx="3"/>
            </p:cNvCxnSpPr>
            <p:nvPr/>
          </p:nvCxnSpPr>
          <p:spPr>
            <a:xfrm flipV="1">
              <a:off x="608579" y="4096116"/>
              <a:ext cx="604198" cy="147415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468"/>
            <p:cNvCxnSpPr>
              <a:stCxn id="17" idx="3"/>
              <a:endCxn id="25" idx="2"/>
            </p:cNvCxnSpPr>
            <p:nvPr/>
          </p:nvCxnSpPr>
          <p:spPr>
            <a:xfrm>
              <a:off x="608579" y="4762981"/>
              <a:ext cx="563706"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469"/>
            <p:cNvCxnSpPr>
              <a:stCxn id="17" idx="3"/>
              <a:endCxn id="22" idx="3"/>
            </p:cNvCxnSpPr>
            <p:nvPr/>
          </p:nvCxnSpPr>
          <p:spPr>
            <a:xfrm flipV="1">
              <a:off x="608579" y="4096116"/>
              <a:ext cx="604197" cy="66686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470"/>
            <p:cNvCxnSpPr>
              <a:stCxn id="17" idx="3"/>
              <a:endCxn id="26" idx="2"/>
            </p:cNvCxnSpPr>
            <p:nvPr/>
          </p:nvCxnSpPr>
          <p:spPr>
            <a:xfrm>
              <a:off x="608579" y="4762981"/>
              <a:ext cx="563706" cy="79254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471"/>
            <p:cNvCxnSpPr>
              <a:stCxn id="16" idx="3"/>
              <a:endCxn id="22" idx="2"/>
            </p:cNvCxnSpPr>
            <p:nvPr/>
          </p:nvCxnSpPr>
          <p:spPr>
            <a:xfrm>
              <a:off x="627312" y="3929865"/>
              <a:ext cx="544973" cy="4057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472"/>
            <p:cNvCxnSpPr>
              <a:stCxn id="16" idx="3"/>
              <a:endCxn id="25" idx="1"/>
            </p:cNvCxnSpPr>
            <p:nvPr/>
          </p:nvCxnSpPr>
          <p:spPr>
            <a:xfrm>
              <a:off x="627312" y="3929865"/>
              <a:ext cx="585465" cy="70743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473"/>
            <p:cNvCxnSpPr>
              <a:stCxn id="16" idx="3"/>
              <a:endCxn id="26" idx="1"/>
            </p:cNvCxnSpPr>
            <p:nvPr/>
          </p:nvCxnSpPr>
          <p:spPr>
            <a:xfrm>
              <a:off x="627312" y="3929865"/>
              <a:ext cx="585465" cy="149998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37" name="Group 885"/>
          <p:cNvGrpSpPr/>
          <p:nvPr/>
        </p:nvGrpSpPr>
        <p:grpSpPr>
          <a:xfrm>
            <a:off x="2491673" y="5052007"/>
            <a:ext cx="748548" cy="1576889"/>
            <a:chOff x="3045259" y="3895225"/>
            <a:chExt cx="748548" cy="1319499"/>
          </a:xfrm>
        </p:grpSpPr>
        <p:sp>
          <p:nvSpPr>
            <p:cNvPr id="38" name="TextBox 708"/>
            <p:cNvSpPr txBox="1"/>
            <p:nvPr/>
          </p:nvSpPr>
          <p:spPr>
            <a:xfrm>
              <a:off x="3288011" y="3895225"/>
              <a:ext cx="357177" cy="334802"/>
            </a:xfrm>
            <a:prstGeom prst="rect">
              <a:avLst/>
            </a:prstGeom>
            <a:noFill/>
          </p:spPr>
          <p:txBody>
            <a:bodyPr wrap="square" rtlCol="0">
              <a:spAutoFit/>
            </a:bodyPr>
            <a:lstStyle/>
            <a:p>
              <a:r>
                <a:rPr lang="en-US" sz="2000" i="1" dirty="0">
                  <a:latin typeface="Century Schoolbook" charset="0"/>
                  <a:ea typeface="Century Schoolbook" charset="0"/>
                  <a:cs typeface="Century Schoolbook" charset="0"/>
                </a:rPr>
                <a:t>x</a:t>
              </a:r>
              <a:endParaRPr lang="en-US" sz="1400" i="1"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39" name="TextBox 709"/>
                <p:cNvSpPr txBox="1"/>
                <p:nvPr/>
              </p:nvSpPr>
              <p:spPr>
                <a:xfrm>
                  <a:off x="3045259" y="4357366"/>
                  <a:ext cx="632077" cy="3458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oMath>
                    </m:oMathPara>
                  </a14:m>
                  <a:endParaRPr lang="en-US" sz="2000" dirty="0">
                    <a:latin typeface="Century Schoolbook" charset="0"/>
                    <a:ea typeface="Century Schoolbook" charset="0"/>
                    <a:cs typeface="Century Schoolbook" charset="0"/>
                  </a:endParaRPr>
                </a:p>
              </p:txBody>
            </p:sp>
          </mc:Choice>
          <mc:Fallback xmlns="">
            <p:sp>
              <p:nvSpPr>
                <p:cNvPr id="710" name="TextBox 709"/>
                <p:cNvSpPr txBox="1">
                  <a:spLocks noRot="1" noChangeAspect="1" noMove="1" noResize="1" noEditPoints="1" noAdjustHandles="1" noChangeArrowheads="1" noChangeShapeType="1" noTextEdit="1"/>
                </p:cNvSpPr>
                <p:nvPr/>
              </p:nvSpPr>
              <p:spPr>
                <a:xfrm>
                  <a:off x="3045259" y="4357366"/>
                  <a:ext cx="632077" cy="345854"/>
                </a:xfrm>
                <a:prstGeom prst="rect">
                  <a:avLst/>
                </a:prstGeom>
                <a:blipFill>
                  <a:blip r:embed="rId9"/>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710"/>
                <p:cNvSpPr txBox="1"/>
                <p:nvPr/>
              </p:nvSpPr>
              <p:spPr>
                <a:xfrm>
                  <a:off x="3141514" y="4868870"/>
                  <a:ext cx="652293" cy="345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Para>
                  </a14:m>
                  <a:endParaRPr lang="en-US" sz="2000" dirty="0">
                    <a:latin typeface="Century Schoolbook" charset="0"/>
                    <a:ea typeface="Century Schoolbook" charset="0"/>
                    <a:cs typeface="Century Schoolbook" charset="0"/>
                  </a:endParaRPr>
                </a:p>
              </p:txBody>
            </p:sp>
          </mc:Choice>
          <mc:Fallback xmlns="">
            <p:sp>
              <p:nvSpPr>
                <p:cNvPr id="711" name="TextBox 710"/>
                <p:cNvSpPr txBox="1">
                  <a:spLocks noRot="1" noChangeAspect="1" noMove="1" noResize="1" noEditPoints="1" noAdjustHandles="1" noChangeArrowheads="1" noChangeShapeType="1" noTextEdit="1"/>
                </p:cNvSpPr>
                <p:nvPr/>
              </p:nvSpPr>
              <p:spPr>
                <a:xfrm>
                  <a:off x="3141514" y="4868870"/>
                  <a:ext cx="652293" cy="345854"/>
                </a:xfrm>
                <a:prstGeom prst="rect">
                  <a:avLst/>
                </a:prstGeom>
                <a:blipFill>
                  <a:blip r:embed="rId10"/>
                  <a:stretch>
                    <a:fillRect/>
                  </a:stretch>
                </a:blipFill>
              </p:spPr>
              <p:txBody>
                <a:bodyPr/>
                <a:lstStyle/>
                <a:p>
                  <a:r>
                    <a:rPr lang="en-US">
                      <a:noFill/>
                    </a:rPr>
                    <a:t> </a:t>
                  </a:r>
                </a:p>
              </p:txBody>
            </p:sp>
          </mc:Fallback>
        </mc:AlternateContent>
      </p:grpSp>
      <p:grpSp>
        <p:nvGrpSpPr>
          <p:cNvPr id="41" name="Group 886"/>
          <p:cNvGrpSpPr/>
          <p:nvPr/>
        </p:nvGrpSpPr>
        <p:grpSpPr>
          <a:xfrm>
            <a:off x="3018382" y="5349124"/>
            <a:ext cx="2627945" cy="1026386"/>
            <a:chOff x="2447630" y="4239090"/>
            <a:chExt cx="2627945" cy="858858"/>
          </a:xfrm>
        </p:grpSpPr>
        <p:cxnSp>
          <p:nvCxnSpPr>
            <p:cNvPr id="42" name="Straight Arrow Connector 711"/>
            <p:cNvCxnSpPr>
              <a:cxnSpLocks/>
              <a:endCxn id="45" idx="1"/>
            </p:cNvCxnSpPr>
            <p:nvPr/>
          </p:nvCxnSpPr>
          <p:spPr>
            <a:xfrm>
              <a:off x="2447630" y="4239090"/>
              <a:ext cx="450975" cy="3983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712"/>
            <p:cNvCxnSpPr>
              <a:cxnSpLocks/>
              <a:endCxn id="45" idx="1"/>
            </p:cNvCxnSpPr>
            <p:nvPr/>
          </p:nvCxnSpPr>
          <p:spPr>
            <a:xfrm flipV="1">
              <a:off x="2582244" y="4637478"/>
              <a:ext cx="316361" cy="46047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713"/>
            <p:cNvCxnSpPr>
              <a:cxnSpLocks/>
              <a:endCxn id="45" idx="1"/>
            </p:cNvCxnSpPr>
            <p:nvPr/>
          </p:nvCxnSpPr>
          <p:spPr>
            <a:xfrm>
              <a:off x="2553001" y="4632424"/>
              <a:ext cx="345604" cy="505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714"/>
                <p:cNvSpPr txBox="1"/>
                <p:nvPr/>
              </p:nvSpPr>
              <p:spPr>
                <a:xfrm>
                  <a:off x="2898605" y="4478017"/>
                  <a:ext cx="2176970" cy="31892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i="1">
                                <a:latin typeface="Cambria Math" panose="02040503050406030204" pitchFamily="18" charset="0"/>
                              </a:rPr>
                              <m:t>[1]</m:t>
                            </m:r>
                          </m:sup>
                        </m:s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[1]</m:t>
                            </m:r>
                          </m:sup>
                        </m:sSup>
                        <m:r>
                          <a:rPr lang="en-US" b="0" i="1" smtClean="0">
                            <a:latin typeface="Cambria Math" charset="0"/>
                          </a:rPr>
                          <m:t>𝑥</m:t>
                        </m:r>
                        <m:r>
                          <a:rPr lang="en-US" b="0" i="1" smtClean="0">
                            <a:latin typeface="Cambria Math"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p>
                      </m:oMath>
                    </m:oMathPara>
                  </a14:m>
                  <a:endParaRPr lang="en-US" dirty="0"/>
                </a:p>
              </p:txBody>
            </p:sp>
          </mc:Choice>
          <mc:Fallback xmlns="">
            <p:sp>
              <p:nvSpPr>
                <p:cNvPr id="715" name="TextBox 714"/>
                <p:cNvSpPr txBox="1">
                  <a:spLocks noRot="1" noChangeAspect="1" noMove="1" noResize="1" noEditPoints="1" noAdjustHandles="1" noChangeArrowheads="1" noChangeShapeType="1" noTextEdit="1"/>
                </p:cNvSpPr>
                <p:nvPr/>
              </p:nvSpPr>
              <p:spPr>
                <a:xfrm>
                  <a:off x="2898605" y="4478017"/>
                  <a:ext cx="2176970" cy="318922"/>
                </a:xfrm>
                <a:prstGeom prst="rect">
                  <a:avLst/>
                </a:prstGeom>
                <a:blipFill>
                  <a:blip r:embed="rId11"/>
                  <a:stretch>
                    <a:fillRect/>
                  </a:stretch>
                </a:blipFill>
                <a:ln>
                  <a:solidFill>
                    <a:schemeClr val="tx1"/>
                  </a:solidFill>
                </a:ln>
              </p:spPr>
              <p:txBody>
                <a:bodyPr/>
                <a:lstStyle/>
                <a:p>
                  <a:r>
                    <a:rPr lang="en-US">
                      <a:noFill/>
                    </a:rPr>
                    <a:t> </a:t>
                  </a:r>
                </a:p>
              </p:txBody>
            </p:sp>
          </mc:Fallback>
        </mc:AlternateContent>
      </p:grpSp>
      <p:grpSp>
        <p:nvGrpSpPr>
          <p:cNvPr id="46" name="Group 881"/>
          <p:cNvGrpSpPr/>
          <p:nvPr/>
        </p:nvGrpSpPr>
        <p:grpSpPr>
          <a:xfrm>
            <a:off x="5662309" y="5637025"/>
            <a:ext cx="1715737" cy="381130"/>
            <a:chOff x="5520797" y="4329125"/>
            <a:chExt cx="1556375" cy="573221"/>
          </a:xfrm>
        </p:grpSpPr>
        <mc:AlternateContent xmlns:mc="http://schemas.openxmlformats.org/markup-compatibility/2006" xmlns:a14="http://schemas.microsoft.com/office/drawing/2010/main">
          <mc:Choice Requires="a14">
            <p:sp>
              <p:nvSpPr>
                <p:cNvPr id="47" name="TextBox 717"/>
                <p:cNvSpPr txBox="1"/>
                <p:nvPr/>
              </p:nvSpPr>
              <p:spPr>
                <a:xfrm>
                  <a:off x="5701456" y="4329125"/>
                  <a:ext cx="1375716" cy="57322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𝑎</m:t>
                            </m:r>
                          </m:e>
                          <m:sup>
                            <m:r>
                              <a:rPr lang="en-US" b="0" i="1" smtClean="0">
                                <a:latin typeface="Cambria Math" charset="0"/>
                              </a:rPr>
                              <m:t>[1]</m:t>
                            </m:r>
                          </m:sup>
                        </m:sSup>
                        <m:r>
                          <a:rPr lang="en-US" b="0" i="1" smtClean="0">
                            <a:latin typeface="Cambria Math" charset="0"/>
                          </a:rPr>
                          <m:t>=</m:t>
                        </m:r>
                        <m:r>
                          <a:rPr lang="en-US" b="0" i="1" smtClean="0">
                            <a:latin typeface="Cambria Math" charset="0"/>
                          </a:rPr>
                          <m:t>𝜎</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𝑧</m:t>
                            </m:r>
                          </m:e>
                          <m:sup>
                            <m:r>
                              <a:rPr lang="en-US" b="0" i="1" smtClean="0">
                                <a:latin typeface="Cambria Math" charset="0"/>
                              </a:rPr>
                              <m:t>[1]</m:t>
                            </m:r>
                          </m:sup>
                        </m:sSup>
                        <m:r>
                          <a:rPr lang="en-US" b="0" i="1" smtClean="0">
                            <a:latin typeface="Cambria Math" charset="0"/>
                          </a:rPr>
                          <m:t>)</m:t>
                        </m:r>
                      </m:oMath>
                    </m:oMathPara>
                  </a14:m>
                  <a:endParaRPr lang="en-US" dirty="0"/>
                </a:p>
              </p:txBody>
            </p:sp>
          </mc:Choice>
          <mc:Fallback xmlns="">
            <p:sp>
              <p:nvSpPr>
                <p:cNvPr id="718" name="TextBox 717"/>
                <p:cNvSpPr txBox="1">
                  <a:spLocks noRot="1" noChangeAspect="1" noMove="1" noResize="1" noEditPoints="1" noAdjustHandles="1" noChangeArrowheads="1" noChangeShapeType="1" noTextEdit="1"/>
                </p:cNvSpPr>
                <p:nvPr/>
              </p:nvSpPr>
              <p:spPr>
                <a:xfrm>
                  <a:off x="5701456" y="4329125"/>
                  <a:ext cx="1375716" cy="573221"/>
                </a:xfrm>
                <a:prstGeom prst="rect">
                  <a:avLst/>
                </a:prstGeom>
                <a:blipFill rotWithShape="0">
                  <a:blip r:embed="rId12"/>
                  <a:stretch>
                    <a:fillRect r="-797" b="-10938"/>
                  </a:stretch>
                </a:blipFill>
                <a:ln>
                  <a:solidFill>
                    <a:schemeClr val="tx1"/>
                  </a:solidFill>
                </a:ln>
              </p:spPr>
              <p:txBody>
                <a:bodyPr/>
                <a:lstStyle/>
                <a:p>
                  <a:r>
                    <a:rPr lang="en-US">
                      <a:noFill/>
                    </a:rPr>
                    <a:t> </a:t>
                  </a:r>
                </a:p>
              </p:txBody>
            </p:sp>
          </mc:Fallback>
        </mc:AlternateContent>
        <p:cxnSp>
          <p:nvCxnSpPr>
            <p:cNvPr id="48" name="Straight Arrow Connector 781"/>
            <p:cNvCxnSpPr>
              <a:cxnSpLocks/>
              <a:endCxn id="47" idx="1"/>
            </p:cNvCxnSpPr>
            <p:nvPr/>
          </p:nvCxnSpPr>
          <p:spPr>
            <a:xfrm>
              <a:off x="5520797" y="4615736"/>
              <a:ext cx="180659"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49" name="Group 882"/>
          <p:cNvGrpSpPr/>
          <p:nvPr/>
        </p:nvGrpSpPr>
        <p:grpSpPr>
          <a:xfrm>
            <a:off x="7378044" y="5637026"/>
            <a:ext cx="2595689" cy="392993"/>
            <a:chOff x="7306699" y="4370813"/>
            <a:chExt cx="1913912" cy="562533"/>
          </a:xfrm>
        </p:grpSpPr>
        <mc:AlternateContent xmlns:mc="http://schemas.openxmlformats.org/markup-compatibility/2006" xmlns:a14="http://schemas.microsoft.com/office/drawing/2010/main">
          <mc:Choice Requires="a14">
            <p:sp>
              <p:nvSpPr>
                <p:cNvPr id="50" name="TextBox 724"/>
                <p:cNvSpPr txBox="1"/>
                <p:nvPr/>
              </p:nvSpPr>
              <p:spPr>
                <a:xfrm>
                  <a:off x="7450609" y="4370813"/>
                  <a:ext cx="1770002" cy="562533"/>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p>
                        <m:r>
                          <a:rPr lang="en-US" b="0" i="1" smtClean="0">
                            <a:latin typeface="Cambria Math"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p>
                        <m:sSubSup>
                          <m:sSubSupPr>
                            <m:ctrlPr>
                              <a:rPr lang="en-US" b="0" i="1" smtClean="0">
                                <a:latin typeface="Cambria Math" panose="02040503050406030204" pitchFamily="18" charset="0"/>
                              </a:rPr>
                            </m:ctrlPr>
                          </m:sSubSupPr>
                          <m:e>
                            <m:r>
                              <a:rPr lang="en-US" b="0" i="1" smtClean="0">
                                <a:latin typeface="Cambria Math" charset="0"/>
                              </a:rPr>
                              <m:t>𝑎</m:t>
                            </m:r>
                          </m:e>
                          <m:sub>
                            <m:r>
                              <a:rPr lang="en-US" b="0" i="1" smtClean="0">
                                <a:latin typeface="Cambria Math" charset="0"/>
                              </a:rPr>
                              <m:t> </m:t>
                            </m:r>
                          </m:sub>
                          <m:sup>
                            <m:r>
                              <a:rPr lang="en-US" b="0" i="1" smtClean="0">
                                <a:latin typeface="Cambria Math" charset="0"/>
                              </a:rPr>
                              <m:t>[1]</m:t>
                            </m:r>
                          </m:sup>
                        </m:sSub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oMath>
                    </m:oMathPara>
                  </a14:m>
                  <a:endParaRPr lang="en-US" dirty="0"/>
                </a:p>
              </p:txBody>
            </p:sp>
          </mc:Choice>
          <mc:Fallback xmlns="">
            <p:sp>
              <p:nvSpPr>
                <p:cNvPr id="725" name="TextBox 724"/>
                <p:cNvSpPr txBox="1">
                  <a:spLocks noRot="1" noChangeAspect="1" noMove="1" noResize="1" noEditPoints="1" noAdjustHandles="1" noChangeArrowheads="1" noChangeShapeType="1" noTextEdit="1"/>
                </p:cNvSpPr>
                <p:nvPr/>
              </p:nvSpPr>
              <p:spPr>
                <a:xfrm>
                  <a:off x="7450609" y="4370813"/>
                  <a:ext cx="1770002" cy="562533"/>
                </a:xfrm>
                <a:prstGeom prst="rect">
                  <a:avLst/>
                </a:prstGeom>
                <a:blipFill>
                  <a:blip r:embed="rId13"/>
                  <a:stretch>
                    <a:fillRect/>
                  </a:stretch>
                </a:blipFill>
                <a:ln>
                  <a:solidFill>
                    <a:schemeClr val="tx1"/>
                  </a:solidFill>
                </a:ln>
              </p:spPr>
              <p:txBody>
                <a:bodyPr/>
                <a:lstStyle/>
                <a:p>
                  <a:r>
                    <a:rPr lang="en-US">
                      <a:noFill/>
                    </a:rPr>
                    <a:t> </a:t>
                  </a:r>
                </a:p>
              </p:txBody>
            </p:sp>
          </mc:Fallback>
        </mc:AlternateContent>
        <p:cxnSp>
          <p:nvCxnSpPr>
            <p:cNvPr id="51" name="Straight Arrow Connector 788"/>
            <p:cNvCxnSpPr>
              <a:endCxn id="50" idx="1"/>
            </p:cNvCxnSpPr>
            <p:nvPr/>
          </p:nvCxnSpPr>
          <p:spPr>
            <a:xfrm flipV="1">
              <a:off x="7306699" y="4652080"/>
              <a:ext cx="143910" cy="771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52" name="Group 883"/>
          <p:cNvGrpSpPr/>
          <p:nvPr/>
        </p:nvGrpSpPr>
        <p:grpSpPr>
          <a:xfrm>
            <a:off x="9973733" y="5628616"/>
            <a:ext cx="1851157" cy="381130"/>
            <a:chOff x="9027545" y="4384892"/>
            <a:chExt cx="1851157" cy="318919"/>
          </a:xfrm>
        </p:grpSpPr>
        <mc:AlternateContent xmlns:mc="http://schemas.openxmlformats.org/markup-compatibility/2006" xmlns:a14="http://schemas.microsoft.com/office/drawing/2010/main">
          <mc:Choice Requires="a14">
            <p:sp>
              <p:nvSpPr>
                <p:cNvPr id="53" name="TextBox 721"/>
                <p:cNvSpPr txBox="1"/>
                <p:nvPr/>
              </p:nvSpPr>
              <p:spPr>
                <a:xfrm>
                  <a:off x="9239992" y="4384892"/>
                  <a:ext cx="1638710" cy="31891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𝑎</m:t>
                            </m:r>
                          </m:e>
                          <m:sup>
                            <m:r>
                              <a:rPr lang="en-US" b="0" i="1" smtClean="0">
                                <a:latin typeface="Cambria Math" charset="0"/>
                              </a:rPr>
                              <m:t>[2]</m:t>
                            </m:r>
                          </m:sup>
                        </m:sSup>
                        <m:r>
                          <a:rPr lang="en-US" b="0" i="1" smtClean="0">
                            <a:latin typeface="Cambria Math" charset="0"/>
                          </a:rPr>
                          <m:t>=</m:t>
                        </m:r>
                        <m:r>
                          <a:rPr lang="en-US" b="0" i="1" smtClean="0">
                            <a:latin typeface="Cambria Math" charset="0"/>
                          </a:rPr>
                          <m:t>𝜎</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𝑧</m:t>
                            </m:r>
                          </m:e>
                          <m:sup>
                            <m:r>
                              <a:rPr lang="en-US" b="0" i="1" smtClean="0">
                                <a:latin typeface="Cambria Math" charset="0"/>
                              </a:rPr>
                              <m:t>[2]</m:t>
                            </m:r>
                          </m:sup>
                        </m:sSup>
                        <m:r>
                          <a:rPr lang="en-US" b="0" i="1" smtClean="0">
                            <a:latin typeface="Cambria Math" charset="0"/>
                          </a:rPr>
                          <m:t>)</m:t>
                        </m:r>
                      </m:oMath>
                    </m:oMathPara>
                  </a14:m>
                  <a:endParaRPr lang="en-US" dirty="0"/>
                </a:p>
              </p:txBody>
            </p:sp>
          </mc:Choice>
          <mc:Fallback xmlns="">
            <p:sp>
              <p:nvSpPr>
                <p:cNvPr id="722" name="TextBox 721"/>
                <p:cNvSpPr txBox="1">
                  <a:spLocks noRot="1" noChangeAspect="1" noMove="1" noResize="1" noEditPoints="1" noAdjustHandles="1" noChangeArrowheads="1" noChangeShapeType="1" noTextEdit="1"/>
                </p:cNvSpPr>
                <p:nvPr/>
              </p:nvSpPr>
              <p:spPr>
                <a:xfrm>
                  <a:off x="9239992" y="4384892"/>
                  <a:ext cx="1638710" cy="318919"/>
                </a:xfrm>
                <a:prstGeom prst="rect">
                  <a:avLst/>
                </a:prstGeom>
                <a:blipFill rotWithShape="0">
                  <a:blip r:embed="rId14"/>
                  <a:stretch>
                    <a:fillRect b="-10769"/>
                  </a:stretch>
                </a:blipFill>
                <a:ln>
                  <a:solidFill>
                    <a:schemeClr val="tx1"/>
                  </a:solidFill>
                </a:ln>
              </p:spPr>
              <p:txBody>
                <a:bodyPr/>
                <a:lstStyle/>
                <a:p>
                  <a:r>
                    <a:rPr lang="en-US">
                      <a:noFill/>
                    </a:rPr>
                    <a:t> </a:t>
                  </a:r>
                </a:p>
              </p:txBody>
            </p:sp>
          </mc:Fallback>
        </mc:AlternateContent>
        <p:cxnSp>
          <p:nvCxnSpPr>
            <p:cNvPr id="54" name="Straight Arrow Connector 789"/>
            <p:cNvCxnSpPr>
              <a:stCxn id="50" idx="3"/>
              <a:endCxn id="53" idx="1"/>
            </p:cNvCxnSpPr>
            <p:nvPr/>
          </p:nvCxnSpPr>
          <p:spPr>
            <a:xfrm flipV="1">
              <a:off x="9027545" y="4544352"/>
              <a:ext cx="212447" cy="1200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55" name="Group 884"/>
          <p:cNvGrpSpPr/>
          <p:nvPr/>
        </p:nvGrpSpPr>
        <p:grpSpPr>
          <a:xfrm>
            <a:off x="10694400" y="6139822"/>
            <a:ext cx="1283459" cy="381130"/>
            <a:chOff x="10717165" y="4384895"/>
            <a:chExt cx="1283459" cy="318920"/>
          </a:xfrm>
        </p:grpSpPr>
        <mc:AlternateContent xmlns:mc="http://schemas.openxmlformats.org/markup-compatibility/2006" xmlns:a14="http://schemas.microsoft.com/office/drawing/2010/main">
          <mc:Choice Requires="a14">
            <p:sp>
              <p:nvSpPr>
                <p:cNvPr id="56" name="TextBox 780"/>
                <p:cNvSpPr txBox="1"/>
                <p:nvPr/>
              </p:nvSpPr>
              <p:spPr>
                <a:xfrm>
                  <a:off x="10998306" y="4384895"/>
                  <a:ext cx="1002318" cy="318920"/>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ℒ</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𝑎</m:t>
                            </m:r>
                          </m:e>
                          <m:sup>
                            <m:r>
                              <a:rPr lang="en-US" b="0" i="1" smtClean="0">
                                <a:latin typeface="Cambria Math" charset="0"/>
                                <a:ea typeface="Cambria Math" charset="0"/>
                                <a:cs typeface="Cambria Math" charset="0"/>
                              </a:rPr>
                              <m:t>[2]</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r>
                          <a:rPr lang="en-US" b="0" i="1" smtClean="0">
                            <a:latin typeface="Cambria Math" charset="0"/>
                            <a:ea typeface="Cambria Math" charset="0"/>
                            <a:cs typeface="Cambria Math" charset="0"/>
                          </a:rPr>
                          <m:t>) </m:t>
                        </m:r>
                      </m:oMath>
                    </m:oMathPara>
                  </a14:m>
                  <a:endParaRPr lang="en-US" dirty="0"/>
                </a:p>
              </p:txBody>
            </p:sp>
          </mc:Choice>
          <mc:Fallback xmlns="">
            <p:sp>
              <p:nvSpPr>
                <p:cNvPr id="781" name="TextBox 780"/>
                <p:cNvSpPr txBox="1">
                  <a:spLocks noRot="1" noChangeAspect="1" noMove="1" noResize="1" noEditPoints="1" noAdjustHandles="1" noChangeArrowheads="1" noChangeShapeType="1" noTextEdit="1"/>
                </p:cNvSpPr>
                <p:nvPr/>
              </p:nvSpPr>
              <p:spPr>
                <a:xfrm>
                  <a:off x="10998306" y="4384895"/>
                  <a:ext cx="1002318" cy="318920"/>
                </a:xfrm>
                <a:prstGeom prst="rect">
                  <a:avLst/>
                </a:prstGeom>
                <a:blipFill rotWithShape="0">
                  <a:blip r:embed="rId15"/>
                  <a:stretch>
                    <a:fillRect t="-87500" r="-15663" b="-114063"/>
                  </a:stretch>
                </a:blipFill>
                <a:ln>
                  <a:solidFill>
                    <a:schemeClr val="tx1"/>
                  </a:solidFill>
                </a:ln>
              </p:spPr>
              <p:txBody>
                <a:bodyPr/>
                <a:lstStyle/>
                <a:p>
                  <a:r>
                    <a:rPr lang="en-US">
                      <a:noFill/>
                    </a:rPr>
                    <a:t> </a:t>
                  </a:r>
                </a:p>
              </p:txBody>
            </p:sp>
          </mc:Fallback>
        </mc:AlternateContent>
        <p:cxnSp>
          <p:nvCxnSpPr>
            <p:cNvPr id="57" name="Straight Arrow Connector 790"/>
            <p:cNvCxnSpPr>
              <a:endCxn id="56" idx="1"/>
            </p:cNvCxnSpPr>
            <p:nvPr/>
          </p:nvCxnSpPr>
          <p:spPr>
            <a:xfrm>
              <a:off x="10717165" y="4544355"/>
              <a:ext cx="281141"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66" name="Group 704"/>
          <p:cNvGrpSpPr/>
          <p:nvPr/>
        </p:nvGrpSpPr>
        <p:grpSpPr>
          <a:xfrm>
            <a:off x="5322843" y="2284041"/>
            <a:ext cx="2767859" cy="1545460"/>
            <a:chOff x="5638999" y="1337808"/>
            <a:chExt cx="2767859" cy="1545460"/>
          </a:xfrm>
        </p:grpSpPr>
        <p:sp>
          <p:nvSpPr>
            <p:cNvPr id="67" name="TextBox 624"/>
            <p:cNvSpPr txBox="1"/>
            <p:nvPr/>
          </p:nvSpPr>
          <p:spPr>
            <a:xfrm>
              <a:off x="5657858" y="1337808"/>
              <a:ext cx="364579" cy="400110"/>
            </a:xfrm>
            <a:prstGeom prst="rect">
              <a:avLst/>
            </a:prstGeom>
            <a:noFill/>
          </p:spPr>
          <p:txBody>
            <a:bodyPr wrap="square" rtlCol="0">
              <a:spAutoFit/>
            </a:bodyPr>
            <a:lstStyle/>
            <a:p>
              <a:r>
                <a:rPr lang="en-US" sz="2000" i="1" dirty="0">
                  <a:latin typeface="Century Schoolbook" charset="0"/>
                  <a:ea typeface="Century Schoolbook" charset="0"/>
                  <a:cs typeface="Century Schoolbook" charset="0"/>
                </a:rPr>
                <a:t>x</a:t>
              </a:r>
              <a:endParaRPr lang="en-US" sz="1400" i="1" dirty="0">
                <a:latin typeface="Century Schoolbook" charset="0"/>
                <a:ea typeface="Century Schoolbook" charset="0"/>
                <a:cs typeface="Century Schoolbook" charset="0"/>
              </a:endParaRPr>
            </a:p>
          </p:txBody>
        </p:sp>
        <p:sp>
          <p:nvSpPr>
            <p:cNvPr id="68" name="TextBox 625"/>
            <p:cNvSpPr txBox="1"/>
            <p:nvPr/>
          </p:nvSpPr>
          <p:spPr>
            <a:xfrm>
              <a:off x="5638999" y="1910483"/>
              <a:ext cx="383438" cy="400110"/>
            </a:xfrm>
            <a:prstGeom prst="rect">
              <a:avLst/>
            </a:prstGeom>
            <a:noFill/>
          </p:spPr>
          <p:txBody>
            <a:bodyPr wrap="none" rtlCol="0">
              <a:spAutoFit/>
            </a:bodyPr>
            <a:lstStyle/>
            <a:p>
              <a:r>
                <a:rPr lang="en-US" sz="2000" i="1" dirty="0">
                  <a:latin typeface="Century Schoolbook" charset="0"/>
                  <a:ea typeface="Century Schoolbook" charset="0"/>
                  <a:cs typeface="Century Schoolbook" charset="0"/>
                </a:rPr>
                <a:t>w</a:t>
              </a:r>
            </a:p>
          </p:txBody>
        </p:sp>
        <p:sp>
          <p:nvSpPr>
            <p:cNvPr id="69" name="TextBox 626"/>
            <p:cNvSpPr txBox="1"/>
            <p:nvPr/>
          </p:nvSpPr>
          <p:spPr>
            <a:xfrm>
              <a:off x="5687701" y="2483158"/>
              <a:ext cx="334736" cy="400110"/>
            </a:xfrm>
            <a:prstGeom prst="rect">
              <a:avLst/>
            </a:prstGeom>
            <a:noFill/>
          </p:spPr>
          <p:txBody>
            <a:bodyPr wrap="square" rtlCol="0">
              <a:spAutoFit/>
            </a:bodyPr>
            <a:lstStyle/>
            <a:p>
              <a:r>
                <a:rPr lang="en-US" sz="2000" i="1" dirty="0">
                  <a:latin typeface="Century Schoolbook" charset="0"/>
                  <a:ea typeface="Century Schoolbook" charset="0"/>
                  <a:cs typeface="Century Schoolbook" charset="0"/>
                </a:rPr>
                <a:t>b</a:t>
              </a:r>
            </a:p>
          </p:txBody>
        </p:sp>
        <p:cxnSp>
          <p:nvCxnSpPr>
            <p:cNvPr id="70" name="Straight Arrow Connector 627"/>
            <p:cNvCxnSpPr>
              <a:stCxn id="67" idx="3"/>
              <a:endCxn id="73" idx="1"/>
            </p:cNvCxnSpPr>
            <p:nvPr/>
          </p:nvCxnSpPr>
          <p:spPr>
            <a:xfrm>
              <a:off x="6022437" y="1537863"/>
              <a:ext cx="634506" cy="58775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628"/>
            <p:cNvCxnSpPr>
              <a:stCxn id="69" idx="3"/>
              <a:endCxn id="73" idx="1"/>
            </p:cNvCxnSpPr>
            <p:nvPr/>
          </p:nvCxnSpPr>
          <p:spPr>
            <a:xfrm flipV="1">
              <a:off x="6022437" y="2125619"/>
              <a:ext cx="634506" cy="5575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629"/>
            <p:cNvCxnSpPr>
              <a:stCxn id="68" idx="3"/>
              <a:endCxn id="73" idx="1"/>
            </p:cNvCxnSpPr>
            <p:nvPr/>
          </p:nvCxnSpPr>
          <p:spPr>
            <a:xfrm>
              <a:off x="6022437" y="2110538"/>
              <a:ext cx="634506" cy="1508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632"/>
                <p:cNvSpPr txBox="1"/>
                <p:nvPr/>
              </p:nvSpPr>
              <p:spPr>
                <a:xfrm>
                  <a:off x="6656943" y="1935054"/>
                  <a:ext cx="1749915" cy="381130"/>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charset="0"/>
                          </a:rPr>
                          <m:t>𝑥</m:t>
                        </m:r>
                        <m:r>
                          <a:rPr lang="en-US" b="0" i="1" smtClean="0">
                            <a:latin typeface="Cambria Math" charset="0"/>
                          </a:rPr>
                          <m:t>+</m:t>
                        </m:r>
                        <m:r>
                          <a:rPr lang="en-US" b="0" i="1" smtClean="0">
                            <a:latin typeface="Cambria Math" charset="0"/>
                          </a:rPr>
                          <m:t>𝑏</m:t>
                        </m:r>
                      </m:oMath>
                    </m:oMathPara>
                  </a14:m>
                  <a:endParaRPr lang="en-US" dirty="0"/>
                </a:p>
              </p:txBody>
            </p:sp>
          </mc:Choice>
          <mc:Fallback xmlns="">
            <p:sp>
              <p:nvSpPr>
                <p:cNvPr id="633" name="TextBox 632"/>
                <p:cNvSpPr txBox="1">
                  <a:spLocks noRot="1" noChangeAspect="1" noMove="1" noResize="1" noEditPoints="1" noAdjustHandles="1" noChangeArrowheads="1" noChangeShapeType="1" noTextEdit="1"/>
                </p:cNvSpPr>
                <p:nvPr/>
              </p:nvSpPr>
              <p:spPr>
                <a:xfrm>
                  <a:off x="6656943" y="1935054"/>
                  <a:ext cx="1749915" cy="381130"/>
                </a:xfrm>
                <a:prstGeom prst="rect">
                  <a:avLst/>
                </a:prstGeom>
                <a:blipFill>
                  <a:blip r:embed="rId6"/>
                  <a:stretch>
                    <a:fillRect/>
                  </a:stretch>
                </a:blipFill>
                <a:ln>
                  <a:solidFill>
                    <a:schemeClr val="tx1"/>
                  </a:solidFill>
                </a:ln>
              </p:spPr>
              <p:txBody>
                <a:bodyPr/>
                <a:lstStyle/>
                <a:p>
                  <a:r>
                    <a:rPr lang="en-US">
                      <a:noFill/>
                    </a:rPr>
                    <a:t> </a:t>
                  </a:r>
                </a:p>
              </p:txBody>
            </p:sp>
          </mc:Fallback>
        </mc:AlternateContent>
      </p:grpSp>
      <p:grpSp>
        <p:nvGrpSpPr>
          <p:cNvPr id="74" name="Group 705"/>
          <p:cNvGrpSpPr/>
          <p:nvPr/>
        </p:nvGrpSpPr>
        <p:grpSpPr>
          <a:xfrm>
            <a:off x="8090704" y="2881287"/>
            <a:ext cx="1486152" cy="369332"/>
            <a:chOff x="8632186" y="1935054"/>
            <a:chExt cx="1864665" cy="369332"/>
          </a:xfrm>
        </p:grpSpPr>
        <p:cxnSp>
          <p:nvCxnSpPr>
            <p:cNvPr id="75" name="Straight Arrow Connector 638"/>
            <p:cNvCxnSpPr>
              <a:cxnSpLocks/>
              <a:stCxn id="73" idx="3"/>
              <a:endCxn id="76" idx="1"/>
            </p:cNvCxnSpPr>
            <p:nvPr/>
          </p:nvCxnSpPr>
          <p:spPr>
            <a:xfrm flipV="1">
              <a:off x="8632186" y="2119720"/>
              <a:ext cx="278237" cy="589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644"/>
                <p:cNvSpPr txBox="1"/>
                <p:nvPr/>
              </p:nvSpPr>
              <p:spPr>
                <a:xfrm>
                  <a:off x="8910423" y="1935054"/>
                  <a:ext cx="1586428"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charset="0"/>
                          </a:rPr>
                          <m:t>=</m:t>
                        </m:r>
                        <m:r>
                          <a:rPr lang="en-US" b="0" i="1" smtClean="0">
                            <a:latin typeface="Cambria Math" charset="0"/>
                          </a:rPr>
                          <m:t>𝜎</m:t>
                        </m:r>
                        <m:r>
                          <a:rPr lang="en-US" b="0" i="1" smtClean="0">
                            <a:latin typeface="Cambria Math" charset="0"/>
                          </a:rPr>
                          <m:t>(</m:t>
                        </m:r>
                        <m:r>
                          <a:rPr lang="en-US" b="0" i="1" smtClean="0">
                            <a:latin typeface="Cambria Math" panose="02040503050406030204" pitchFamily="18" charset="0"/>
                          </a:rPr>
                          <m:t>𝑧</m:t>
                        </m:r>
                        <m:r>
                          <a:rPr lang="en-US" b="0" i="1" smtClean="0">
                            <a:latin typeface="Cambria Math" charset="0"/>
                          </a:rPr>
                          <m:t>)</m:t>
                        </m:r>
                      </m:oMath>
                    </m:oMathPara>
                  </a14:m>
                  <a:endParaRPr lang="en-US" dirty="0"/>
                </a:p>
              </p:txBody>
            </p:sp>
          </mc:Choice>
          <mc:Fallback xmlns="">
            <p:sp>
              <p:nvSpPr>
                <p:cNvPr id="645" name="TextBox 644"/>
                <p:cNvSpPr txBox="1">
                  <a:spLocks noRot="1" noChangeAspect="1" noMove="1" noResize="1" noEditPoints="1" noAdjustHandles="1" noChangeArrowheads="1" noChangeShapeType="1" noTextEdit="1"/>
                </p:cNvSpPr>
                <p:nvPr/>
              </p:nvSpPr>
              <p:spPr>
                <a:xfrm>
                  <a:off x="8910423" y="1935054"/>
                  <a:ext cx="1586428" cy="369332"/>
                </a:xfrm>
                <a:prstGeom prst="rect">
                  <a:avLst/>
                </a:prstGeom>
                <a:blipFill>
                  <a:blip r:embed="rId7"/>
                  <a:stretch>
                    <a:fillRect b="-11290"/>
                  </a:stretch>
                </a:blipFill>
                <a:ln>
                  <a:solidFill>
                    <a:schemeClr val="tx1"/>
                  </a:solidFill>
                </a:ln>
              </p:spPr>
              <p:txBody>
                <a:bodyPr/>
                <a:lstStyle/>
                <a:p>
                  <a:r>
                    <a:rPr lang="en-US">
                      <a:noFill/>
                    </a:rPr>
                    <a:t> </a:t>
                  </a:r>
                </a:p>
              </p:txBody>
            </p:sp>
          </mc:Fallback>
        </mc:AlternateContent>
      </p:grpSp>
      <p:grpSp>
        <p:nvGrpSpPr>
          <p:cNvPr id="77" name="Group 706"/>
          <p:cNvGrpSpPr/>
          <p:nvPr/>
        </p:nvGrpSpPr>
        <p:grpSpPr>
          <a:xfrm>
            <a:off x="9576852" y="2881288"/>
            <a:ext cx="1282282" cy="369332"/>
            <a:chOff x="11143623" y="1830544"/>
            <a:chExt cx="1436611" cy="386497"/>
          </a:xfrm>
        </p:grpSpPr>
        <p:cxnSp>
          <p:nvCxnSpPr>
            <p:cNvPr id="78" name="Straight Arrow Connector 645"/>
            <p:cNvCxnSpPr>
              <a:cxnSpLocks/>
              <a:stCxn id="76" idx="3"/>
              <a:endCxn id="79" idx="1"/>
            </p:cNvCxnSpPr>
            <p:nvPr/>
          </p:nvCxnSpPr>
          <p:spPr>
            <a:xfrm>
              <a:off x="11143623" y="2023791"/>
              <a:ext cx="249884"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646"/>
                <p:cNvSpPr txBox="1"/>
                <p:nvPr/>
              </p:nvSpPr>
              <p:spPr>
                <a:xfrm>
                  <a:off x="11393507" y="1830544"/>
                  <a:ext cx="1186727" cy="386497"/>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ℒ</m:t>
                        </m:r>
                        <m:r>
                          <a:rPr lang="en-US" b="0" i="1" smtClean="0">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r>
                          <a:rPr lang="en-US" b="0" i="1" smtClean="0">
                            <a:latin typeface="Cambria Math" charset="0"/>
                            <a:ea typeface="Cambria Math" charset="0"/>
                            <a:cs typeface="Cambria Math" charset="0"/>
                          </a:rPr>
                          <m:t>) </m:t>
                        </m:r>
                      </m:oMath>
                    </m:oMathPara>
                  </a14:m>
                  <a:endParaRPr lang="en-US" dirty="0"/>
                </a:p>
              </p:txBody>
            </p:sp>
          </mc:Choice>
          <mc:Fallback xmlns="">
            <p:sp>
              <p:nvSpPr>
                <p:cNvPr id="647" name="TextBox 646"/>
                <p:cNvSpPr txBox="1">
                  <a:spLocks noRot="1" noChangeAspect="1" noMove="1" noResize="1" noEditPoints="1" noAdjustHandles="1" noChangeArrowheads="1" noChangeShapeType="1" noTextEdit="1"/>
                </p:cNvSpPr>
                <p:nvPr/>
              </p:nvSpPr>
              <p:spPr>
                <a:xfrm>
                  <a:off x="11393507" y="1830544"/>
                  <a:ext cx="1186727" cy="386497"/>
                </a:xfrm>
                <a:prstGeom prst="rect">
                  <a:avLst/>
                </a:prstGeom>
                <a:blipFill>
                  <a:blip r:embed="rId8"/>
                  <a:stretch>
                    <a:fillRect b="-11290"/>
                  </a:stretch>
                </a:blipFill>
                <a:ln>
                  <a:solidFill>
                    <a:schemeClr val="tx1"/>
                  </a:solidFill>
                </a:ln>
              </p:spPr>
              <p:txBody>
                <a:bodyPr/>
                <a:lstStyle/>
                <a:p>
                  <a:r>
                    <a:rPr lang="en-US">
                      <a:noFill/>
                    </a:rPr>
                    <a:t> </a:t>
                  </a:r>
                </a:p>
              </p:txBody>
            </p:sp>
          </mc:Fallback>
        </mc:AlternateContent>
      </p:grpSp>
      <p:sp>
        <p:nvSpPr>
          <p:cNvPr id="58" name="文字方塊 57"/>
          <p:cNvSpPr txBox="1"/>
          <p:nvPr/>
        </p:nvSpPr>
        <p:spPr>
          <a:xfrm>
            <a:off x="6678504" y="3532931"/>
            <a:ext cx="3316356" cy="369332"/>
          </a:xfrm>
          <a:prstGeom prst="rect">
            <a:avLst/>
          </a:prstGeom>
          <a:noFill/>
        </p:spPr>
        <p:txBody>
          <a:bodyPr wrap="square" rtlCol="0">
            <a:spAutoFit/>
          </a:bodyPr>
          <a:lstStyle/>
          <a:p>
            <a:pPr algn="ctr"/>
            <a:r>
              <a:rPr lang="en-US" altLang="zh-TW" dirty="0"/>
              <a:t>Computation graph</a:t>
            </a:r>
            <a:endParaRPr lang="zh-TW" altLang="en-US" dirty="0"/>
          </a:p>
        </p:txBody>
      </p:sp>
      <p:sp>
        <p:nvSpPr>
          <p:cNvPr id="80" name="文字方塊 79"/>
          <p:cNvSpPr txBox="1"/>
          <p:nvPr/>
        </p:nvSpPr>
        <p:spPr>
          <a:xfrm>
            <a:off x="6257078" y="6336286"/>
            <a:ext cx="3316356" cy="369332"/>
          </a:xfrm>
          <a:prstGeom prst="rect">
            <a:avLst/>
          </a:prstGeom>
          <a:noFill/>
        </p:spPr>
        <p:txBody>
          <a:bodyPr wrap="square" rtlCol="0">
            <a:spAutoFit/>
          </a:bodyPr>
          <a:lstStyle/>
          <a:p>
            <a:pPr algn="ctr"/>
            <a:r>
              <a:rPr lang="en-US" altLang="zh-TW" dirty="0"/>
              <a:t>Computation graph</a:t>
            </a:r>
            <a:endParaRPr lang="zh-TW" altLang="en-US" dirty="0"/>
          </a:p>
        </p:txBody>
      </p:sp>
      <p:sp>
        <p:nvSpPr>
          <p:cNvPr id="59" name="文字方塊 58"/>
          <p:cNvSpPr txBox="1"/>
          <p:nvPr/>
        </p:nvSpPr>
        <p:spPr>
          <a:xfrm>
            <a:off x="1575536" y="1669312"/>
            <a:ext cx="1083127" cy="923330"/>
          </a:xfrm>
          <a:prstGeom prst="rect">
            <a:avLst/>
          </a:prstGeom>
          <a:noFill/>
        </p:spPr>
        <p:txBody>
          <a:bodyPr wrap="square" rtlCol="0">
            <a:spAutoFit/>
          </a:bodyPr>
          <a:lstStyle/>
          <a:p>
            <a:r>
              <a:rPr lang="en-US" altLang="zh-TW" dirty="0"/>
              <a:t>Single neuron model</a:t>
            </a:r>
            <a:endParaRPr lang="zh-TW" altLang="en-US" dirty="0"/>
          </a:p>
        </p:txBody>
      </p:sp>
      <p:sp>
        <p:nvSpPr>
          <p:cNvPr id="81" name="文字方塊 80"/>
          <p:cNvSpPr txBox="1"/>
          <p:nvPr/>
        </p:nvSpPr>
        <p:spPr>
          <a:xfrm>
            <a:off x="321401" y="2929814"/>
            <a:ext cx="1083127" cy="1200329"/>
          </a:xfrm>
          <a:prstGeom prst="rect">
            <a:avLst/>
          </a:prstGeom>
          <a:noFill/>
        </p:spPr>
        <p:txBody>
          <a:bodyPr wrap="square" rtlCol="0">
            <a:spAutoFit/>
          </a:bodyPr>
          <a:lstStyle/>
          <a:p>
            <a:r>
              <a:rPr lang="en-US" altLang="zh-TW" dirty="0"/>
              <a:t>Multiple layer neural model</a:t>
            </a:r>
            <a:endParaRPr lang="zh-TW" altLang="en-US" dirty="0"/>
          </a:p>
        </p:txBody>
      </p:sp>
    </p:spTree>
    <p:extLst>
      <p:ext uri="{BB962C8B-B14F-4D97-AF65-F5344CB8AC3E}">
        <p14:creationId xmlns:p14="http://schemas.microsoft.com/office/powerpoint/2010/main" val="379739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80" grpId="0"/>
      <p:bldP spid="8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One hidden layer Neural Network</a:t>
            </a:r>
            <a:endParaRPr lang="zh-TW" altLang="en-US" dirty="0"/>
          </a:p>
        </p:txBody>
      </p:sp>
      <p:sp>
        <p:nvSpPr>
          <p:cNvPr id="3" name="內容版面配置區 2"/>
          <p:cNvSpPr>
            <a:spLocks noGrp="1"/>
          </p:cNvSpPr>
          <p:nvPr>
            <p:ph idx="1"/>
          </p:nvPr>
        </p:nvSpPr>
        <p:spPr>
          <a:xfrm>
            <a:off x="2162269" y="1830733"/>
            <a:ext cx="8915400" cy="3777622"/>
          </a:xfrm>
        </p:spPr>
        <p:txBody>
          <a:bodyPr>
            <a:normAutofit/>
          </a:bodyPr>
          <a:lstStyle/>
          <a:p>
            <a:r>
              <a:rPr lang="en-US" altLang="zh-TW" sz="2800" dirty="0"/>
              <a:t>2-layer NN</a:t>
            </a:r>
            <a:endParaRPr lang="zh-TW" altLang="en-US" sz="2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58</a:t>
            </a:fld>
            <a:endParaRPr lang="en-US" dirty="0"/>
          </a:p>
        </p:txBody>
      </p:sp>
      <p:grpSp>
        <p:nvGrpSpPr>
          <p:cNvPr id="5" name="Group 29"/>
          <p:cNvGrpSpPr/>
          <p:nvPr/>
        </p:nvGrpSpPr>
        <p:grpSpPr>
          <a:xfrm>
            <a:off x="4475726" y="2133600"/>
            <a:ext cx="5766892" cy="3461860"/>
            <a:chOff x="6533203" y="1384698"/>
            <a:chExt cx="4109986" cy="2541343"/>
          </a:xfrm>
        </p:grpSpPr>
        <mc:AlternateContent xmlns:mc="http://schemas.openxmlformats.org/markup-compatibility/2006" xmlns:a14="http://schemas.microsoft.com/office/drawing/2010/main">
          <mc:Choice Requires="a14">
            <p:sp>
              <p:nvSpPr>
                <p:cNvPr id="6" name="TextBox 30"/>
                <p:cNvSpPr txBox="1"/>
                <p:nvPr/>
              </p:nvSpPr>
              <p:spPr>
                <a:xfrm>
                  <a:off x="6540368" y="1829228"/>
                  <a:ext cx="60513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6540368" y="1829228"/>
                  <a:ext cx="605136" cy="523220"/>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31"/>
                <p:cNvSpPr txBox="1"/>
                <p:nvPr/>
              </p:nvSpPr>
              <p:spPr>
                <a:xfrm>
                  <a:off x="6533203" y="2477705"/>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116" name="TextBox 115"/>
                <p:cNvSpPr txBox="1">
                  <a:spLocks noRot="1" noChangeAspect="1" noMove="1" noResize="1" noEditPoints="1" noAdjustHandles="1" noChangeArrowheads="1" noChangeShapeType="1" noTextEdit="1"/>
                </p:cNvSpPr>
                <p:nvPr/>
              </p:nvSpPr>
              <p:spPr>
                <a:xfrm>
                  <a:off x="6533203" y="2477705"/>
                  <a:ext cx="612302" cy="523220"/>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32"/>
                <p:cNvSpPr txBox="1"/>
                <p:nvPr/>
              </p:nvSpPr>
              <p:spPr>
                <a:xfrm>
                  <a:off x="6533203" y="3126181"/>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117" name="TextBox 116"/>
                <p:cNvSpPr txBox="1">
                  <a:spLocks noRot="1" noChangeAspect="1" noMove="1" noResize="1" noEditPoints="1" noAdjustHandles="1" noChangeArrowheads="1" noChangeShapeType="1" noTextEdit="1"/>
                </p:cNvSpPr>
                <p:nvPr/>
              </p:nvSpPr>
              <p:spPr>
                <a:xfrm>
                  <a:off x="6533203" y="3126181"/>
                  <a:ext cx="612302" cy="523220"/>
                </a:xfrm>
                <a:prstGeom prst="rect">
                  <a:avLst/>
                </a:prstGeom>
                <a:blipFill rotWithShape="0">
                  <a:blip r:embed="rId14"/>
                  <a:stretch>
                    <a:fillRect/>
                  </a:stretch>
                </a:blipFill>
              </p:spPr>
              <p:txBody>
                <a:bodyPr/>
                <a:lstStyle/>
                <a:p>
                  <a:r>
                    <a:rPr lang="en-US">
                      <a:noFill/>
                    </a:rPr>
                    <a:t> </a:t>
                  </a:r>
                </a:p>
              </p:txBody>
            </p:sp>
          </mc:Fallback>
        </mc:AlternateContent>
        <p:cxnSp>
          <p:nvCxnSpPr>
            <p:cNvPr id="9" name="Straight Arrow Connector 33"/>
            <p:cNvCxnSpPr/>
            <p:nvPr/>
          </p:nvCxnSpPr>
          <p:spPr>
            <a:xfrm>
              <a:off x="9625255" y="2687287"/>
              <a:ext cx="560734" cy="45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0" name="Oval 34"/>
            <p:cNvSpPr/>
            <p:nvPr/>
          </p:nvSpPr>
          <p:spPr>
            <a:xfrm>
              <a:off x="7961657" y="1384698"/>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1" name="TextBox 35"/>
                <p:cNvSpPr txBox="1"/>
                <p:nvPr/>
              </p:nvSpPr>
              <p:spPr>
                <a:xfrm>
                  <a:off x="10241860" y="2525552"/>
                  <a:ext cx="401329" cy="3629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charset="0"/>
                              </a:rPr>
                              <m:t>𝑦</m:t>
                            </m:r>
                          </m:e>
                        </m:acc>
                      </m:oMath>
                    </m:oMathPara>
                  </a14:m>
                  <a:endParaRPr lang="en-US" sz="2000" dirty="0">
                    <a:solidFill>
                      <a:schemeClr val="bg1"/>
                    </a:solidFill>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10241860" y="2525552"/>
                  <a:ext cx="401329" cy="362903"/>
                </a:xfrm>
                <a:prstGeom prst="rect">
                  <a:avLst/>
                </a:prstGeom>
                <a:blipFill rotWithShape="0">
                  <a:blip r:embed="rId15"/>
                  <a:stretch>
                    <a:fillRect b="-13333"/>
                  </a:stretch>
                </a:blipFill>
              </p:spPr>
              <p:txBody>
                <a:bodyPr/>
                <a:lstStyle/>
                <a:p>
                  <a:r>
                    <a:rPr lang="en-US">
                      <a:noFill/>
                    </a:rPr>
                    <a:t> </a:t>
                  </a:r>
                </a:p>
              </p:txBody>
            </p:sp>
          </mc:Fallback>
        </mc:AlternateContent>
        <p:sp>
          <p:nvSpPr>
            <p:cNvPr id="12" name="Oval 36"/>
            <p:cNvSpPr/>
            <p:nvPr/>
          </p:nvSpPr>
          <p:spPr>
            <a:xfrm>
              <a:off x="7961657" y="2079412"/>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Oval 37"/>
            <p:cNvSpPr/>
            <p:nvPr/>
          </p:nvSpPr>
          <p:spPr>
            <a:xfrm>
              <a:off x="7961657" y="277412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Oval 38"/>
            <p:cNvSpPr/>
            <p:nvPr/>
          </p:nvSpPr>
          <p:spPr>
            <a:xfrm>
              <a:off x="7961657" y="346884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 name="Straight Arrow Connector 43"/>
            <p:cNvCxnSpPr/>
            <p:nvPr/>
          </p:nvCxnSpPr>
          <p:spPr>
            <a:xfrm>
              <a:off x="8418857" y="1613298"/>
              <a:ext cx="816153" cy="9079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44"/>
            <p:cNvCxnSpPr/>
            <p:nvPr/>
          </p:nvCxnSpPr>
          <p:spPr>
            <a:xfrm>
              <a:off x="8418857" y="2308012"/>
              <a:ext cx="749198" cy="3748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45"/>
            <p:cNvCxnSpPr/>
            <p:nvPr/>
          </p:nvCxnSpPr>
          <p:spPr>
            <a:xfrm flipV="1">
              <a:off x="8418857" y="2682852"/>
              <a:ext cx="749198" cy="3198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46"/>
            <p:cNvCxnSpPr/>
            <p:nvPr/>
          </p:nvCxnSpPr>
          <p:spPr>
            <a:xfrm flipV="1">
              <a:off x="8351902" y="2844497"/>
              <a:ext cx="883108" cy="69129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9" name="Oval 47"/>
            <p:cNvSpPr/>
            <p:nvPr/>
          </p:nvSpPr>
          <p:spPr>
            <a:xfrm>
              <a:off x="9168055" y="2454252"/>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0" name="Straight Arrow Connector 48"/>
            <p:cNvCxnSpPr/>
            <p:nvPr/>
          </p:nvCxnSpPr>
          <p:spPr>
            <a:xfrm flipV="1">
              <a:off x="7145504" y="1613298"/>
              <a:ext cx="816153" cy="4775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49"/>
            <p:cNvCxnSpPr/>
            <p:nvPr/>
          </p:nvCxnSpPr>
          <p:spPr>
            <a:xfrm flipV="1">
              <a:off x="7145505" y="2308012"/>
              <a:ext cx="816152" cy="43130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50"/>
            <p:cNvCxnSpPr/>
            <p:nvPr/>
          </p:nvCxnSpPr>
          <p:spPr>
            <a:xfrm flipV="1">
              <a:off x="7145505" y="3002726"/>
              <a:ext cx="816152" cy="38506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51"/>
            <p:cNvCxnSpPr/>
            <p:nvPr/>
          </p:nvCxnSpPr>
          <p:spPr>
            <a:xfrm>
              <a:off x="7145505" y="3387791"/>
              <a:ext cx="816152" cy="30965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52"/>
            <p:cNvCxnSpPr/>
            <p:nvPr/>
          </p:nvCxnSpPr>
          <p:spPr>
            <a:xfrm flipV="1">
              <a:off x="7145505" y="1774943"/>
              <a:ext cx="883107" cy="16128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53"/>
            <p:cNvCxnSpPr/>
            <p:nvPr/>
          </p:nvCxnSpPr>
          <p:spPr>
            <a:xfrm flipV="1">
              <a:off x="7145505" y="2469657"/>
              <a:ext cx="883107" cy="9181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54"/>
            <p:cNvCxnSpPr/>
            <p:nvPr/>
          </p:nvCxnSpPr>
          <p:spPr>
            <a:xfrm flipV="1">
              <a:off x="7145505" y="1613298"/>
              <a:ext cx="816152" cy="112601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55"/>
            <p:cNvCxnSpPr/>
            <p:nvPr/>
          </p:nvCxnSpPr>
          <p:spPr>
            <a:xfrm>
              <a:off x="7145505" y="2739315"/>
              <a:ext cx="883107" cy="79648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56"/>
            <p:cNvCxnSpPr/>
            <p:nvPr/>
          </p:nvCxnSpPr>
          <p:spPr>
            <a:xfrm>
              <a:off x="7145505" y="2739315"/>
              <a:ext cx="883107" cy="10176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57"/>
            <p:cNvCxnSpPr/>
            <p:nvPr/>
          </p:nvCxnSpPr>
          <p:spPr>
            <a:xfrm>
              <a:off x="7145504" y="2090838"/>
              <a:ext cx="816153" cy="2171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58"/>
            <p:cNvCxnSpPr/>
            <p:nvPr/>
          </p:nvCxnSpPr>
          <p:spPr>
            <a:xfrm>
              <a:off x="7145504" y="2090838"/>
              <a:ext cx="816153" cy="91188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59"/>
            <p:cNvCxnSpPr/>
            <p:nvPr/>
          </p:nvCxnSpPr>
          <p:spPr>
            <a:xfrm>
              <a:off x="7145504" y="2090838"/>
              <a:ext cx="883108" cy="144495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2" name="文字方塊 31"/>
          <p:cNvSpPr txBox="1"/>
          <p:nvPr/>
        </p:nvSpPr>
        <p:spPr>
          <a:xfrm>
            <a:off x="4046706" y="6182541"/>
            <a:ext cx="1498060" cy="369332"/>
          </a:xfrm>
          <a:prstGeom prst="rect">
            <a:avLst/>
          </a:prstGeom>
          <a:noFill/>
        </p:spPr>
        <p:txBody>
          <a:bodyPr wrap="square" rtlCol="0">
            <a:spAutoFit/>
          </a:bodyPr>
          <a:lstStyle/>
          <a:p>
            <a:r>
              <a:rPr lang="en-US" altLang="zh-TW" dirty="0"/>
              <a:t>Input layer</a:t>
            </a:r>
            <a:endParaRPr lang="zh-TW" altLang="en-US" dirty="0"/>
          </a:p>
        </p:txBody>
      </p:sp>
      <p:sp>
        <p:nvSpPr>
          <p:cNvPr id="33" name="文字方塊 32"/>
          <p:cNvSpPr txBox="1"/>
          <p:nvPr/>
        </p:nvSpPr>
        <p:spPr>
          <a:xfrm>
            <a:off x="5954433" y="6205365"/>
            <a:ext cx="1788783" cy="369332"/>
          </a:xfrm>
          <a:prstGeom prst="rect">
            <a:avLst/>
          </a:prstGeom>
          <a:noFill/>
        </p:spPr>
        <p:txBody>
          <a:bodyPr wrap="square" rtlCol="0">
            <a:spAutoFit/>
          </a:bodyPr>
          <a:lstStyle/>
          <a:p>
            <a:r>
              <a:rPr lang="en-US" altLang="zh-TW" dirty="0"/>
              <a:t>Hidden layer</a:t>
            </a:r>
            <a:endParaRPr lang="zh-TW" altLang="en-US" dirty="0"/>
          </a:p>
        </p:txBody>
      </p:sp>
      <p:sp>
        <p:nvSpPr>
          <p:cNvPr id="34" name="文字方塊 33"/>
          <p:cNvSpPr txBox="1"/>
          <p:nvPr/>
        </p:nvSpPr>
        <p:spPr>
          <a:xfrm>
            <a:off x="7957226" y="6226475"/>
            <a:ext cx="1643876" cy="369332"/>
          </a:xfrm>
          <a:prstGeom prst="rect">
            <a:avLst/>
          </a:prstGeom>
          <a:noFill/>
        </p:spPr>
        <p:txBody>
          <a:bodyPr wrap="square" rtlCol="0">
            <a:spAutoFit/>
          </a:bodyPr>
          <a:lstStyle/>
          <a:p>
            <a:r>
              <a:rPr lang="en-US" altLang="zh-TW" dirty="0"/>
              <a:t>Output layer</a:t>
            </a:r>
            <a:endParaRPr lang="zh-TW" altLang="en-US" dirty="0"/>
          </a:p>
        </p:txBody>
      </p:sp>
      <p:cxnSp>
        <p:nvCxnSpPr>
          <p:cNvPr id="36" name="直線單箭頭接點 35"/>
          <p:cNvCxnSpPr>
            <a:stCxn id="32" idx="0"/>
          </p:cNvCxnSpPr>
          <p:nvPr/>
        </p:nvCxnSpPr>
        <p:spPr>
          <a:xfrm flipV="1">
            <a:off x="4795736" y="5699353"/>
            <a:ext cx="9728" cy="483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線單箭頭接點 36"/>
          <p:cNvCxnSpPr/>
          <p:nvPr/>
        </p:nvCxnSpPr>
        <p:spPr>
          <a:xfrm flipV="1">
            <a:off x="6791079" y="5721320"/>
            <a:ext cx="9728" cy="483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線單箭頭接點 37"/>
          <p:cNvCxnSpPr/>
          <p:nvPr/>
        </p:nvCxnSpPr>
        <p:spPr>
          <a:xfrm flipV="1">
            <a:off x="8493554" y="4649107"/>
            <a:ext cx="9728" cy="14562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1" name="文字方塊 40"/>
              <p:cNvSpPr txBox="1"/>
              <p:nvPr/>
            </p:nvSpPr>
            <p:spPr>
              <a:xfrm>
                <a:off x="7270192" y="2263090"/>
                <a:ext cx="423962" cy="347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1</m:t>
                          </m:r>
                        </m:sub>
                        <m:sup>
                          <m:r>
                            <a:rPr lang="en-US" altLang="zh-TW" b="0" i="1" smtClean="0">
                              <a:latin typeface="Cambria Math" panose="02040503050406030204" pitchFamily="18" charset="0"/>
                            </a:rPr>
                            <m:t>[1]</m:t>
                          </m:r>
                        </m:sup>
                      </m:sSubSup>
                    </m:oMath>
                  </m:oMathPara>
                </a14:m>
                <a:endParaRPr lang="zh-TW" altLang="en-US"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7270192" y="2263090"/>
                <a:ext cx="423962" cy="347018"/>
              </a:xfrm>
              <a:prstGeom prst="rect">
                <a:avLst/>
              </a:prstGeom>
              <a:blipFill rotWithShape="0">
                <a:blip r:embed="rId16"/>
                <a:stretch>
                  <a:fillRect l="-5797" t="-3509" r="-10145" b="-1754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7183368" y="3079951"/>
                <a:ext cx="423962" cy="347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2</m:t>
                          </m:r>
                        </m:sub>
                        <m:sup>
                          <m:r>
                            <a:rPr lang="en-US" altLang="zh-TW" b="0" i="1" smtClean="0">
                              <a:latin typeface="Cambria Math" panose="02040503050406030204" pitchFamily="18" charset="0"/>
                            </a:rPr>
                            <m:t>[1]</m:t>
                          </m:r>
                        </m:sup>
                      </m:sSubSup>
                    </m:oMath>
                  </m:oMathPara>
                </a14:m>
                <a:endParaRPr lang="zh-TW" altLang="en-US"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7183368" y="3079951"/>
                <a:ext cx="423962" cy="347018"/>
              </a:xfrm>
              <a:prstGeom prst="rect">
                <a:avLst/>
              </a:prstGeom>
              <a:blipFill rotWithShape="0">
                <a:blip r:embed="rId17"/>
                <a:stretch>
                  <a:fillRect l="-5714" t="-3509" r="-10000" b="-1754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7130195" y="3790626"/>
                <a:ext cx="423962" cy="347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3</m:t>
                          </m:r>
                        </m:sub>
                        <m:sup>
                          <m:r>
                            <a:rPr lang="en-US" altLang="zh-TW" b="0" i="1" smtClean="0">
                              <a:latin typeface="Cambria Math" panose="02040503050406030204" pitchFamily="18" charset="0"/>
                            </a:rPr>
                            <m:t>[1]</m:t>
                          </m:r>
                        </m:sup>
                      </m:sSubSup>
                    </m:oMath>
                  </m:oMathPara>
                </a14:m>
                <a:endParaRPr lang="zh-TW" altLang="en-US"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7130195" y="3790626"/>
                <a:ext cx="423962" cy="347018"/>
              </a:xfrm>
              <a:prstGeom prst="rect">
                <a:avLst/>
              </a:prstGeom>
              <a:blipFill rotWithShape="0">
                <a:blip r:embed="rId18"/>
                <a:stretch>
                  <a:fillRect l="-5797" t="-3509" r="-10145" b="-1578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7183368" y="4899643"/>
                <a:ext cx="423962" cy="347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4</m:t>
                          </m:r>
                        </m:sub>
                        <m:sup>
                          <m:r>
                            <a:rPr lang="en-US" altLang="zh-TW" b="0" i="1" smtClean="0">
                              <a:latin typeface="Cambria Math" panose="02040503050406030204" pitchFamily="18" charset="0"/>
                            </a:rPr>
                            <m:t>[1]</m:t>
                          </m:r>
                        </m:sup>
                      </m:sSubSup>
                    </m:oMath>
                  </m:oMathPara>
                </a14:m>
                <a:endParaRPr lang="zh-TW" altLang="en-US"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7183368" y="4899643"/>
                <a:ext cx="423962" cy="347018"/>
              </a:xfrm>
              <a:prstGeom prst="rect">
                <a:avLst/>
              </a:prstGeom>
              <a:blipFill rotWithShape="0">
                <a:blip r:embed="rId19"/>
                <a:stretch>
                  <a:fillRect l="-5714" t="-3509" r="-10000" b="-1578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p:cNvSpPr txBox="1"/>
              <p:nvPr/>
            </p:nvSpPr>
            <p:spPr>
              <a:xfrm>
                <a:off x="10254306" y="3761357"/>
                <a:ext cx="661207" cy="359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e>
                        <m:sub/>
                        <m:sup>
                          <m:r>
                            <a:rPr lang="en-US" altLang="zh-TW" b="0" i="1" smtClean="0">
                              <a:latin typeface="Cambria Math" panose="02040503050406030204" pitchFamily="18" charset="0"/>
                            </a:rPr>
                            <m:t>[2]</m:t>
                          </m:r>
                        </m:sup>
                      </m:sSubSup>
                    </m:oMath>
                  </m:oMathPara>
                </a14:m>
                <a:endParaRPr lang="zh-TW" altLang="en-US"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10254306" y="3761357"/>
                <a:ext cx="661207" cy="359522"/>
              </a:xfrm>
              <a:prstGeom prst="rect">
                <a:avLst/>
              </a:prstGeom>
              <a:blipFill rotWithShape="0">
                <a:blip r:embed="rId20"/>
                <a:stretch>
                  <a:fillRect l="-1835" t="-3390" r="-6422"/>
                </a:stretch>
              </a:blipFill>
            </p:spPr>
            <p:txBody>
              <a:bodyPr/>
              <a:lstStyle/>
              <a:p>
                <a:r>
                  <a:rPr lang="zh-TW" altLang="en-US">
                    <a:noFill/>
                  </a:rPr>
                  <a:t> </a:t>
                </a:r>
              </a:p>
            </p:txBody>
          </p:sp>
        </mc:Fallback>
      </mc:AlternateContent>
      <p:sp>
        <p:nvSpPr>
          <p:cNvPr id="46" name="文字方塊 45"/>
          <p:cNvSpPr txBox="1"/>
          <p:nvPr/>
        </p:nvSpPr>
        <p:spPr>
          <a:xfrm>
            <a:off x="7705323" y="1837614"/>
            <a:ext cx="1428306" cy="369332"/>
          </a:xfrm>
          <a:prstGeom prst="rect">
            <a:avLst/>
          </a:prstGeom>
          <a:noFill/>
        </p:spPr>
        <p:txBody>
          <a:bodyPr wrap="square" rtlCol="0">
            <a:spAutoFit/>
          </a:bodyPr>
          <a:lstStyle/>
          <a:p>
            <a:r>
              <a:rPr lang="en-US" altLang="zh-TW" dirty="0"/>
              <a:t>Layer 1</a:t>
            </a:r>
            <a:endParaRPr lang="zh-TW" altLang="en-US" dirty="0"/>
          </a:p>
        </p:txBody>
      </p:sp>
      <p:cxnSp>
        <p:nvCxnSpPr>
          <p:cNvPr id="48" name="直線單箭頭接點 47"/>
          <p:cNvCxnSpPr/>
          <p:nvPr/>
        </p:nvCxnSpPr>
        <p:spPr>
          <a:xfrm flipH="1">
            <a:off x="7554157" y="2037809"/>
            <a:ext cx="139997" cy="18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10915513" y="3348091"/>
            <a:ext cx="1136667" cy="369332"/>
          </a:xfrm>
          <a:prstGeom prst="rect">
            <a:avLst/>
          </a:prstGeom>
          <a:noFill/>
        </p:spPr>
        <p:txBody>
          <a:bodyPr wrap="square" rtlCol="0">
            <a:spAutoFit/>
          </a:bodyPr>
          <a:lstStyle/>
          <a:p>
            <a:r>
              <a:rPr lang="en-US" altLang="zh-TW" dirty="0"/>
              <a:t>Layer 2</a:t>
            </a:r>
            <a:endParaRPr lang="zh-TW" altLang="en-US" dirty="0"/>
          </a:p>
        </p:txBody>
      </p:sp>
      <p:cxnSp>
        <p:nvCxnSpPr>
          <p:cNvPr id="50" name="直線單箭頭接點 49"/>
          <p:cNvCxnSpPr>
            <a:stCxn id="49" idx="1"/>
          </p:cNvCxnSpPr>
          <p:nvPr/>
        </p:nvCxnSpPr>
        <p:spPr>
          <a:xfrm flipH="1">
            <a:off x="10792258" y="3532757"/>
            <a:ext cx="123255" cy="204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10445894" y="4931914"/>
                <a:ext cx="1263551" cy="1502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𝑎</m:t>
                          </m:r>
                        </m:e>
                        <m:sup>
                          <m:r>
                            <a:rPr lang="en-US" altLang="zh-TW" b="0" i="1" smtClean="0">
                              <a:latin typeface="Cambria Math" panose="02040503050406030204" pitchFamily="18" charset="0"/>
                            </a:rPr>
                            <m:t>[1]</m:t>
                          </m:r>
                        </m:sup>
                      </m:sSup>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m>
                                  <m:mPr>
                                    <m:mcs>
                                      <m:mc>
                                        <m:mcPr>
                                          <m:count m:val="1"/>
                                          <m:mcJc m:val="center"/>
                                        </m:mcPr>
                                      </m:mc>
                                    </m:mcs>
                                    <m:ctrlPr>
                                      <a:rPr lang="en-US" altLang="zh-TW" b="0" i="1" smtClean="0">
                                        <a:latin typeface="Cambria Math" panose="02040503050406030204" pitchFamily="18" charset="0"/>
                                      </a:rPr>
                                    </m:ctrlPr>
                                  </m:mPr>
                                  <m:mr>
                                    <m:e>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1</m:t>
                                          </m:r>
                                        </m:sub>
                                        <m:sup>
                                          <m:r>
                                            <a:rPr lang="en-US" altLang="zh-TW" b="0" i="1" smtClean="0">
                                              <a:latin typeface="Cambria Math" panose="02040503050406030204" pitchFamily="18" charset="0"/>
                                            </a:rPr>
                                            <m:t>[1]</m:t>
                                          </m:r>
                                        </m:sup>
                                      </m:sSubSup>
                                    </m:e>
                                  </m:mr>
                                  <m:mr>
                                    <m:e>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2</m:t>
                                          </m:r>
                                        </m:sub>
                                        <m:sup>
                                          <m:r>
                                            <a:rPr lang="en-US" altLang="zh-TW" b="0" i="1" smtClean="0">
                                              <a:latin typeface="Cambria Math" panose="02040503050406030204" pitchFamily="18" charset="0"/>
                                            </a:rPr>
                                            <m:t>[1]</m:t>
                                          </m:r>
                                        </m:sup>
                                      </m:sSubSup>
                                    </m:e>
                                  </m:mr>
                                </m:m>
                              </m:e>
                            </m:mr>
                            <m:mr>
                              <m:e>
                                <m:m>
                                  <m:mPr>
                                    <m:mcs>
                                      <m:mc>
                                        <m:mcPr>
                                          <m:count m:val="1"/>
                                          <m:mcJc m:val="center"/>
                                        </m:mcPr>
                                      </m:mc>
                                    </m:mcs>
                                    <m:ctrlPr>
                                      <a:rPr lang="en-US" altLang="zh-TW" b="0" i="1" smtClean="0">
                                        <a:latin typeface="Cambria Math" panose="02040503050406030204" pitchFamily="18" charset="0"/>
                                      </a:rPr>
                                    </m:ctrlPr>
                                  </m:mPr>
                                  <m:mr>
                                    <m:e>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3</m:t>
                                          </m:r>
                                        </m:sub>
                                        <m:sup>
                                          <m:r>
                                            <a:rPr lang="en-US" altLang="zh-TW" b="0" i="1" smtClean="0">
                                              <a:latin typeface="Cambria Math" panose="02040503050406030204" pitchFamily="18" charset="0"/>
                                            </a:rPr>
                                            <m:t>[1]</m:t>
                                          </m:r>
                                        </m:sup>
                                      </m:sSubSup>
                                    </m:e>
                                  </m:mr>
                                  <m:mr>
                                    <m:e>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4</m:t>
                                          </m:r>
                                        </m:sub>
                                        <m:sup>
                                          <m:r>
                                            <a:rPr lang="en-US" altLang="zh-TW" b="0" i="1" smtClean="0">
                                              <a:latin typeface="Cambria Math" panose="02040503050406030204" pitchFamily="18" charset="0"/>
                                            </a:rPr>
                                            <m:t>[1]</m:t>
                                          </m:r>
                                        </m:sup>
                                      </m:sSubSup>
                                    </m:e>
                                  </m:mr>
                                </m:m>
                              </m:e>
                            </m:mr>
                          </m:m>
                        </m:e>
                      </m:d>
                    </m:oMath>
                  </m:oMathPara>
                </a14:m>
                <a:endParaRPr lang="zh-TW" altLang="en-US"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10445894" y="4931914"/>
                <a:ext cx="1263551" cy="1502078"/>
              </a:xfrm>
              <a:prstGeom prst="rect">
                <a:avLst/>
              </a:prstGeom>
              <a:blipFill rotWithShape="0">
                <a:blip r:embed="rId21"/>
                <a:stretch>
                  <a:fillRect b="-4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p:cNvSpPr txBox="1"/>
              <p:nvPr/>
            </p:nvSpPr>
            <p:spPr>
              <a:xfrm>
                <a:off x="3596361" y="2924887"/>
                <a:ext cx="7557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1" i="1" smtClean="0">
                          <a:latin typeface="Cambria Math" panose="02040503050406030204" pitchFamily="18" charset="0"/>
                        </a:rPr>
                        <m:t>𝑿</m:t>
                      </m:r>
                    </m:oMath>
                  </m:oMathPara>
                </a14:m>
                <a:endParaRPr lang="zh-TW" altLang="en-US" b="1"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3596361" y="2924887"/>
                <a:ext cx="755784" cy="276999"/>
              </a:xfrm>
              <a:prstGeom prst="rect">
                <a:avLst/>
              </a:prstGeom>
              <a:blipFill rotWithShape="0">
                <a:blip r:embed="rId22"/>
                <a:stretch>
                  <a:fillRect l="-4032" r="-6452" b="-20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1875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500" fill="hold"/>
                                        <p:tgtEl>
                                          <p:spTgt spid="53"/>
                                        </p:tgtEl>
                                        <p:attrNameLst>
                                          <p:attrName>ppt_x</p:attrName>
                                        </p:attrNameLst>
                                      </p:cBhvr>
                                      <p:tavLst>
                                        <p:tav tm="0">
                                          <p:val>
                                            <p:strVal val="#ppt_x"/>
                                          </p:val>
                                        </p:tav>
                                        <p:tav tm="100000">
                                          <p:val>
                                            <p:strVal val="#ppt_x"/>
                                          </p:val>
                                        </p:tav>
                                      </p:tavLst>
                                    </p:anim>
                                    <p:anim calcmode="lin" valueType="num">
                                      <p:cBhvr additive="base">
                                        <p:cTn id="5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41" grpId="0"/>
      <p:bldP spid="42" grpId="0"/>
      <p:bldP spid="43" grpId="0"/>
      <p:bldP spid="44" grpId="0"/>
      <p:bldP spid="45" grpId="0"/>
      <p:bldP spid="46" grpId="0"/>
      <p:bldP spid="49" grpId="0"/>
      <p:bldP spid="53" grpId="0"/>
      <p:bldP spid="5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Computing NN’s Output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59</a:t>
            </a:fld>
            <a:endParaRPr lang="en-US" dirty="0"/>
          </a:p>
        </p:txBody>
      </p:sp>
      <p:grpSp>
        <p:nvGrpSpPr>
          <p:cNvPr id="33" name="Group 54">
            <a:extLst>
              <a:ext uri="{FF2B5EF4-FFF2-40B4-BE49-F238E27FC236}">
                <a16:creationId xmlns:a16="http://schemas.microsoft.com/office/drawing/2014/main" id="{399319F4-AC5F-49AB-967E-9F37903FEA7E}"/>
              </a:ext>
            </a:extLst>
          </p:cNvPr>
          <p:cNvGrpSpPr/>
          <p:nvPr/>
        </p:nvGrpSpPr>
        <p:grpSpPr>
          <a:xfrm>
            <a:off x="4411133" y="2133600"/>
            <a:ext cx="5113382" cy="2005828"/>
            <a:chOff x="1103854" y="1535788"/>
            <a:chExt cx="5113382" cy="2005828"/>
          </a:xfrm>
        </p:grpSpPr>
        <mc:AlternateContent xmlns:mc="http://schemas.openxmlformats.org/markup-compatibility/2006" xmlns:a14="http://schemas.microsoft.com/office/drawing/2010/main">
          <mc:Choice Requires="a14">
            <p:sp>
              <p:nvSpPr>
                <p:cNvPr id="34" name="TextBox 55">
                  <a:extLst>
                    <a:ext uri="{FF2B5EF4-FFF2-40B4-BE49-F238E27FC236}">
                      <a16:creationId xmlns:a16="http://schemas.microsoft.com/office/drawing/2014/main" id="{2CE49007-B727-4478-B94C-9F532003D33C}"/>
                    </a:ext>
                  </a:extLst>
                </p:cNvPr>
                <p:cNvSpPr txBox="1"/>
                <p:nvPr/>
              </p:nvSpPr>
              <p:spPr>
                <a:xfrm>
                  <a:off x="3890319" y="2776063"/>
                  <a:ext cx="4326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𝑎</m:t>
                        </m:r>
                      </m:oMath>
                    </m:oMathPara>
                  </a14:m>
                  <a:endParaRPr lang="en-US" dirty="0"/>
                </a:p>
              </p:txBody>
            </p:sp>
          </mc:Choice>
          <mc:Fallback xmlns="">
            <p:sp>
              <p:nvSpPr>
                <p:cNvPr id="56" name="TextBox 55">
                  <a:extLst>
                    <a:ext uri="{FF2B5EF4-FFF2-40B4-BE49-F238E27FC236}">
                      <a16:creationId xmlns:a16="http://schemas.microsoft.com/office/drawing/2014/main" id="{2CE49007-B727-4478-B94C-9F532003D33C}"/>
                    </a:ext>
                  </a:extLst>
                </p:cNvPr>
                <p:cNvSpPr txBox="1">
                  <a:spLocks noRot="1" noChangeAspect="1" noMove="1" noResize="1" noEditPoints="1" noAdjustHandles="1" noChangeArrowheads="1" noChangeShapeType="1" noTextEdit="1"/>
                </p:cNvSpPr>
                <p:nvPr/>
              </p:nvSpPr>
              <p:spPr>
                <a:xfrm>
                  <a:off x="3890319" y="2776063"/>
                  <a:ext cx="432618" cy="461665"/>
                </a:xfrm>
                <a:prstGeom prst="rect">
                  <a:avLst/>
                </a:prstGeom>
                <a:blipFill>
                  <a:blip r:embed="rId18"/>
                  <a:stretch>
                    <a:fillRect/>
                  </a:stretch>
                </a:blipFill>
              </p:spPr>
              <p:txBody>
                <a:bodyPr/>
                <a:lstStyle/>
                <a:p>
                  <a:r>
                    <a:rPr lang="en-US">
                      <a:noFill/>
                    </a:rPr>
                    <a:t> </a:t>
                  </a:r>
                </a:p>
              </p:txBody>
            </p:sp>
          </mc:Fallback>
        </mc:AlternateContent>
        <p:grpSp>
          <p:nvGrpSpPr>
            <p:cNvPr id="35" name="Group 56">
              <a:extLst>
                <a:ext uri="{FF2B5EF4-FFF2-40B4-BE49-F238E27FC236}">
                  <a16:creationId xmlns:a16="http://schemas.microsoft.com/office/drawing/2014/main" id="{E76660DF-99DA-4D28-90FA-EDB3E84D0C38}"/>
                </a:ext>
              </a:extLst>
            </p:cNvPr>
            <p:cNvGrpSpPr/>
            <p:nvPr/>
          </p:nvGrpSpPr>
          <p:grpSpPr>
            <a:xfrm>
              <a:off x="1103854" y="1535788"/>
              <a:ext cx="548640" cy="2002382"/>
              <a:chOff x="1103854" y="1542462"/>
              <a:chExt cx="548640" cy="2002382"/>
            </a:xfrm>
          </p:grpSpPr>
          <mc:AlternateContent xmlns:mc="http://schemas.openxmlformats.org/markup-compatibility/2006" xmlns:a14="http://schemas.microsoft.com/office/drawing/2010/main">
            <mc:Choice Requires="a14">
              <p:sp>
                <p:nvSpPr>
                  <p:cNvPr id="49" name="TextBox 72">
                    <a:extLst>
                      <a:ext uri="{FF2B5EF4-FFF2-40B4-BE49-F238E27FC236}">
                        <a16:creationId xmlns:a16="http://schemas.microsoft.com/office/drawing/2014/main" id="{D39F3B2A-7DA5-4730-B4C9-6530815C5A21}"/>
                      </a:ext>
                    </a:extLst>
                  </p:cNvPr>
                  <p:cNvSpPr txBox="1"/>
                  <p:nvPr/>
                </p:nvSpPr>
                <p:spPr>
                  <a:xfrm>
                    <a:off x="1103854" y="1542462"/>
                    <a:ext cx="548640" cy="45720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103854" y="1542462"/>
                    <a:ext cx="548640" cy="45720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74">
                    <a:extLst>
                      <a:ext uri="{FF2B5EF4-FFF2-40B4-BE49-F238E27FC236}">
                        <a16:creationId xmlns:a16="http://schemas.microsoft.com/office/drawing/2014/main" id="{BED99C78-11F8-42D1-98DD-83E7BD890EE1}"/>
                      </a:ext>
                    </a:extLst>
                  </p:cNvPr>
                  <p:cNvSpPr txBox="1"/>
                  <p:nvPr/>
                </p:nvSpPr>
                <p:spPr>
                  <a:xfrm>
                    <a:off x="1103854" y="2315053"/>
                    <a:ext cx="548640" cy="45720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1103854" y="2315053"/>
                    <a:ext cx="548640" cy="4572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75">
                    <a:extLst>
                      <a:ext uri="{FF2B5EF4-FFF2-40B4-BE49-F238E27FC236}">
                        <a16:creationId xmlns:a16="http://schemas.microsoft.com/office/drawing/2014/main" id="{C2D1A5E6-E595-411D-96D2-ABDC03DEB575}"/>
                      </a:ext>
                    </a:extLst>
                  </p:cNvPr>
                  <p:cNvSpPr txBox="1"/>
                  <p:nvPr/>
                </p:nvSpPr>
                <p:spPr>
                  <a:xfrm>
                    <a:off x="1103854" y="3087644"/>
                    <a:ext cx="548640" cy="45720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1103854" y="3087644"/>
                    <a:ext cx="548640" cy="457200"/>
                  </a:xfrm>
                  <a:prstGeom prst="rect">
                    <a:avLst/>
                  </a:prstGeom>
                  <a:blipFill rotWithShape="0">
                    <a:blip r:embed="rId4"/>
                    <a:stretch>
                      <a:fillRect/>
                    </a:stretch>
                  </a:blipFill>
                </p:spPr>
                <p:txBody>
                  <a:bodyPr/>
                  <a:lstStyle/>
                  <a:p>
                    <a:r>
                      <a:rPr lang="en-US">
                        <a:noFill/>
                      </a:rPr>
                      <a:t> </a:t>
                    </a:r>
                  </a:p>
                </p:txBody>
              </p:sp>
            </mc:Fallback>
          </mc:AlternateContent>
        </p:grpSp>
        <p:cxnSp>
          <p:nvCxnSpPr>
            <p:cNvPr id="36" name="Straight Arrow Connector 57">
              <a:extLst>
                <a:ext uri="{FF2B5EF4-FFF2-40B4-BE49-F238E27FC236}">
                  <a16:creationId xmlns:a16="http://schemas.microsoft.com/office/drawing/2014/main" id="{0608CE26-4A06-41B4-8EE8-04289749D7C5}"/>
                </a:ext>
              </a:extLst>
            </p:cNvPr>
            <p:cNvCxnSpPr>
              <a:stCxn id="51" idx="3"/>
              <a:endCxn id="47" idx="2"/>
            </p:cNvCxnSpPr>
            <p:nvPr/>
          </p:nvCxnSpPr>
          <p:spPr>
            <a:xfrm flipV="1">
              <a:off x="1652494" y="2569186"/>
              <a:ext cx="869327" cy="7403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37" name="Group 58">
              <a:extLst>
                <a:ext uri="{FF2B5EF4-FFF2-40B4-BE49-F238E27FC236}">
                  <a16:creationId xmlns:a16="http://schemas.microsoft.com/office/drawing/2014/main" id="{65EB130D-B177-4E87-B3B9-16EE91CE9B88}"/>
                </a:ext>
              </a:extLst>
            </p:cNvPr>
            <p:cNvGrpSpPr/>
            <p:nvPr/>
          </p:nvGrpSpPr>
          <p:grpSpPr>
            <a:xfrm>
              <a:off x="2520603" y="1694135"/>
              <a:ext cx="2059211" cy="1847481"/>
              <a:chOff x="4444375" y="3500494"/>
              <a:chExt cx="2105316" cy="1764805"/>
            </a:xfrm>
          </p:grpSpPr>
          <mc:AlternateContent xmlns:mc="http://schemas.openxmlformats.org/markup-compatibility/2006" xmlns:a14="http://schemas.microsoft.com/office/drawing/2010/main">
            <mc:Choice Requires="a14">
              <p:sp>
                <p:nvSpPr>
                  <p:cNvPr id="45" name="TextBox 68">
                    <a:extLst>
                      <a:ext uri="{FF2B5EF4-FFF2-40B4-BE49-F238E27FC236}">
                        <a16:creationId xmlns:a16="http://schemas.microsoft.com/office/drawing/2014/main" id="{DAD421EC-30AB-4432-84DA-44B1C5B967C5}"/>
                      </a:ext>
                    </a:extLst>
                  </p:cNvPr>
                  <p:cNvSpPr txBox="1"/>
                  <p:nvPr/>
                </p:nvSpPr>
                <p:spPr>
                  <a:xfrm>
                    <a:off x="5619242" y="4129939"/>
                    <a:ext cx="930449" cy="441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𝜎</m:t>
                          </m:r>
                          <m:r>
                            <a:rPr lang="en-US" sz="2400" b="0" i="1" smtClean="0">
                              <a:latin typeface="Cambria Math" charset="0"/>
                            </a:rPr>
                            <m:t>(</m:t>
                          </m:r>
                          <m:r>
                            <a:rPr lang="en-US" sz="2400" b="0" i="1" smtClean="0">
                              <a:latin typeface="Cambria Math" charset="0"/>
                            </a:rPr>
                            <m:t>𝑧</m:t>
                          </m:r>
                          <m:r>
                            <a:rPr lang="en-US" sz="2400" b="0" i="1" smtClean="0">
                              <a:latin typeface="Cambria Math" charset="0"/>
                            </a:rPr>
                            <m:t>)</m:t>
                          </m:r>
                        </m:oMath>
                      </m:oMathPara>
                    </a14:m>
                    <a:endParaRPr lang="en-US" sz="2800" dirty="0"/>
                  </a:p>
                </p:txBody>
              </p:sp>
            </mc:Choice>
            <mc:Fallback xmlns="">
              <p:sp>
                <p:nvSpPr>
                  <p:cNvPr id="49" name="TextBox 48"/>
                  <p:cNvSpPr txBox="1">
                    <a:spLocks noRot="1" noChangeAspect="1" noMove="1" noResize="1" noEditPoints="1" noAdjustHandles="1" noChangeArrowheads="1" noChangeShapeType="1" noTextEdit="1"/>
                  </p:cNvSpPr>
                  <p:nvPr/>
                </p:nvSpPr>
                <p:spPr>
                  <a:xfrm>
                    <a:off x="5619242" y="4129939"/>
                    <a:ext cx="930449" cy="441005"/>
                  </a:xfrm>
                  <a:prstGeom prst="rect">
                    <a:avLst/>
                  </a:prstGeom>
                  <a:blipFill rotWithShape="0">
                    <a:blip r:embed="rId6"/>
                    <a:stretch>
                      <a:fillRect b="-17105"/>
                    </a:stretch>
                  </a:blipFill>
                </p:spPr>
                <p:txBody>
                  <a:bodyPr/>
                  <a:lstStyle/>
                  <a:p>
                    <a:r>
                      <a:rPr lang="en-US">
                        <a:noFill/>
                      </a:rPr>
                      <a:t> </a:t>
                    </a:r>
                  </a:p>
                </p:txBody>
              </p:sp>
            </mc:Fallback>
          </mc:AlternateContent>
          <p:grpSp>
            <p:nvGrpSpPr>
              <p:cNvPr id="46" name="Group 69">
                <a:extLst>
                  <a:ext uri="{FF2B5EF4-FFF2-40B4-BE49-F238E27FC236}">
                    <a16:creationId xmlns:a16="http://schemas.microsoft.com/office/drawing/2014/main" id="{7E6D07AA-7EA1-4717-AA60-C172CE939CDF}"/>
                  </a:ext>
                </a:extLst>
              </p:cNvPr>
              <p:cNvGrpSpPr/>
              <p:nvPr/>
            </p:nvGrpSpPr>
            <p:grpSpPr>
              <a:xfrm>
                <a:off x="4444375" y="3500494"/>
                <a:ext cx="1988703" cy="1764805"/>
                <a:chOff x="3345539" y="2792642"/>
                <a:chExt cx="3429861" cy="2397334"/>
              </a:xfrm>
            </p:grpSpPr>
            <p:sp>
              <p:nvSpPr>
                <p:cNvPr id="47" name="Oval 70">
                  <a:extLst>
                    <a:ext uri="{FF2B5EF4-FFF2-40B4-BE49-F238E27FC236}">
                      <a16:creationId xmlns:a16="http://schemas.microsoft.com/office/drawing/2014/main" id="{20163D04-F3C9-4634-9CA7-793124EB8F48}"/>
                    </a:ext>
                  </a:extLst>
                </p:cNvPr>
                <p:cNvSpPr/>
                <p:nvPr/>
              </p:nvSpPr>
              <p:spPr>
                <a:xfrm rot="172175">
                  <a:off x="3345539" y="2792642"/>
                  <a:ext cx="3429861" cy="23973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48" name="Straight Connector 71">
                  <a:extLst>
                    <a:ext uri="{FF2B5EF4-FFF2-40B4-BE49-F238E27FC236}">
                      <a16:creationId xmlns:a16="http://schemas.microsoft.com/office/drawing/2014/main" id="{19C64BE1-C398-4C1D-8A43-28A2AB816200}"/>
                    </a:ext>
                  </a:extLst>
                </p:cNvPr>
                <p:cNvCxnSpPr/>
                <p:nvPr/>
              </p:nvCxnSpPr>
              <p:spPr>
                <a:xfrm>
                  <a:off x="5523780" y="2848470"/>
                  <a:ext cx="0" cy="22731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8" name="Straight Arrow Connector 59">
              <a:extLst>
                <a:ext uri="{FF2B5EF4-FFF2-40B4-BE49-F238E27FC236}">
                  <a16:creationId xmlns:a16="http://schemas.microsoft.com/office/drawing/2014/main" id="{9B91FF19-CC47-49DE-8D47-DC730CFECAB6}"/>
                </a:ext>
              </a:extLst>
            </p:cNvPr>
            <p:cNvCxnSpPr>
              <a:stCxn id="50" idx="3"/>
              <a:endCxn id="47" idx="2"/>
            </p:cNvCxnSpPr>
            <p:nvPr/>
          </p:nvCxnSpPr>
          <p:spPr>
            <a:xfrm>
              <a:off x="1652494" y="2536979"/>
              <a:ext cx="869327" cy="3220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60">
              <a:extLst>
                <a:ext uri="{FF2B5EF4-FFF2-40B4-BE49-F238E27FC236}">
                  <a16:creationId xmlns:a16="http://schemas.microsoft.com/office/drawing/2014/main" id="{79620C61-34A6-4550-9EBC-A6746791321E}"/>
                </a:ext>
              </a:extLst>
            </p:cNvPr>
            <p:cNvCxnSpPr>
              <a:stCxn id="49" idx="3"/>
              <a:endCxn id="47" idx="2"/>
            </p:cNvCxnSpPr>
            <p:nvPr/>
          </p:nvCxnSpPr>
          <p:spPr>
            <a:xfrm>
              <a:off x="1652494" y="1764388"/>
              <a:ext cx="869327" cy="8047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62">
              <a:extLst>
                <a:ext uri="{FF2B5EF4-FFF2-40B4-BE49-F238E27FC236}">
                  <a16:creationId xmlns:a16="http://schemas.microsoft.com/office/drawing/2014/main" id="{2A95CE61-43B6-4AFB-958E-E188B81A6154}"/>
                </a:ext>
              </a:extLst>
            </p:cNvPr>
            <p:cNvCxnSpPr/>
            <p:nvPr/>
          </p:nvCxnSpPr>
          <p:spPr>
            <a:xfrm>
              <a:off x="4453028" y="2597837"/>
              <a:ext cx="614854" cy="726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63">
                  <a:extLst>
                    <a:ext uri="{FF2B5EF4-FFF2-40B4-BE49-F238E27FC236}">
                      <a16:creationId xmlns:a16="http://schemas.microsoft.com/office/drawing/2014/main" id="{4C0CBEBE-A8E8-41B6-99CC-F32CEB219B5B}"/>
                    </a:ext>
                  </a:extLst>
                </p:cNvPr>
                <p:cNvSpPr txBox="1"/>
                <p:nvPr/>
              </p:nvSpPr>
              <p:spPr>
                <a:xfrm>
                  <a:off x="5067882" y="2322291"/>
                  <a:ext cx="114935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m:t>
                        </m:r>
                        <m:r>
                          <a:rPr lang="en-US" sz="2800" b="0" i="1" smtClean="0">
                            <a:latin typeface="Cambria Math" charset="0"/>
                          </a:rPr>
                          <m:t>=</m:t>
                        </m:r>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dirty="0"/>
                </a:p>
              </p:txBody>
            </p:sp>
          </mc:Choice>
          <mc:Fallback xmlns="">
            <p:sp>
              <p:nvSpPr>
                <p:cNvPr id="99" name="TextBox 98"/>
                <p:cNvSpPr txBox="1">
                  <a:spLocks noRot="1" noChangeAspect="1" noMove="1" noResize="1" noEditPoints="1" noAdjustHandles="1" noChangeArrowheads="1" noChangeShapeType="1" noTextEdit="1"/>
                </p:cNvSpPr>
                <p:nvPr/>
              </p:nvSpPr>
              <p:spPr>
                <a:xfrm>
                  <a:off x="5067882" y="2322291"/>
                  <a:ext cx="1149354" cy="523220"/>
                </a:xfrm>
                <a:prstGeom prst="rect">
                  <a:avLst/>
                </a:prstGeom>
                <a:blipFill rotWithShape="0">
                  <a:blip r:embed="rId7"/>
                  <a:stretch>
                    <a:fillRect/>
                  </a:stretch>
                </a:blipFill>
              </p:spPr>
              <p:txBody>
                <a:bodyPr/>
                <a:lstStyle/>
                <a:p>
                  <a:r>
                    <a:rPr lang="en-US">
                      <a:noFill/>
                    </a:rPr>
                    <a:t> </a:t>
                  </a:r>
                </a:p>
              </p:txBody>
            </p:sp>
          </mc:Fallback>
        </mc:AlternateContent>
        <p:sp>
          <p:nvSpPr>
            <p:cNvPr id="42" name="Left Brace 65">
              <a:extLst>
                <a:ext uri="{FF2B5EF4-FFF2-40B4-BE49-F238E27FC236}">
                  <a16:creationId xmlns:a16="http://schemas.microsoft.com/office/drawing/2014/main" id="{AD5207FD-1A95-4937-A639-8CFE1E5F2BE7}"/>
                </a:ext>
              </a:extLst>
            </p:cNvPr>
            <p:cNvSpPr/>
            <p:nvPr/>
          </p:nvSpPr>
          <p:spPr>
            <a:xfrm rot="16200000">
              <a:off x="3107084" y="2229575"/>
              <a:ext cx="120574" cy="11112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Left Brace 66">
              <a:extLst>
                <a:ext uri="{FF2B5EF4-FFF2-40B4-BE49-F238E27FC236}">
                  <a16:creationId xmlns:a16="http://schemas.microsoft.com/office/drawing/2014/main" id="{84AE0ECB-00FC-4E47-96EB-E918523ABEE3}"/>
                </a:ext>
              </a:extLst>
            </p:cNvPr>
            <p:cNvSpPr/>
            <p:nvPr/>
          </p:nvSpPr>
          <p:spPr>
            <a:xfrm rot="16200000">
              <a:off x="4031954" y="2503305"/>
              <a:ext cx="143741" cy="57401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67">
                  <a:extLst>
                    <a:ext uri="{FF2B5EF4-FFF2-40B4-BE49-F238E27FC236}">
                      <a16:creationId xmlns:a16="http://schemas.microsoft.com/office/drawing/2014/main" id="{0D67C25B-F46D-4A75-A209-4516B11430A9}"/>
                    </a:ext>
                  </a:extLst>
                </p:cNvPr>
                <p:cNvSpPr txBox="1"/>
                <p:nvPr/>
              </p:nvSpPr>
              <p:spPr>
                <a:xfrm>
                  <a:off x="2971183" y="2776063"/>
                  <a:ext cx="40793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𝑧</m:t>
                        </m:r>
                      </m:oMath>
                    </m:oMathPara>
                  </a14:m>
                  <a:endParaRPr lang="en-US" dirty="0"/>
                </a:p>
              </p:txBody>
            </p:sp>
          </mc:Choice>
          <mc:Fallback xmlns="">
            <p:sp>
              <p:nvSpPr>
                <p:cNvPr id="68" name="TextBox 67">
                  <a:extLst>
                    <a:ext uri="{FF2B5EF4-FFF2-40B4-BE49-F238E27FC236}">
                      <a16:creationId xmlns:a16="http://schemas.microsoft.com/office/drawing/2014/main" id="{0D67C25B-F46D-4A75-A209-4516B11430A9}"/>
                    </a:ext>
                  </a:extLst>
                </p:cNvPr>
                <p:cNvSpPr txBox="1">
                  <a:spLocks noRot="1" noChangeAspect="1" noMove="1" noResize="1" noEditPoints="1" noAdjustHandles="1" noChangeArrowheads="1" noChangeShapeType="1" noTextEdit="1"/>
                </p:cNvSpPr>
                <p:nvPr/>
              </p:nvSpPr>
              <p:spPr>
                <a:xfrm>
                  <a:off x="2971183" y="2776063"/>
                  <a:ext cx="407932" cy="461665"/>
                </a:xfrm>
                <a:prstGeom prst="rect">
                  <a:avLst/>
                </a:prstGeom>
                <a:blipFill>
                  <a:blip r:embed="rId1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2" name="TextBox 53">
                <a:extLst>
                  <a:ext uri="{FF2B5EF4-FFF2-40B4-BE49-F238E27FC236}">
                    <a16:creationId xmlns:a16="http://schemas.microsoft.com/office/drawing/2014/main" id="{A75263B1-9788-4304-B827-2D24AB6687C8}"/>
                  </a:ext>
                </a:extLst>
              </p:cNvPr>
              <p:cNvSpPr txBox="1"/>
              <p:nvPr/>
            </p:nvSpPr>
            <p:spPr>
              <a:xfrm>
                <a:off x="5337461" y="2910869"/>
                <a:ext cx="2245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𝑤</m:t>
                          </m:r>
                        </m:e>
                        <m:sup>
                          <m:r>
                            <a:rPr lang="en-US" sz="2400" i="1">
                              <a:latin typeface="Cambria Math" panose="02040503050406030204" pitchFamily="18" charset="0"/>
                            </a:rPr>
                            <m:t>𝑇</m:t>
                          </m:r>
                        </m:sup>
                      </m:sSup>
                      <m:r>
                        <a:rPr lang="en-US" sz="2400" b="0" i="1" smtClean="0">
                          <a:latin typeface="Cambria Math" charset="0"/>
                        </a:rPr>
                        <m:t>𝑥</m:t>
                      </m:r>
                      <m:r>
                        <a:rPr lang="en-US" sz="2400" b="0" i="1" smtClean="0">
                          <a:latin typeface="Cambria Math" charset="0"/>
                        </a:rPr>
                        <m:t>+</m:t>
                      </m:r>
                      <m:r>
                        <a:rPr lang="en-US" sz="2400" b="0" i="1" smtClean="0">
                          <a:latin typeface="Cambria Math" charset="0"/>
                        </a:rPr>
                        <m:t>𝑏</m:t>
                      </m:r>
                    </m:oMath>
                  </m:oMathPara>
                </a14:m>
                <a:endParaRPr lang="en-US" sz="2400" dirty="0"/>
              </a:p>
            </p:txBody>
          </p:sp>
        </mc:Choice>
        <mc:Fallback xmlns="">
          <p:sp>
            <p:nvSpPr>
              <p:cNvPr id="52" name="TextBox 53">
                <a:extLst>
                  <a:ext uri="{FF2B5EF4-FFF2-40B4-BE49-F238E27FC236}">
                    <a16:creationId xmlns="" xmlns:a16="http://schemas.microsoft.com/office/drawing/2014/main" xmlns:a14="http://schemas.microsoft.com/office/drawing/2010/main" id="{A75263B1-9788-4304-B827-2D24AB6687C8}"/>
                  </a:ext>
                </a:extLst>
              </p:cNvPr>
              <p:cNvSpPr txBox="1">
                <a:spLocks noRot="1" noChangeAspect="1" noMove="1" noResize="1" noEditPoints="1" noAdjustHandles="1" noChangeArrowheads="1" noChangeShapeType="1" noTextEdit="1"/>
              </p:cNvSpPr>
              <p:nvPr/>
            </p:nvSpPr>
            <p:spPr>
              <a:xfrm>
                <a:off x="5337461" y="2910869"/>
                <a:ext cx="2245422" cy="461665"/>
              </a:xfrm>
              <a:prstGeom prst="rect">
                <a:avLst/>
              </a:prstGeom>
              <a:blipFill rotWithShape="0">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C36F62-7E58-4167-96DE-C6A5418D1535}"/>
                  </a:ext>
                </a:extLst>
              </p:cNvPr>
              <p:cNvSpPr txBox="1"/>
              <p:nvPr/>
            </p:nvSpPr>
            <p:spPr>
              <a:xfrm>
                <a:off x="5900294" y="4622581"/>
                <a:ext cx="19242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𝑧</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𝑇</m:t>
                          </m:r>
                        </m:sup>
                      </m:sSup>
                      <m:r>
                        <a:rPr lang="en-US" sz="2400" b="0" i="1" smtClean="0">
                          <a:latin typeface="Cambria Math" charset="0"/>
                        </a:rPr>
                        <m:t>𝑥</m:t>
                      </m:r>
                      <m:r>
                        <a:rPr lang="en-US" sz="2400" b="0" i="1" smtClean="0">
                          <a:latin typeface="Cambria Math" charset="0"/>
                        </a:rPr>
                        <m:t>+</m:t>
                      </m:r>
                      <m:r>
                        <a:rPr lang="en-US" sz="2400" b="0" i="1" smtClean="0">
                          <a:latin typeface="Cambria Math" charset="0"/>
                        </a:rPr>
                        <m:t>𝑏</m:t>
                      </m:r>
                    </m:oMath>
                  </m:oMathPara>
                </a14:m>
                <a:endParaRPr lang="en-US" sz="2400" dirty="0"/>
              </a:p>
            </p:txBody>
          </p:sp>
        </mc:Choice>
        <mc:Fallback xmlns="">
          <p:sp>
            <p:nvSpPr>
              <p:cNvPr id="53" name="TextBox 52">
                <a:extLst>
                  <a:ext uri="{FF2B5EF4-FFF2-40B4-BE49-F238E27FC236}">
                    <a16:creationId xmlns="" xmlns:a16="http://schemas.microsoft.com/office/drawing/2014/main" xmlns:a14="http://schemas.microsoft.com/office/drawing/2010/main" id="{D2C36F62-7E58-4167-96DE-C6A5418D1535}"/>
                  </a:ext>
                </a:extLst>
              </p:cNvPr>
              <p:cNvSpPr txBox="1">
                <a:spLocks noRot="1" noChangeAspect="1" noMove="1" noResize="1" noEditPoints="1" noAdjustHandles="1" noChangeArrowheads="1" noChangeShapeType="1" noTextEdit="1"/>
              </p:cNvSpPr>
              <p:nvPr/>
            </p:nvSpPr>
            <p:spPr>
              <a:xfrm>
                <a:off x="5900294" y="4622581"/>
                <a:ext cx="1924245" cy="461665"/>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TextBox 76">
                <a:extLst>
                  <a:ext uri="{FF2B5EF4-FFF2-40B4-BE49-F238E27FC236}">
                    <a16:creationId xmlns:a16="http://schemas.microsoft.com/office/drawing/2014/main" id="{6CE42CD8-19AE-4A61-97D3-A3728E61B40A}"/>
                  </a:ext>
                </a:extLst>
              </p:cNvPr>
              <p:cNvSpPr txBox="1"/>
              <p:nvPr/>
            </p:nvSpPr>
            <p:spPr>
              <a:xfrm>
                <a:off x="5900294" y="5242891"/>
                <a:ext cx="14306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𝑎</m:t>
                      </m:r>
                      <m:r>
                        <a:rPr lang="en-US" sz="2400" b="0" i="1" smtClean="0">
                          <a:latin typeface="Cambria Math" charset="0"/>
                        </a:rPr>
                        <m:t>=</m:t>
                      </m:r>
                      <m:r>
                        <a:rPr lang="en-US" sz="2400" b="0" i="1" smtClean="0">
                          <a:latin typeface="Cambria Math" charset="0"/>
                        </a:rPr>
                        <m:t>𝜎</m:t>
                      </m:r>
                      <m:r>
                        <a:rPr lang="en-US" sz="2400" b="0" i="1" smtClean="0">
                          <a:latin typeface="Cambria Math" charset="0"/>
                        </a:rPr>
                        <m:t>(</m:t>
                      </m:r>
                      <m:r>
                        <a:rPr lang="en-US" sz="2400" b="0" i="1" smtClean="0">
                          <a:latin typeface="Cambria Math" charset="0"/>
                        </a:rPr>
                        <m:t>𝑧</m:t>
                      </m:r>
                      <m:r>
                        <a:rPr lang="en-US" sz="2400" b="0" i="1" smtClean="0">
                          <a:latin typeface="Cambria Math" charset="0"/>
                        </a:rPr>
                        <m:t>)</m:t>
                      </m:r>
                    </m:oMath>
                  </m:oMathPara>
                </a14:m>
                <a:endParaRPr lang="en-US" sz="2400" dirty="0"/>
              </a:p>
            </p:txBody>
          </p:sp>
        </mc:Choice>
        <mc:Fallback xmlns="">
          <p:sp>
            <p:nvSpPr>
              <p:cNvPr id="54" name="TextBox 76">
                <a:extLst>
                  <a:ext uri="{FF2B5EF4-FFF2-40B4-BE49-F238E27FC236}">
                    <a16:creationId xmlns="" xmlns:a16="http://schemas.microsoft.com/office/drawing/2014/main" xmlns:a14="http://schemas.microsoft.com/office/drawing/2010/main" id="{6CE42CD8-19AE-4A61-97D3-A3728E61B40A}"/>
                  </a:ext>
                </a:extLst>
              </p:cNvPr>
              <p:cNvSpPr txBox="1">
                <a:spLocks noRot="1" noChangeAspect="1" noMove="1" noResize="1" noEditPoints="1" noAdjustHandles="1" noChangeArrowheads="1" noChangeShapeType="1" noTextEdit="1"/>
              </p:cNvSpPr>
              <p:nvPr/>
            </p:nvSpPr>
            <p:spPr>
              <a:xfrm>
                <a:off x="5900294" y="5242891"/>
                <a:ext cx="1430648" cy="461665"/>
              </a:xfrm>
              <a:prstGeom prst="rect">
                <a:avLst/>
              </a:prstGeom>
              <a:blipFill rotWithShape="0">
                <a:blip r:embed="rId22"/>
                <a:stretch>
                  <a:fillRect r="-426" b="-1973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7307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Basics of Neural Networks</a:t>
            </a:r>
            <a:endParaRPr lang="zh-TW" altLang="en-US" dirty="0"/>
          </a:p>
        </p:txBody>
      </p:sp>
      <p:sp>
        <p:nvSpPr>
          <p:cNvPr id="3" name="內容版面配置區 2"/>
          <p:cNvSpPr>
            <a:spLocks noGrp="1"/>
          </p:cNvSpPr>
          <p:nvPr>
            <p:ph idx="1"/>
          </p:nvPr>
        </p:nvSpPr>
        <p:spPr/>
        <p:txBody>
          <a:bodyPr>
            <a:normAutofit/>
          </a:bodyPr>
          <a:lstStyle/>
          <a:p>
            <a:r>
              <a:rPr lang="en-US" altLang="zh-TW" sz="2800" dirty="0"/>
              <a:t>Biologically inspired (akin to the neurons in a brain)</a:t>
            </a:r>
            <a:endParaRPr lang="zh-TW" altLang="en-US" sz="2800" dirty="0"/>
          </a:p>
        </p:txBody>
      </p:sp>
      <p:pic>
        <p:nvPicPr>
          <p:cNvPr id="2050" name="Picture 2" descr="「artificial neural network and brain」的圖片搜尋結果"/>
          <p:cNvPicPr>
            <a:picLocks noChangeAspect="1" noChangeArrowheads="1"/>
          </p:cNvPicPr>
          <p:nvPr/>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2555345" y="2698598"/>
            <a:ext cx="8949267" cy="388240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412068" y="6581001"/>
            <a:ext cx="7992533" cy="276999"/>
          </a:xfrm>
          <a:prstGeom prst="rect">
            <a:avLst/>
          </a:prstGeom>
        </p:spPr>
        <p:txBody>
          <a:bodyPr wrap="square">
            <a:spAutoFit/>
          </a:bodyPr>
          <a:lstStyle/>
          <a:p>
            <a:r>
              <a:rPr lang="zh-TW" altLang="en-US" sz="1200" dirty="0"/>
              <a:t>http://rpi-cloudreassembly.transvercity.net/2012/11/04/neural-network-mapping-analysis-from-above/</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24433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Computing NN’s Output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60</a:t>
            </a:fld>
            <a:endParaRPr lang="en-US" dirty="0"/>
          </a:p>
        </p:txBody>
      </p:sp>
      <mc:AlternateContent xmlns:mc="http://schemas.openxmlformats.org/markup-compatibility/2006" xmlns:a14="http://schemas.microsoft.com/office/drawing/2010/main">
        <mc:Choice Requires="a14">
          <p:sp>
            <p:nvSpPr>
              <p:cNvPr id="5" name="TextBox 62"/>
              <p:cNvSpPr txBox="1"/>
              <p:nvPr/>
            </p:nvSpPr>
            <p:spPr>
              <a:xfrm>
                <a:off x="6556531" y="1486191"/>
                <a:ext cx="5358711" cy="559320"/>
              </a:xfrm>
              <a:prstGeom prst="rect">
                <a:avLst/>
              </a:prstGeom>
              <a:noFill/>
            </p:spPr>
            <p:txBody>
              <a:bodyPr wrap="none" lIns="0" tIns="0" rIns="0" bIns="0" rtlCol="0">
                <a:spAutoFit/>
              </a:bodyPr>
              <a:lstStyle/>
              <a:p>
                <a14:m>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1</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r>
                      <a:rPr lang="en-US" sz="2800" b="0" i="1"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𝑤</m:t>
                        </m:r>
                      </m:e>
                      <m:sub>
                        <m:r>
                          <a:rPr lang="en-US" sz="2800" b="0" i="1" smtClean="0">
                            <a:latin typeface="Cambria Math" charset="0"/>
                          </a:rPr>
                          <m:t>1</m:t>
                        </m:r>
                      </m:sub>
                      <m: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panose="02040503050406030204" pitchFamily="18" charset="0"/>
                              </a:rPr>
                              <m:t>𝑇</m:t>
                            </m:r>
                          </m:e>
                          <m:sup>
                            <m:r>
                              <a:rPr lang="en-US" sz="2800" b="0" i="1" smtClean="0">
                                <a:latin typeface="Cambria Math" charset="0"/>
                              </a:rPr>
                              <m:t> </m:t>
                            </m:r>
                          </m:sup>
                        </m:sSup>
                      </m:sup>
                    </m:sSubSup>
                    <m:r>
                      <a:rPr lang="en-US" sz="2800" b="0" i="1" smtClean="0">
                        <a:latin typeface="Cambria Math" charset="0"/>
                      </a:rPr>
                      <m:t>𝑥</m:t>
                    </m:r>
                    <m:r>
                      <a:rPr lang="en-US" sz="2800" b="0" i="1"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[1]</m:t>
                        </m:r>
                      </m:sup>
                    </m:sSubSup>
                    <m:r>
                      <a:rPr lang="en-US" sz="2800" b="0" i="1" smtClean="0">
                        <a:latin typeface="Cambria Math" charset="0"/>
                      </a:rPr>
                      <m:t>,  </m:t>
                    </m:r>
                    <m:sSubSup>
                      <m:sSubSupPr>
                        <m:ctrlPr>
                          <a:rPr lang="en-US" sz="2800" b="0" i="1" smtClean="0">
                            <a:latin typeface="Cambria Math" panose="02040503050406030204" pitchFamily="18" charset="0"/>
                          </a:rPr>
                        </m:ctrlPr>
                      </m:sSubSupPr>
                      <m:e>
                        <m:r>
                          <a:rPr lang="en-US" sz="2800" b="0" i="1" smtClean="0">
                            <a:latin typeface="Cambria Math" charset="0"/>
                          </a:rPr>
                          <m:t>𝑎</m:t>
                        </m:r>
                      </m:e>
                      <m:sub>
                        <m:r>
                          <a:rPr lang="en-US" sz="2800" b="0" i="1" smtClean="0">
                            <a:latin typeface="Cambria Math" charset="0"/>
                          </a:rPr>
                          <m:t> 1</m:t>
                        </m:r>
                      </m:sub>
                      <m:sup>
                        <m:r>
                          <a:rPr lang="en-US" sz="2800" b="0" i="1" smtClean="0">
                            <a:latin typeface="Cambria Math" charset="0"/>
                          </a:rPr>
                          <m:t>[1]</m:t>
                        </m:r>
                      </m:sup>
                    </m:sSub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1</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oMath>
                </a14:m>
                <a:r>
                  <a:rPr lang="en-US" sz="2800" dirty="0"/>
                  <a:t>)</a:t>
                </a:r>
              </a:p>
            </p:txBody>
          </p:sp>
        </mc:Choice>
        <mc:Fallback xmlns="">
          <p:sp>
            <p:nvSpPr>
              <p:cNvPr id="5" name="TextBox 62"/>
              <p:cNvSpPr txBox="1">
                <a:spLocks noRot="1" noChangeAspect="1" noMove="1" noResize="1" noEditPoints="1" noAdjustHandles="1" noChangeArrowheads="1" noChangeShapeType="1" noTextEdit="1"/>
              </p:cNvSpPr>
              <p:nvPr/>
            </p:nvSpPr>
            <p:spPr>
              <a:xfrm>
                <a:off x="6556531" y="1486191"/>
                <a:ext cx="5358711" cy="559320"/>
              </a:xfrm>
              <a:prstGeom prst="rect">
                <a:avLst/>
              </a:prstGeom>
              <a:blipFill rotWithShape="0">
                <a:blip r:embed="rId2"/>
                <a:stretch>
                  <a:fillRect t="-5435" r="-3413" b="-282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TextBox 63"/>
              <p:cNvSpPr txBox="1"/>
              <p:nvPr/>
            </p:nvSpPr>
            <p:spPr>
              <a:xfrm>
                <a:off x="6556531" y="2234135"/>
                <a:ext cx="5358711" cy="559320"/>
              </a:xfrm>
              <a:prstGeom prst="rect">
                <a:avLst/>
              </a:prstGeom>
              <a:noFill/>
            </p:spPr>
            <p:txBody>
              <a:bodyPr wrap="none" lIns="0" tIns="0" rIns="0" bIns="0" rtlCol="0">
                <a:spAutoFit/>
              </a:bodyPr>
              <a:lstStyle/>
              <a:p>
                <a14:m>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2</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r>
                      <a:rPr lang="en-US" sz="2800" b="0" i="1"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𝑤</m:t>
                        </m:r>
                      </m:e>
                      <m:sub>
                        <m:r>
                          <a:rPr lang="en-US" sz="2800" b="0" i="1" smtClean="0">
                            <a:latin typeface="Cambria Math" charset="0"/>
                          </a:rPr>
                          <m:t>2</m:t>
                        </m:r>
                      </m:sub>
                      <m: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panose="02040503050406030204" pitchFamily="18" charset="0"/>
                              </a:rPr>
                              <m:t>𝑇</m:t>
                            </m:r>
                          </m:e>
                          <m:sup>
                            <m:r>
                              <a:rPr lang="en-US" sz="2800" b="0" i="1" smtClean="0">
                                <a:latin typeface="Cambria Math" charset="0"/>
                              </a:rPr>
                              <m:t> </m:t>
                            </m:r>
                          </m:sup>
                        </m:sSup>
                      </m:sup>
                    </m:sSubSup>
                    <m:r>
                      <a:rPr lang="en-US" sz="2800" b="0" i="1" smtClean="0">
                        <a:latin typeface="Cambria Math" charset="0"/>
                      </a:rPr>
                      <m:t>𝑥</m:t>
                    </m:r>
                    <m:r>
                      <a:rPr lang="en-US" sz="2800" b="0" i="1" smtClean="0">
                        <a:latin typeface="Cambria Math"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b="0" i="1" smtClean="0">
                            <a:latin typeface="Cambria Math" panose="02040503050406030204" pitchFamily="18" charset="0"/>
                          </a:rPr>
                          <m:t>2</m:t>
                        </m:r>
                      </m:sub>
                      <m:sup>
                        <m:r>
                          <a:rPr lang="en-US" sz="2800" i="1">
                            <a:latin typeface="Cambria Math" panose="02040503050406030204" pitchFamily="18" charset="0"/>
                          </a:rPr>
                          <m:t>[1]</m:t>
                        </m:r>
                      </m:sup>
                    </m:sSubSup>
                    <m:r>
                      <a:rPr lang="en-US" sz="2800" b="0" i="1" smtClean="0">
                        <a:latin typeface="Cambria Math" charset="0"/>
                      </a:rPr>
                      <m:t>,  </m:t>
                    </m:r>
                    <m:sSubSup>
                      <m:sSubSupPr>
                        <m:ctrlPr>
                          <a:rPr lang="en-US" sz="2800" b="0" i="1" smtClean="0">
                            <a:latin typeface="Cambria Math" panose="02040503050406030204" pitchFamily="18" charset="0"/>
                          </a:rPr>
                        </m:ctrlPr>
                      </m:sSubSupPr>
                      <m:e>
                        <m:r>
                          <a:rPr lang="en-US" sz="2800" b="0" i="1" smtClean="0">
                            <a:latin typeface="Cambria Math" charset="0"/>
                          </a:rPr>
                          <m:t>𝑎</m:t>
                        </m:r>
                      </m:e>
                      <m:sub>
                        <m:r>
                          <a:rPr lang="en-US" sz="2800" b="0" i="1" smtClean="0">
                            <a:latin typeface="Cambria Math" charset="0"/>
                          </a:rPr>
                          <m:t> 2</m:t>
                        </m:r>
                      </m:sub>
                      <m:sup>
                        <m:r>
                          <a:rPr lang="en-US" sz="2800" b="0" i="1" smtClean="0">
                            <a:latin typeface="Cambria Math" charset="0"/>
                          </a:rPr>
                          <m:t>[1]</m:t>
                        </m:r>
                      </m:sup>
                    </m:sSub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2</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oMath>
                </a14:m>
                <a:r>
                  <a:rPr lang="en-US" sz="2800" dirty="0"/>
                  <a:t>)</a:t>
                </a:r>
              </a:p>
            </p:txBody>
          </p:sp>
        </mc:Choice>
        <mc:Fallback xmlns="">
          <p:sp>
            <p:nvSpPr>
              <p:cNvPr id="6" name="TextBox 63"/>
              <p:cNvSpPr txBox="1">
                <a:spLocks noRot="1" noChangeAspect="1" noMove="1" noResize="1" noEditPoints="1" noAdjustHandles="1" noChangeArrowheads="1" noChangeShapeType="1" noTextEdit="1"/>
              </p:cNvSpPr>
              <p:nvPr/>
            </p:nvSpPr>
            <p:spPr>
              <a:xfrm>
                <a:off x="6556531" y="2234135"/>
                <a:ext cx="5358711" cy="559320"/>
              </a:xfrm>
              <a:prstGeom prst="rect">
                <a:avLst/>
              </a:prstGeom>
              <a:blipFill rotWithShape="0">
                <a:blip r:embed="rId3"/>
                <a:stretch>
                  <a:fillRect t="-5435" r="-3413" b="-2934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TextBox 64"/>
              <p:cNvSpPr txBox="1"/>
              <p:nvPr/>
            </p:nvSpPr>
            <p:spPr>
              <a:xfrm>
                <a:off x="6556531" y="2982527"/>
                <a:ext cx="5358711" cy="559320"/>
              </a:xfrm>
              <a:prstGeom prst="rect">
                <a:avLst/>
              </a:prstGeom>
              <a:noFill/>
            </p:spPr>
            <p:txBody>
              <a:bodyPr wrap="none" lIns="0" tIns="0" rIns="0" bIns="0" rtlCol="0">
                <a:spAutoFit/>
              </a:bodyPr>
              <a:lstStyle/>
              <a:p>
                <a14:m>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3</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r>
                      <a:rPr lang="en-US" sz="2800" b="0" i="1"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𝑤</m:t>
                        </m:r>
                      </m:e>
                      <m:sub>
                        <m:r>
                          <a:rPr lang="en-US" sz="2800" b="0" i="1" smtClean="0">
                            <a:latin typeface="Cambria Math" charset="0"/>
                          </a:rPr>
                          <m:t>3</m:t>
                        </m:r>
                      </m:sub>
                      <m: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panose="02040503050406030204" pitchFamily="18" charset="0"/>
                              </a:rPr>
                              <m:t>𝑇</m:t>
                            </m:r>
                          </m:e>
                          <m:sup>
                            <m:r>
                              <a:rPr lang="en-US" sz="2800" b="0" i="1" smtClean="0">
                                <a:latin typeface="Cambria Math" charset="0"/>
                              </a:rPr>
                              <m:t> </m:t>
                            </m:r>
                          </m:sup>
                        </m:sSup>
                      </m:sup>
                    </m:sSubSup>
                    <m:r>
                      <a:rPr lang="en-US" sz="2800" b="0" i="1" smtClean="0">
                        <a:latin typeface="Cambria Math" charset="0"/>
                      </a:rPr>
                      <m:t>𝑥</m:t>
                    </m:r>
                    <m:r>
                      <a:rPr lang="en-US" sz="2800" b="0" i="1" smtClean="0">
                        <a:latin typeface="Cambria Math"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b="0" i="1" smtClean="0">
                            <a:latin typeface="Cambria Math" panose="02040503050406030204" pitchFamily="18" charset="0"/>
                          </a:rPr>
                          <m:t>3</m:t>
                        </m:r>
                      </m:sub>
                      <m:sup>
                        <m:r>
                          <a:rPr lang="en-US" sz="2800" i="1">
                            <a:latin typeface="Cambria Math" panose="02040503050406030204" pitchFamily="18" charset="0"/>
                          </a:rPr>
                          <m:t>[1]</m:t>
                        </m:r>
                      </m:sup>
                    </m:sSubSup>
                    <m:r>
                      <a:rPr lang="en-US" sz="2800" b="0" i="1" smtClean="0">
                        <a:latin typeface="Cambria Math" charset="0"/>
                      </a:rPr>
                      <m:t>,  </m:t>
                    </m:r>
                    <m:sSubSup>
                      <m:sSubSupPr>
                        <m:ctrlPr>
                          <a:rPr lang="en-US" sz="2800" b="0" i="1" smtClean="0">
                            <a:latin typeface="Cambria Math" panose="02040503050406030204" pitchFamily="18" charset="0"/>
                          </a:rPr>
                        </m:ctrlPr>
                      </m:sSubSupPr>
                      <m:e>
                        <m:r>
                          <a:rPr lang="en-US" sz="2800" b="0" i="1" smtClean="0">
                            <a:latin typeface="Cambria Math" charset="0"/>
                          </a:rPr>
                          <m:t>𝑎</m:t>
                        </m:r>
                      </m:e>
                      <m:sub>
                        <m:r>
                          <a:rPr lang="en-US" sz="2800" b="0" i="1" smtClean="0">
                            <a:latin typeface="Cambria Math" charset="0"/>
                          </a:rPr>
                          <m:t> 3</m:t>
                        </m:r>
                      </m:sub>
                      <m:sup>
                        <m:r>
                          <a:rPr lang="en-US" sz="2800" b="0" i="1" smtClean="0">
                            <a:latin typeface="Cambria Math" charset="0"/>
                          </a:rPr>
                          <m:t>[1]</m:t>
                        </m:r>
                      </m:sup>
                    </m:sSub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3</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oMath>
                </a14:m>
                <a:r>
                  <a:rPr lang="en-US" sz="2800" dirty="0"/>
                  <a:t>)</a:t>
                </a:r>
              </a:p>
            </p:txBody>
          </p:sp>
        </mc:Choice>
        <mc:Fallback xmlns="">
          <p:sp>
            <p:nvSpPr>
              <p:cNvPr id="7" name="TextBox 64"/>
              <p:cNvSpPr txBox="1">
                <a:spLocks noRot="1" noChangeAspect="1" noMove="1" noResize="1" noEditPoints="1" noAdjustHandles="1" noChangeArrowheads="1" noChangeShapeType="1" noTextEdit="1"/>
              </p:cNvSpPr>
              <p:nvPr/>
            </p:nvSpPr>
            <p:spPr>
              <a:xfrm>
                <a:off x="6556531" y="2982527"/>
                <a:ext cx="5358711" cy="559320"/>
              </a:xfrm>
              <a:prstGeom prst="rect">
                <a:avLst/>
              </a:prstGeom>
              <a:blipFill rotWithShape="0">
                <a:blip r:embed="rId4"/>
                <a:stretch>
                  <a:fillRect t="-5435" r="-3413" b="-2934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TextBox 65"/>
              <p:cNvSpPr txBox="1"/>
              <p:nvPr/>
            </p:nvSpPr>
            <p:spPr>
              <a:xfrm>
                <a:off x="6556531" y="3733100"/>
                <a:ext cx="5358711" cy="559320"/>
              </a:xfrm>
              <a:prstGeom prst="rect">
                <a:avLst/>
              </a:prstGeom>
              <a:noFill/>
            </p:spPr>
            <p:txBody>
              <a:bodyPr wrap="none" lIns="0" tIns="0" rIns="0" bIns="0" rtlCol="0">
                <a:spAutoFit/>
              </a:bodyPr>
              <a:lstStyle/>
              <a:p>
                <a14:m>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4</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r>
                      <a:rPr lang="en-US" sz="2800" b="0" i="1"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𝑤</m:t>
                        </m:r>
                      </m:e>
                      <m:sub>
                        <m:r>
                          <a:rPr lang="en-US" sz="2800" b="0" i="1" smtClean="0">
                            <a:latin typeface="Cambria Math" charset="0"/>
                          </a:rPr>
                          <m:t>4</m:t>
                        </m:r>
                      </m:sub>
                      <m: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panose="02040503050406030204" pitchFamily="18" charset="0"/>
                              </a:rPr>
                              <m:t>𝑇</m:t>
                            </m:r>
                          </m:e>
                          <m:sup>
                            <m:r>
                              <a:rPr lang="en-US" sz="2800" b="0" i="1" smtClean="0">
                                <a:latin typeface="Cambria Math" charset="0"/>
                              </a:rPr>
                              <m:t> </m:t>
                            </m:r>
                          </m:sup>
                        </m:sSup>
                      </m:sup>
                    </m:sSubSup>
                    <m:r>
                      <a:rPr lang="en-US" sz="2800" b="0" i="1" smtClean="0">
                        <a:latin typeface="Cambria Math" charset="0"/>
                      </a:rPr>
                      <m:t>𝑥</m:t>
                    </m:r>
                    <m:r>
                      <a:rPr lang="en-US" sz="2800" b="0" i="1" smtClean="0">
                        <a:latin typeface="Cambria Math"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b="0" i="1" smtClean="0">
                            <a:latin typeface="Cambria Math" panose="02040503050406030204" pitchFamily="18" charset="0"/>
                          </a:rPr>
                          <m:t>4</m:t>
                        </m:r>
                      </m:sub>
                      <m:sup>
                        <m:r>
                          <a:rPr lang="en-US" sz="2800" i="1">
                            <a:latin typeface="Cambria Math" panose="02040503050406030204" pitchFamily="18" charset="0"/>
                          </a:rPr>
                          <m:t>[1]</m:t>
                        </m:r>
                      </m:sup>
                    </m:sSubSup>
                    <m:r>
                      <a:rPr lang="en-US" sz="2800" b="0" i="1" smtClean="0">
                        <a:latin typeface="Cambria Math" charset="0"/>
                      </a:rPr>
                      <m:t>,  </m:t>
                    </m:r>
                    <m:sSubSup>
                      <m:sSubSupPr>
                        <m:ctrlPr>
                          <a:rPr lang="en-US" sz="2800" b="0" i="1" smtClean="0">
                            <a:latin typeface="Cambria Math" panose="02040503050406030204" pitchFamily="18" charset="0"/>
                          </a:rPr>
                        </m:ctrlPr>
                      </m:sSubSupPr>
                      <m:e>
                        <m:r>
                          <a:rPr lang="en-US" sz="2800" b="0" i="1" smtClean="0">
                            <a:latin typeface="Cambria Math" charset="0"/>
                          </a:rPr>
                          <m:t>𝑎</m:t>
                        </m:r>
                      </m:e>
                      <m:sub>
                        <m:r>
                          <a:rPr lang="en-US" sz="2800" b="0" i="1" smtClean="0">
                            <a:latin typeface="Cambria Math" charset="0"/>
                          </a:rPr>
                          <m:t> 4</m:t>
                        </m:r>
                      </m:sub>
                      <m:sup>
                        <m:r>
                          <a:rPr lang="en-US" sz="2800" b="0" i="1" smtClean="0">
                            <a:latin typeface="Cambria Math" charset="0"/>
                          </a:rPr>
                          <m:t>[1]</m:t>
                        </m:r>
                      </m:sup>
                    </m:sSub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4</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oMath>
                </a14:m>
                <a:r>
                  <a:rPr lang="en-US" sz="2800" dirty="0"/>
                  <a:t>)</a:t>
                </a:r>
              </a:p>
            </p:txBody>
          </p:sp>
        </mc:Choice>
        <mc:Fallback xmlns="">
          <p:sp>
            <p:nvSpPr>
              <p:cNvPr id="8" name="TextBox 65"/>
              <p:cNvSpPr txBox="1">
                <a:spLocks noRot="1" noChangeAspect="1" noMove="1" noResize="1" noEditPoints="1" noAdjustHandles="1" noChangeArrowheads="1" noChangeShapeType="1" noTextEdit="1"/>
              </p:cNvSpPr>
              <p:nvPr/>
            </p:nvSpPr>
            <p:spPr>
              <a:xfrm>
                <a:off x="6556531" y="3733100"/>
                <a:ext cx="5358711" cy="559320"/>
              </a:xfrm>
              <a:prstGeom prst="rect">
                <a:avLst/>
              </a:prstGeom>
              <a:blipFill rotWithShape="0">
                <a:blip r:embed="rId5"/>
                <a:stretch>
                  <a:fillRect t="-5435" r="-3413" b="-29348"/>
                </a:stretch>
              </a:blipFill>
            </p:spPr>
            <p:txBody>
              <a:bodyPr/>
              <a:lstStyle/>
              <a:p>
                <a:r>
                  <a:rPr lang="zh-TW" altLang="en-US">
                    <a:noFill/>
                  </a:rPr>
                  <a:t> </a:t>
                </a:r>
              </a:p>
            </p:txBody>
          </p:sp>
        </mc:Fallback>
      </mc:AlternateContent>
      <p:grpSp>
        <p:nvGrpSpPr>
          <p:cNvPr id="9" name="Group 66"/>
          <p:cNvGrpSpPr/>
          <p:nvPr/>
        </p:nvGrpSpPr>
        <p:grpSpPr>
          <a:xfrm>
            <a:off x="921695" y="1486191"/>
            <a:ext cx="5173114" cy="2712761"/>
            <a:chOff x="491705" y="980183"/>
            <a:chExt cx="5173114" cy="2933389"/>
          </a:xfrm>
        </p:grpSpPr>
        <p:grpSp>
          <p:nvGrpSpPr>
            <p:cNvPr id="10" name="Group 4"/>
            <p:cNvGrpSpPr/>
            <p:nvPr/>
          </p:nvGrpSpPr>
          <p:grpSpPr>
            <a:xfrm>
              <a:off x="491705" y="988450"/>
              <a:ext cx="5173114" cy="2925122"/>
              <a:chOff x="6533203" y="1384698"/>
              <a:chExt cx="4109986" cy="2541343"/>
            </a:xfrm>
          </p:grpSpPr>
          <mc:AlternateContent xmlns:mc="http://schemas.openxmlformats.org/markup-compatibility/2006" xmlns:a14="http://schemas.microsoft.com/office/drawing/2010/main">
            <mc:Choice Requires="a14">
              <p:sp>
                <p:nvSpPr>
                  <p:cNvPr id="15" name="TextBox 5"/>
                  <p:cNvSpPr txBox="1"/>
                  <p:nvPr/>
                </p:nvSpPr>
                <p:spPr>
                  <a:xfrm>
                    <a:off x="6533203" y="1829228"/>
                    <a:ext cx="60513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6533203" y="1829228"/>
                    <a:ext cx="605136"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6"/>
                  <p:cNvSpPr txBox="1"/>
                  <p:nvPr/>
                </p:nvSpPr>
                <p:spPr>
                  <a:xfrm>
                    <a:off x="6533203" y="2477705"/>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533203" y="2477705"/>
                    <a:ext cx="612302" cy="52322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7"/>
                  <p:cNvSpPr txBox="1"/>
                  <p:nvPr/>
                </p:nvSpPr>
                <p:spPr>
                  <a:xfrm>
                    <a:off x="6533203" y="3126181"/>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533203" y="3126181"/>
                    <a:ext cx="612302" cy="523220"/>
                  </a:xfrm>
                  <a:prstGeom prst="rect">
                    <a:avLst/>
                  </a:prstGeom>
                  <a:blipFill rotWithShape="0">
                    <a:blip r:embed="rId8"/>
                    <a:stretch>
                      <a:fillRect/>
                    </a:stretch>
                  </a:blipFill>
                </p:spPr>
                <p:txBody>
                  <a:bodyPr/>
                  <a:lstStyle/>
                  <a:p>
                    <a:r>
                      <a:rPr lang="en-US">
                        <a:noFill/>
                      </a:rPr>
                      <a:t> </a:t>
                    </a:r>
                  </a:p>
                </p:txBody>
              </p:sp>
            </mc:Fallback>
          </mc:AlternateContent>
          <p:cxnSp>
            <p:nvCxnSpPr>
              <p:cNvPr id="18" name="Straight Arrow Connector 8"/>
              <p:cNvCxnSpPr/>
              <p:nvPr/>
            </p:nvCxnSpPr>
            <p:spPr>
              <a:xfrm>
                <a:off x="9625255" y="2687287"/>
                <a:ext cx="560734" cy="45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9" name="Oval 9"/>
              <p:cNvSpPr/>
              <p:nvPr/>
            </p:nvSpPr>
            <p:spPr>
              <a:xfrm>
                <a:off x="7961657" y="1384698"/>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0" name="TextBox 10"/>
                  <p:cNvSpPr txBox="1"/>
                  <p:nvPr/>
                </p:nvSpPr>
                <p:spPr>
                  <a:xfrm>
                    <a:off x="10241860" y="2525552"/>
                    <a:ext cx="401329" cy="3629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charset="0"/>
                                </a:rPr>
                                <m:t>𝑦</m:t>
                              </m:r>
                            </m:e>
                          </m:acc>
                        </m:oMath>
                      </m:oMathPara>
                    </a14:m>
                    <a:endParaRPr lang="en-US" sz="2000" dirty="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0241860" y="2525552"/>
                    <a:ext cx="401329" cy="362903"/>
                  </a:xfrm>
                  <a:prstGeom prst="rect">
                    <a:avLst/>
                  </a:prstGeom>
                  <a:blipFill rotWithShape="0">
                    <a:blip r:embed="rId9"/>
                    <a:stretch>
                      <a:fillRect b="-6349"/>
                    </a:stretch>
                  </a:blipFill>
                </p:spPr>
                <p:txBody>
                  <a:bodyPr/>
                  <a:lstStyle/>
                  <a:p>
                    <a:r>
                      <a:rPr lang="en-US">
                        <a:noFill/>
                      </a:rPr>
                      <a:t> </a:t>
                    </a:r>
                  </a:p>
                </p:txBody>
              </p:sp>
            </mc:Fallback>
          </mc:AlternateContent>
          <p:sp>
            <p:nvSpPr>
              <p:cNvPr id="21" name="Oval 11"/>
              <p:cNvSpPr/>
              <p:nvPr/>
            </p:nvSpPr>
            <p:spPr>
              <a:xfrm>
                <a:off x="7961657" y="2079412"/>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Oval 12"/>
              <p:cNvSpPr/>
              <p:nvPr/>
            </p:nvSpPr>
            <p:spPr>
              <a:xfrm>
                <a:off x="7961657" y="277412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Oval 13"/>
              <p:cNvSpPr/>
              <p:nvPr/>
            </p:nvSpPr>
            <p:spPr>
              <a:xfrm>
                <a:off x="7961657" y="346884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4" name="Straight Arrow Connector 14"/>
              <p:cNvCxnSpPr/>
              <p:nvPr/>
            </p:nvCxnSpPr>
            <p:spPr>
              <a:xfrm>
                <a:off x="8418857" y="1613298"/>
                <a:ext cx="816153" cy="9079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15"/>
              <p:cNvCxnSpPr/>
              <p:nvPr/>
            </p:nvCxnSpPr>
            <p:spPr>
              <a:xfrm>
                <a:off x="8418857" y="2308012"/>
                <a:ext cx="749198" cy="3748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16"/>
              <p:cNvCxnSpPr/>
              <p:nvPr/>
            </p:nvCxnSpPr>
            <p:spPr>
              <a:xfrm flipV="1">
                <a:off x="8418857" y="2682852"/>
                <a:ext cx="749198" cy="3198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17"/>
              <p:cNvCxnSpPr/>
              <p:nvPr/>
            </p:nvCxnSpPr>
            <p:spPr>
              <a:xfrm flipV="1">
                <a:off x="8351902" y="2844497"/>
                <a:ext cx="883108" cy="69129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8" name="Oval 18"/>
              <p:cNvSpPr/>
              <p:nvPr/>
            </p:nvSpPr>
            <p:spPr>
              <a:xfrm>
                <a:off x="9168055" y="2454252"/>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9" name="Straight Arrow Connector 19"/>
              <p:cNvCxnSpPr/>
              <p:nvPr/>
            </p:nvCxnSpPr>
            <p:spPr>
              <a:xfrm flipV="1">
                <a:off x="7145504" y="1613298"/>
                <a:ext cx="816153" cy="4775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0"/>
              <p:cNvCxnSpPr/>
              <p:nvPr/>
            </p:nvCxnSpPr>
            <p:spPr>
              <a:xfrm flipV="1">
                <a:off x="7145505" y="2308012"/>
                <a:ext cx="816152" cy="43130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21"/>
              <p:cNvCxnSpPr/>
              <p:nvPr/>
            </p:nvCxnSpPr>
            <p:spPr>
              <a:xfrm flipV="1">
                <a:off x="7145505" y="3002726"/>
                <a:ext cx="816152" cy="38506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22"/>
              <p:cNvCxnSpPr/>
              <p:nvPr/>
            </p:nvCxnSpPr>
            <p:spPr>
              <a:xfrm>
                <a:off x="7145505" y="3387791"/>
                <a:ext cx="816152" cy="30965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23"/>
              <p:cNvCxnSpPr/>
              <p:nvPr/>
            </p:nvCxnSpPr>
            <p:spPr>
              <a:xfrm flipV="1">
                <a:off x="7145505" y="1774943"/>
                <a:ext cx="883107" cy="16128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24"/>
              <p:cNvCxnSpPr/>
              <p:nvPr/>
            </p:nvCxnSpPr>
            <p:spPr>
              <a:xfrm flipV="1">
                <a:off x="7145505" y="2469657"/>
                <a:ext cx="883107" cy="9181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25"/>
              <p:cNvCxnSpPr/>
              <p:nvPr/>
            </p:nvCxnSpPr>
            <p:spPr>
              <a:xfrm flipV="1">
                <a:off x="7145505" y="1613298"/>
                <a:ext cx="816152" cy="112601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26"/>
              <p:cNvCxnSpPr/>
              <p:nvPr/>
            </p:nvCxnSpPr>
            <p:spPr>
              <a:xfrm>
                <a:off x="7145505" y="2739315"/>
                <a:ext cx="883107" cy="79648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27"/>
              <p:cNvCxnSpPr/>
              <p:nvPr/>
            </p:nvCxnSpPr>
            <p:spPr>
              <a:xfrm>
                <a:off x="7145505" y="2739315"/>
                <a:ext cx="883107" cy="10176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28"/>
              <p:cNvCxnSpPr/>
              <p:nvPr/>
            </p:nvCxnSpPr>
            <p:spPr>
              <a:xfrm>
                <a:off x="7145504" y="2090838"/>
                <a:ext cx="816153" cy="2171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29"/>
              <p:cNvCxnSpPr/>
              <p:nvPr/>
            </p:nvCxnSpPr>
            <p:spPr>
              <a:xfrm>
                <a:off x="7145504" y="2090838"/>
                <a:ext cx="816153" cy="91188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0"/>
              <p:cNvCxnSpPr/>
              <p:nvPr/>
            </p:nvCxnSpPr>
            <p:spPr>
              <a:xfrm>
                <a:off x="7145504" y="2090838"/>
                <a:ext cx="883108" cy="144495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31"/>
                <p:cNvSpPr txBox="1"/>
                <p:nvPr/>
              </p:nvSpPr>
              <p:spPr>
                <a:xfrm>
                  <a:off x="2221923" y="980183"/>
                  <a:ext cx="722513" cy="5123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1</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2221923" y="980183"/>
                  <a:ext cx="722513" cy="512317"/>
                </a:xfrm>
                <a:prstGeom prst="rect">
                  <a:avLst/>
                </a:prstGeom>
                <a:blipFill rotWithShape="0">
                  <a:blip r:embed="rId10"/>
                  <a:stretch>
                    <a:fillRect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32"/>
                <p:cNvSpPr txBox="1"/>
                <p:nvPr/>
              </p:nvSpPr>
              <p:spPr>
                <a:xfrm>
                  <a:off x="2221923" y="1778727"/>
                  <a:ext cx="642035" cy="51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2</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221923" y="1778727"/>
                  <a:ext cx="642035" cy="512663"/>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33"/>
                <p:cNvSpPr txBox="1"/>
                <p:nvPr/>
              </p:nvSpPr>
              <p:spPr>
                <a:xfrm>
                  <a:off x="2221923" y="2577655"/>
                  <a:ext cx="752692" cy="514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3</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221923" y="2577655"/>
                  <a:ext cx="752692" cy="514397"/>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34"/>
                <p:cNvSpPr txBox="1"/>
                <p:nvPr/>
              </p:nvSpPr>
              <p:spPr>
                <a:xfrm>
                  <a:off x="2221923" y="3378444"/>
                  <a:ext cx="742633" cy="511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4</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2221923" y="3378444"/>
                  <a:ext cx="742633" cy="511970"/>
                </a:xfrm>
                <a:prstGeom prst="rect">
                  <a:avLst/>
                </a:prstGeom>
                <a:blipFill rotWithShape="0">
                  <a:blip r:embed="rId13"/>
                  <a:stretch>
                    <a:fillRect b="-1282"/>
                  </a:stretch>
                </a:blipFill>
              </p:spPr>
              <p:txBody>
                <a:bodyPr/>
                <a:lstStyle/>
                <a:p>
                  <a:r>
                    <a:rPr lang="en-US">
                      <a:noFill/>
                    </a:rPr>
                    <a:t> </a:t>
                  </a:r>
                </a:p>
              </p:txBody>
            </p:sp>
          </mc:Fallback>
        </mc:AlternateContent>
      </p:grpSp>
      <p:sp>
        <p:nvSpPr>
          <p:cNvPr id="41" name="TextBox 68"/>
          <p:cNvSpPr txBox="1"/>
          <p:nvPr/>
        </p:nvSpPr>
        <p:spPr>
          <a:xfrm>
            <a:off x="1945271" y="4590765"/>
            <a:ext cx="2898550"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Given input x:</a:t>
            </a:r>
          </a:p>
        </p:txBody>
      </p:sp>
      <mc:AlternateContent xmlns:mc="http://schemas.openxmlformats.org/markup-compatibility/2006" xmlns:a14="http://schemas.microsoft.com/office/drawing/2010/main">
        <mc:Choice Requires="a14">
          <p:sp>
            <p:nvSpPr>
              <p:cNvPr id="42" name="TextBox 70"/>
              <p:cNvSpPr txBox="1"/>
              <p:nvPr/>
            </p:nvSpPr>
            <p:spPr>
              <a:xfrm>
                <a:off x="1955449" y="5268713"/>
                <a:ext cx="2989857"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𝑥</m:t>
                      </m:r>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oMath>
                  </m:oMathPara>
                </a14:m>
                <a:endParaRPr lang="en-US" sz="2800" dirty="0"/>
              </a:p>
            </p:txBody>
          </p:sp>
        </mc:Choice>
        <mc:Fallback xmlns="">
          <p:sp>
            <p:nvSpPr>
              <p:cNvPr id="42" name="TextBox 70"/>
              <p:cNvSpPr txBox="1">
                <a:spLocks noRot="1" noChangeAspect="1" noMove="1" noResize="1" noEditPoints="1" noAdjustHandles="1" noChangeArrowheads="1" noChangeShapeType="1" noTextEdit="1"/>
              </p:cNvSpPr>
              <p:nvPr/>
            </p:nvSpPr>
            <p:spPr>
              <a:xfrm>
                <a:off x="1955449" y="5268713"/>
                <a:ext cx="2989857" cy="460575"/>
              </a:xfrm>
              <a:prstGeom prst="rect">
                <a:avLst/>
              </a:prstGeom>
              <a:blipFill rotWithShape="0">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TextBox 71"/>
              <p:cNvSpPr txBox="1"/>
              <p:nvPr/>
            </p:nvSpPr>
            <p:spPr>
              <a:xfrm>
                <a:off x="1945271" y="5875805"/>
                <a:ext cx="2167132"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0" smtClean="0">
                          <a:latin typeface="Cambria Math" charset="0"/>
                        </a:rPr>
                        <m:t>)</m:t>
                      </m:r>
                    </m:oMath>
                  </m:oMathPara>
                </a14:m>
                <a:endParaRPr lang="en-US" sz="2800" i="1" dirty="0"/>
              </a:p>
            </p:txBody>
          </p:sp>
        </mc:Choice>
        <mc:Fallback xmlns="">
          <p:sp>
            <p:nvSpPr>
              <p:cNvPr id="43" name="TextBox 71"/>
              <p:cNvSpPr txBox="1">
                <a:spLocks noRot="1" noChangeAspect="1" noMove="1" noResize="1" noEditPoints="1" noAdjustHandles="1" noChangeArrowheads="1" noChangeShapeType="1" noTextEdit="1"/>
              </p:cNvSpPr>
              <p:nvPr/>
            </p:nvSpPr>
            <p:spPr>
              <a:xfrm>
                <a:off x="1945271" y="5875805"/>
                <a:ext cx="2167132" cy="460575"/>
              </a:xfrm>
              <a:prstGeom prst="rect">
                <a:avLst/>
              </a:prstGeom>
              <a:blipFill rotWithShape="0">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TextBox 72"/>
              <p:cNvSpPr txBox="1"/>
              <p:nvPr/>
            </p:nvSpPr>
            <p:spPr>
              <a:xfrm>
                <a:off x="6094809" y="5173768"/>
                <a:ext cx="3348031"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oMath>
                  </m:oMathPara>
                </a14:m>
                <a:endParaRPr lang="en-US" sz="2800" dirty="0"/>
              </a:p>
            </p:txBody>
          </p:sp>
        </mc:Choice>
        <mc:Fallback xmlns="">
          <p:sp>
            <p:nvSpPr>
              <p:cNvPr id="44" name="TextBox 72"/>
              <p:cNvSpPr txBox="1">
                <a:spLocks noRot="1" noChangeAspect="1" noMove="1" noResize="1" noEditPoints="1" noAdjustHandles="1" noChangeArrowheads="1" noChangeShapeType="1" noTextEdit="1"/>
              </p:cNvSpPr>
              <p:nvPr/>
            </p:nvSpPr>
            <p:spPr>
              <a:xfrm>
                <a:off x="6094809" y="5173768"/>
                <a:ext cx="3348031" cy="460575"/>
              </a:xfrm>
              <a:prstGeom prst="rect">
                <a:avLst/>
              </a:prstGeom>
              <a:blipFill rotWithShape="0">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TextBox 74"/>
              <p:cNvSpPr txBox="1"/>
              <p:nvPr/>
            </p:nvSpPr>
            <p:spPr>
              <a:xfrm>
                <a:off x="6046417" y="5833623"/>
                <a:ext cx="2167132"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r>
                        <a:rPr lang="en-US" sz="2800" b="0" i="0" smtClean="0">
                          <a:latin typeface="Cambria Math" charset="0"/>
                        </a:rPr>
                        <m:t>)</m:t>
                      </m:r>
                    </m:oMath>
                  </m:oMathPara>
                </a14:m>
                <a:endParaRPr lang="en-US" sz="2800" i="1" dirty="0"/>
              </a:p>
            </p:txBody>
          </p:sp>
        </mc:Choice>
        <mc:Fallback xmlns="">
          <p:sp>
            <p:nvSpPr>
              <p:cNvPr id="45" name="TextBox 74"/>
              <p:cNvSpPr txBox="1">
                <a:spLocks noRot="1" noChangeAspect="1" noMove="1" noResize="1" noEditPoints="1" noAdjustHandles="1" noChangeArrowheads="1" noChangeShapeType="1" noTextEdit="1"/>
              </p:cNvSpPr>
              <p:nvPr/>
            </p:nvSpPr>
            <p:spPr>
              <a:xfrm>
                <a:off x="6046417" y="5833623"/>
                <a:ext cx="2167132" cy="460575"/>
              </a:xfrm>
              <a:prstGeom prst="rect">
                <a:avLst/>
              </a:prstGeom>
              <a:blipFill rotWithShape="0">
                <a:blip r:embed="rId1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2703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41" grpId="0"/>
      <p:bldP spid="42" grpId="0"/>
      <p:bldP spid="43" grpId="0"/>
      <p:bldP spid="44" grpId="0"/>
      <p:bldP spid="4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Vectorizing</a:t>
            </a:r>
            <a:r>
              <a:rPr lang="en-US" altLang="zh-TW" dirty="0"/>
              <a:t> across multiple examples</a:t>
            </a:r>
            <a:endParaRPr lang="zh-TW" altLang="en-US" dirty="0"/>
          </a:p>
        </p:txBody>
      </p:sp>
      <p:sp>
        <p:nvSpPr>
          <p:cNvPr id="3" name="內容版面配置區 2"/>
          <p:cNvSpPr>
            <a:spLocks noGrp="1"/>
          </p:cNvSpPr>
          <p:nvPr>
            <p:ph idx="1"/>
          </p:nvPr>
        </p:nvSpPr>
        <p:spPr>
          <a:xfrm>
            <a:off x="4549283" y="1571795"/>
            <a:ext cx="7464801" cy="3777622"/>
          </a:xfrm>
        </p:spPr>
        <p:txBody>
          <a:bodyPr>
            <a:normAutofit/>
          </a:bodyPr>
          <a:lstStyle/>
          <a:p>
            <a:r>
              <a:rPr lang="en-US" altLang="zh-TW" sz="2800" dirty="0"/>
              <a:t>For all m examples …</a:t>
            </a:r>
            <a:endParaRPr lang="zh-TW" altLang="en-US" sz="2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61</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7519995" y="2837701"/>
                <a:ext cx="3650102"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7519995" y="2837701"/>
                <a:ext cx="3650102" cy="460575"/>
              </a:xfrm>
              <a:prstGeom prst="rect">
                <a:avLst/>
              </a:prstGeom>
              <a:blipFill rotWithShape="0">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TextBox 6"/>
              <p:cNvSpPr txBox="1"/>
              <p:nvPr/>
            </p:nvSpPr>
            <p:spPr>
              <a:xfrm>
                <a:off x="7519995" y="3375038"/>
                <a:ext cx="2803332"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d>
                            <m:dPr>
                              <m:ctrlPr>
                                <a:rPr lang="en-US" sz="2800" b="0" i="1" smtClean="0">
                                  <a:latin typeface="Cambria Math" panose="02040503050406030204" pitchFamily="18" charset="0"/>
                                </a:rPr>
                              </m:ctrlPr>
                            </m:dPr>
                            <m:e>
                              <m:r>
                                <a:rPr lang="en-US" sz="2800" b="0" i="1" smtClean="0">
                                  <a:latin typeface="Cambria Math" charset="0"/>
                                </a:rPr>
                                <m:t>𝑖</m:t>
                              </m:r>
                            </m:e>
                          </m:d>
                        </m:sup>
                      </m:sSup>
                      <m:r>
                        <a:rPr lang="en-US" sz="2800" b="0" i="0" smtClean="0">
                          <a:latin typeface="Cambria Math" charset="0"/>
                        </a:rPr>
                        <m:t>)</m:t>
                      </m:r>
                    </m:oMath>
                  </m:oMathPara>
                </a14:m>
                <a:endParaRPr lang="en-US" sz="2800" dirty="0"/>
              </a:p>
            </p:txBody>
          </p:sp>
        </mc:Choice>
        <mc:Fallback xmlns="">
          <p:sp>
            <p:nvSpPr>
              <p:cNvPr id="6" name="TextBox 6"/>
              <p:cNvSpPr txBox="1">
                <a:spLocks noRot="1" noChangeAspect="1" noMove="1" noResize="1" noEditPoints="1" noAdjustHandles="1" noChangeArrowheads="1" noChangeShapeType="1" noTextEdit="1"/>
              </p:cNvSpPr>
              <p:nvPr/>
            </p:nvSpPr>
            <p:spPr>
              <a:xfrm>
                <a:off x="7519995" y="3375038"/>
                <a:ext cx="2803332" cy="460575"/>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TextBox 8"/>
              <p:cNvSpPr txBox="1"/>
              <p:nvPr/>
            </p:nvSpPr>
            <p:spPr>
              <a:xfrm>
                <a:off x="7519995" y="3912375"/>
                <a:ext cx="3984617"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oMath>
                  </m:oMathPara>
                </a14:m>
                <a:endParaRPr lang="en-US" sz="2800" dirty="0"/>
              </a:p>
            </p:txBody>
          </p:sp>
        </mc:Choice>
        <mc:Fallback xmlns="">
          <p:sp>
            <p:nvSpPr>
              <p:cNvPr id="7" name="TextBox 8"/>
              <p:cNvSpPr txBox="1">
                <a:spLocks noRot="1" noChangeAspect="1" noMove="1" noResize="1" noEditPoints="1" noAdjustHandles="1" noChangeArrowheads="1" noChangeShapeType="1" noTextEdit="1"/>
              </p:cNvSpPr>
              <p:nvPr/>
            </p:nvSpPr>
            <p:spPr>
              <a:xfrm>
                <a:off x="7519995" y="3912375"/>
                <a:ext cx="3984617" cy="460575"/>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TextBox 10"/>
              <p:cNvSpPr txBox="1"/>
              <p:nvPr/>
            </p:nvSpPr>
            <p:spPr>
              <a:xfrm>
                <a:off x="7519995" y="4449713"/>
                <a:ext cx="2803332"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d>
                            <m:dPr>
                              <m:ctrlPr>
                                <a:rPr lang="en-US" sz="2800" b="0" i="1" smtClean="0">
                                  <a:latin typeface="Cambria Math" panose="02040503050406030204" pitchFamily="18" charset="0"/>
                                </a:rPr>
                              </m:ctrlPr>
                            </m:dPr>
                            <m:e>
                              <m:r>
                                <a:rPr lang="en-US" sz="2800" b="0" i="1" smtClean="0">
                                  <a:latin typeface="Cambria Math" charset="0"/>
                                </a:rPr>
                                <m:t>𝑖</m:t>
                              </m:r>
                            </m:e>
                          </m:d>
                        </m:sup>
                      </m:sSup>
                      <m:r>
                        <a:rPr lang="en-US" sz="2800" b="0" i="0" smtClean="0">
                          <a:latin typeface="Cambria Math" charset="0"/>
                        </a:rPr>
                        <m:t>)</m:t>
                      </m:r>
                    </m:oMath>
                  </m:oMathPara>
                </a14:m>
                <a:endParaRPr lang="en-US" sz="2800" dirty="0"/>
              </a:p>
            </p:txBody>
          </p:sp>
        </mc:Choice>
        <mc:Fallback xmlns="">
          <p:sp>
            <p:nvSpPr>
              <p:cNvPr id="8" name="TextBox 10"/>
              <p:cNvSpPr txBox="1">
                <a:spLocks noRot="1" noChangeAspect="1" noMove="1" noResize="1" noEditPoints="1" noAdjustHandles="1" noChangeArrowheads="1" noChangeShapeType="1" noTextEdit="1"/>
              </p:cNvSpPr>
              <p:nvPr/>
            </p:nvSpPr>
            <p:spPr>
              <a:xfrm>
                <a:off x="7519995" y="4449713"/>
                <a:ext cx="2803332" cy="460575"/>
              </a:xfrm>
              <a:prstGeom prst="rect">
                <a:avLst/>
              </a:prstGeom>
              <a:blipFill rotWithShape="0">
                <a:blip r:embed="rId5"/>
                <a:stretch>
                  <a:fillRect/>
                </a:stretch>
              </a:blipFill>
            </p:spPr>
            <p:txBody>
              <a:bodyPr/>
              <a:lstStyle/>
              <a:p>
                <a:r>
                  <a:rPr lang="zh-TW" altLang="en-US">
                    <a:noFill/>
                  </a:rPr>
                  <a:t> </a:t>
                </a:r>
              </a:p>
            </p:txBody>
          </p:sp>
        </mc:Fallback>
      </mc:AlternateContent>
      <p:sp>
        <p:nvSpPr>
          <p:cNvPr id="9" name="TextBox 1">
            <a:extLst>
              <a:ext uri="{FF2B5EF4-FFF2-40B4-BE49-F238E27FC236}">
                <a16:creationId xmlns:a16="http://schemas.microsoft.com/office/drawing/2014/main" id="{828EDBC9-477A-407F-ADD5-203A423566A4}"/>
              </a:ext>
            </a:extLst>
          </p:cNvPr>
          <p:cNvSpPr txBox="1"/>
          <p:nvPr/>
        </p:nvSpPr>
        <p:spPr>
          <a:xfrm>
            <a:off x="7020177" y="2314481"/>
            <a:ext cx="3406702" cy="523220"/>
          </a:xfrm>
          <a:prstGeom prst="rect">
            <a:avLst/>
          </a:prstGeom>
          <a:noFill/>
        </p:spPr>
        <p:txBody>
          <a:bodyPr wrap="none" rtlCol="0">
            <a:spAutoFit/>
          </a:bodyPr>
          <a:lstStyle/>
          <a:p>
            <a:r>
              <a:rPr lang="en-US" sz="2800" dirty="0">
                <a:latin typeface="Courier"/>
              </a:rPr>
              <a:t>for </a:t>
            </a:r>
            <a:r>
              <a:rPr lang="en-US" sz="2800" dirty="0" err="1">
                <a:latin typeface="Courier"/>
              </a:rPr>
              <a:t>i</a:t>
            </a:r>
            <a:r>
              <a:rPr lang="en-US" sz="2800" dirty="0">
                <a:latin typeface="Courier"/>
              </a:rPr>
              <a:t> = 1 to m:</a:t>
            </a:r>
          </a:p>
        </p:txBody>
      </p:sp>
      <p:grpSp>
        <p:nvGrpSpPr>
          <p:cNvPr id="10" name="Group 66"/>
          <p:cNvGrpSpPr/>
          <p:nvPr/>
        </p:nvGrpSpPr>
        <p:grpSpPr>
          <a:xfrm>
            <a:off x="1104421" y="2314481"/>
            <a:ext cx="5173114" cy="2712761"/>
            <a:chOff x="491705" y="980183"/>
            <a:chExt cx="5173114" cy="2933389"/>
          </a:xfrm>
        </p:grpSpPr>
        <p:grpSp>
          <p:nvGrpSpPr>
            <p:cNvPr id="11" name="Group 4"/>
            <p:cNvGrpSpPr/>
            <p:nvPr/>
          </p:nvGrpSpPr>
          <p:grpSpPr>
            <a:xfrm>
              <a:off x="491705" y="988450"/>
              <a:ext cx="5173114" cy="2925122"/>
              <a:chOff x="6533203" y="1384698"/>
              <a:chExt cx="4109986" cy="2541343"/>
            </a:xfrm>
          </p:grpSpPr>
          <mc:AlternateContent xmlns:mc="http://schemas.openxmlformats.org/markup-compatibility/2006" xmlns:a14="http://schemas.microsoft.com/office/drawing/2010/main">
            <mc:Choice Requires="a14">
              <p:sp>
                <p:nvSpPr>
                  <p:cNvPr id="16" name="TextBox 5"/>
                  <p:cNvSpPr txBox="1"/>
                  <p:nvPr/>
                </p:nvSpPr>
                <p:spPr>
                  <a:xfrm>
                    <a:off x="6533203" y="1829228"/>
                    <a:ext cx="60513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6533203" y="1829228"/>
                    <a:ext cx="605136"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6"/>
                  <p:cNvSpPr txBox="1"/>
                  <p:nvPr/>
                </p:nvSpPr>
                <p:spPr>
                  <a:xfrm>
                    <a:off x="6533203" y="2477705"/>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533203" y="2477705"/>
                    <a:ext cx="612302" cy="52322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7"/>
                  <p:cNvSpPr txBox="1"/>
                  <p:nvPr/>
                </p:nvSpPr>
                <p:spPr>
                  <a:xfrm>
                    <a:off x="6533203" y="3126181"/>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533203" y="3126181"/>
                    <a:ext cx="612302" cy="523220"/>
                  </a:xfrm>
                  <a:prstGeom prst="rect">
                    <a:avLst/>
                  </a:prstGeom>
                  <a:blipFill rotWithShape="0">
                    <a:blip r:embed="rId8"/>
                    <a:stretch>
                      <a:fillRect/>
                    </a:stretch>
                  </a:blipFill>
                </p:spPr>
                <p:txBody>
                  <a:bodyPr/>
                  <a:lstStyle/>
                  <a:p>
                    <a:r>
                      <a:rPr lang="en-US">
                        <a:noFill/>
                      </a:rPr>
                      <a:t> </a:t>
                    </a:r>
                  </a:p>
                </p:txBody>
              </p:sp>
            </mc:Fallback>
          </mc:AlternateContent>
          <p:cxnSp>
            <p:nvCxnSpPr>
              <p:cNvPr id="19" name="Straight Arrow Connector 8"/>
              <p:cNvCxnSpPr/>
              <p:nvPr/>
            </p:nvCxnSpPr>
            <p:spPr>
              <a:xfrm>
                <a:off x="9625255" y="2687287"/>
                <a:ext cx="560734" cy="45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0" name="Oval 9"/>
              <p:cNvSpPr/>
              <p:nvPr/>
            </p:nvSpPr>
            <p:spPr>
              <a:xfrm>
                <a:off x="7961657" y="1384698"/>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1" name="TextBox 10"/>
                  <p:cNvSpPr txBox="1"/>
                  <p:nvPr/>
                </p:nvSpPr>
                <p:spPr>
                  <a:xfrm>
                    <a:off x="10241860" y="2525552"/>
                    <a:ext cx="401329" cy="3629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charset="0"/>
                                </a:rPr>
                                <m:t>𝑦</m:t>
                              </m:r>
                            </m:e>
                          </m:acc>
                        </m:oMath>
                      </m:oMathPara>
                    </a14:m>
                    <a:endParaRPr lang="en-US" sz="2000" dirty="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0241860" y="2525552"/>
                    <a:ext cx="401329" cy="362903"/>
                  </a:xfrm>
                  <a:prstGeom prst="rect">
                    <a:avLst/>
                  </a:prstGeom>
                  <a:blipFill rotWithShape="0">
                    <a:blip r:embed="rId9"/>
                    <a:stretch>
                      <a:fillRect b="-6349"/>
                    </a:stretch>
                  </a:blipFill>
                </p:spPr>
                <p:txBody>
                  <a:bodyPr/>
                  <a:lstStyle/>
                  <a:p>
                    <a:r>
                      <a:rPr lang="en-US">
                        <a:noFill/>
                      </a:rPr>
                      <a:t> </a:t>
                    </a:r>
                  </a:p>
                </p:txBody>
              </p:sp>
            </mc:Fallback>
          </mc:AlternateContent>
          <p:sp>
            <p:nvSpPr>
              <p:cNvPr id="22" name="Oval 11"/>
              <p:cNvSpPr/>
              <p:nvPr/>
            </p:nvSpPr>
            <p:spPr>
              <a:xfrm>
                <a:off x="7961657" y="2079412"/>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Oval 12"/>
              <p:cNvSpPr/>
              <p:nvPr/>
            </p:nvSpPr>
            <p:spPr>
              <a:xfrm>
                <a:off x="7961657" y="277412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Oval 13"/>
              <p:cNvSpPr/>
              <p:nvPr/>
            </p:nvSpPr>
            <p:spPr>
              <a:xfrm>
                <a:off x="7961657" y="346884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5" name="Straight Arrow Connector 14"/>
              <p:cNvCxnSpPr/>
              <p:nvPr/>
            </p:nvCxnSpPr>
            <p:spPr>
              <a:xfrm>
                <a:off x="8418857" y="1613298"/>
                <a:ext cx="816153" cy="9079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15"/>
              <p:cNvCxnSpPr/>
              <p:nvPr/>
            </p:nvCxnSpPr>
            <p:spPr>
              <a:xfrm>
                <a:off x="8418857" y="2308012"/>
                <a:ext cx="749198" cy="3748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16"/>
              <p:cNvCxnSpPr/>
              <p:nvPr/>
            </p:nvCxnSpPr>
            <p:spPr>
              <a:xfrm flipV="1">
                <a:off x="8418857" y="2682852"/>
                <a:ext cx="749198" cy="3198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17"/>
              <p:cNvCxnSpPr/>
              <p:nvPr/>
            </p:nvCxnSpPr>
            <p:spPr>
              <a:xfrm flipV="1">
                <a:off x="8351902" y="2844497"/>
                <a:ext cx="883108" cy="69129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9" name="Oval 18"/>
              <p:cNvSpPr/>
              <p:nvPr/>
            </p:nvSpPr>
            <p:spPr>
              <a:xfrm>
                <a:off x="9168055" y="2454252"/>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Straight Arrow Connector 19"/>
              <p:cNvCxnSpPr/>
              <p:nvPr/>
            </p:nvCxnSpPr>
            <p:spPr>
              <a:xfrm flipV="1">
                <a:off x="7145504" y="1613298"/>
                <a:ext cx="816153" cy="4775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20"/>
              <p:cNvCxnSpPr/>
              <p:nvPr/>
            </p:nvCxnSpPr>
            <p:spPr>
              <a:xfrm flipV="1">
                <a:off x="7145505" y="2308012"/>
                <a:ext cx="816152" cy="43130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21"/>
              <p:cNvCxnSpPr/>
              <p:nvPr/>
            </p:nvCxnSpPr>
            <p:spPr>
              <a:xfrm flipV="1">
                <a:off x="7145505" y="3002726"/>
                <a:ext cx="816152" cy="38506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22"/>
              <p:cNvCxnSpPr/>
              <p:nvPr/>
            </p:nvCxnSpPr>
            <p:spPr>
              <a:xfrm>
                <a:off x="7145505" y="3387791"/>
                <a:ext cx="816152" cy="30965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23"/>
              <p:cNvCxnSpPr/>
              <p:nvPr/>
            </p:nvCxnSpPr>
            <p:spPr>
              <a:xfrm flipV="1">
                <a:off x="7145505" y="1774943"/>
                <a:ext cx="883107" cy="16128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24"/>
              <p:cNvCxnSpPr/>
              <p:nvPr/>
            </p:nvCxnSpPr>
            <p:spPr>
              <a:xfrm flipV="1">
                <a:off x="7145505" y="2469657"/>
                <a:ext cx="883107" cy="9181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25"/>
              <p:cNvCxnSpPr/>
              <p:nvPr/>
            </p:nvCxnSpPr>
            <p:spPr>
              <a:xfrm flipV="1">
                <a:off x="7145505" y="1613298"/>
                <a:ext cx="816152" cy="112601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26"/>
              <p:cNvCxnSpPr/>
              <p:nvPr/>
            </p:nvCxnSpPr>
            <p:spPr>
              <a:xfrm>
                <a:off x="7145505" y="2739315"/>
                <a:ext cx="883107" cy="79648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27"/>
              <p:cNvCxnSpPr/>
              <p:nvPr/>
            </p:nvCxnSpPr>
            <p:spPr>
              <a:xfrm>
                <a:off x="7145505" y="2739315"/>
                <a:ext cx="883107" cy="10176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28"/>
              <p:cNvCxnSpPr/>
              <p:nvPr/>
            </p:nvCxnSpPr>
            <p:spPr>
              <a:xfrm>
                <a:off x="7145504" y="2090838"/>
                <a:ext cx="816153" cy="2171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29"/>
              <p:cNvCxnSpPr/>
              <p:nvPr/>
            </p:nvCxnSpPr>
            <p:spPr>
              <a:xfrm>
                <a:off x="7145504" y="2090838"/>
                <a:ext cx="816153" cy="91188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30"/>
              <p:cNvCxnSpPr/>
              <p:nvPr/>
            </p:nvCxnSpPr>
            <p:spPr>
              <a:xfrm>
                <a:off x="7145504" y="2090838"/>
                <a:ext cx="883108" cy="144495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TextBox 31"/>
                <p:cNvSpPr txBox="1"/>
                <p:nvPr/>
              </p:nvSpPr>
              <p:spPr>
                <a:xfrm>
                  <a:off x="2221923" y="980183"/>
                  <a:ext cx="722513" cy="5123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1</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2221923" y="980183"/>
                  <a:ext cx="722513" cy="512317"/>
                </a:xfrm>
                <a:prstGeom prst="rect">
                  <a:avLst/>
                </a:prstGeom>
                <a:blipFill rotWithShape="0">
                  <a:blip r:embed="rId10"/>
                  <a:stretch>
                    <a:fillRect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32"/>
                <p:cNvSpPr txBox="1"/>
                <p:nvPr/>
              </p:nvSpPr>
              <p:spPr>
                <a:xfrm>
                  <a:off x="2221923" y="1778727"/>
                  <a:ext cx="642035" cy="51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2</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221923" y="1778727"/>
                  <a:ext cx="642035" cy="512663"/>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33"/>
                <p:cNvSpPr txBox="1"/>
                <p:nvPr/>
              </p:nvSpPr>
              <p:spPr>
                <a:xfrm>
                  <a:off x="2221923" y="2577655"/>
                  <a:ext cx="752692" cy="514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3</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221923" y="2577655"/>
                  <a:ext cx="752692" cy="514397"/>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34"/>
                <p:cNvSpPr txBox="1"/>
                <p:nvPr/>
              </p:nvSpPr>
              <p:spPr>
                <a:xfrm>
                  <a:off x="2221923" y="3378444"/>
                  <a:ext cx="742633" cy="511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4</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2221923" y="3378444"/>
                  <a:ext cx="742633" cy="511970"/>
                </a:xfrm>
                <a:prstGeom prst="rect">
                  <a:avLst/>
                </a:prstGeom>
                <a:blipFill rotWithShape="0">
                  <a:blip r:embed="rId13"/>
                  <a:stretch>
                    <a:fillRect b="-1282"/>
                  </a:stretch>
                </a:blipFill>
              </p:spPr>
              <p:txBody>
                <a:bodyPr/>
                <a:lstStyle/>
                <a:p>
                  <a:r>
                    <a:rPr lang="en-US">
                      <a:noFill/>
                    </a:rPr>
                    <a:t> </a:t>
                  </a:r>
                </a:p>
              </p:txBody>
            </p:sp>
          </mc:Fallback>
        </mc:AlternateContent>
      </p:grpSp>
    </p:spTree>
    <p:extLst>
      <p:ext uri="{BB962C8B-B14F-4D97-AF65-F5344CB8AC3E}">
        <p14:creationId xmlns:p14="http://schemas.microsoft.com/office/powerpoint/2010/main" val="4293501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Vectorizing</a:t>
            </a:r>
            <a:r>
              <a:rPr lang="en-US" altLang="zh-TW" dirty="0"/>
              <a:t> across multiple examples</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62</a:t>
            </a:fld>
            <a:endParaRPr lang="en-US" dirty="0"/>
          </a:p>
        </p:txBody>
      </p:sp>
      <p:grpSp>
        <p:nvGrpSpPr>
          <p:cNvPr id="5" name="Group 1">
            <a:extLst>
              <a:ext uri="{FF2B5EF4-FFF2-40B4-BE49-F238E27FC236}">
                <a16:creationId xmlns:a16="http://schemas.microsoft.com/office/drawing/2014/main" id="{D32AB5D9-D287-415D-ADB7-117D3FA7F938}"/>
              </a:ext>
            </a:extLst>
          </p:cNvPr>
          <p:cNvGrpSpPr/>
          <p:nvPr/>
        </p:nvGrpSpPr>
        <p:grpSpPr>
          <a:xfrm>
            <a:off x="1773427" y="2608756"/>
            <a:ext cx="3575102" cy="1816815"/>
            <a:chOff x="246687" y="3535512"/>
            <a:chExt cx="3575102" cy="1816815"/>
          </a:xfrm>
        </p:grpSpPr>
        <p:sp>
          <p:nvSpPr>
            <p:cNvPr id="6" name="TextBox 28"/>
            <p:cNvSpPr txBox="1"/>
            <p:nvPr/>
          </p:nvSpPr>
          <p:spPr>
            <a:xfrm>
              <a:off x="2525906" y="4158594"/>
              <a:ext cx="343364" cy="369332"/>
            </a:xfrm>
            <a:prstGeom prst="rect">
              <a:avLst/>
            </a:prstGeom>
            <a:noFill/>
          </p:spPr>
          <p:txBody>
            <a:bodyPr wrap="none" rtlCol="0">
              <a:spAutoFit/>
            </a:bodyPr>
            <a:lstStyle/>
            <a:p>
              <a:r>
                <a:rPr lang="mr-IN" dirty="0"/>
                <a:t>…</a:t>
              </a:r>
              <a:endParaRPr lang="en-US" dirty="0"/>
            </a:p>
          </p:txBody>
        </p:sp>
        <p:grpSp>
          <p:nvGrpSpPr>
            <p:cNvPr id="7" name="Group 27"/>
            <p:cNvGrpSpPr/>
            <p:nvPr/>
          </p:nvGrpSpPr>
          <p:grpSpPr>
            <a:xfrm>
              <a:off x="246687" y="3535512"/>
              <a:ext cx="3575102" cy="1816815"/>
              <a:chOff x="81335" y="4847323"/>
              <a:chExt cx="3575102" cy="1816815"/>
            </a:xfrm>
          </p:grpSpPr>
          <p:grpSp>
            <p:nvGrpSpPr>
              <p:cNvPr id="8" name="Group 18"/>
              <p:cNvGrpSpPr/>
              <p:nvPr/>
            </p:nvGrpSpPr>
            <p:grpSpPr>
              <a:xfrm>
                <a:off x="81335" y="4847323"/>
                <a:ext cx="3575102" cy="1816815"/>
                <a:chOff x="24364" y="4851913"/>
                <a:chExt cx="4689403" cy="1743103"/>
              </a:xfrm>
            </p:grpSpPr>
            <p:sp>
              <p:nvSpPr>
                <p:cNvPr id="21" name="Left Bracket 13"/>
                <p:cNvSpPr/>
                <p:nvPr/>
              </p:nvSpPr>
              <p:spPr>
                <a:xfrm>
                  <a:off x="1067153" y="4851913"/>
                  <a:ext cx="98659" cy="171820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ket 16"/>
                <p:cNvSpPr/>
                <p:nvPr/>
              </p:nvSpPr>
              <p:spPr>
                <a:xfrm>
                  <a:off x="4623054" y="4876814"/>
                  <a:ext cx="90713" cy="1718202"/>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17"/>
                    <p:cNvSpPr txBox="1"/>
                    <p:nvPr/>
                  </p:nvSpPr>
                  <p:spPr>
                    <a:xfrm>
                      <a:off x="24364" y="5349655"/>
                      <a:ext cx="8735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𝑋</m:t>
                            </m:r>
                            <m:r>
                              <a:rPr lang="en-US" sz="2800" b="0" i="1" smtClean="0">
                                <a:latin typeface="Cambria Math" charset="0"/>
                              </a:rPr>
                              <m:t>=</m:t>
                            </m:r>
                          </m:oMath>
                        </m:oMathPara>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4364" y="5349655"/>
                      <a:ext cx="873509" cy="523220"/>
                    </a:xfrm>
                    <a:prstGeom prst="rect">
                      <a:avLst/>
                    </a:prstGeom>
                    <a:blipFill rotWithShape="0">
                      <a:blip r:embed="rId9"/>
                      <a:stretch>
                        <a:fillRect/>
                      </a:stretch>
                    </a:blipFill>
                  </p:spPr>
                  <p:txBody>
                    <a:bodyPr/>
                    <a:lstStyle/>
                    <a:p>
                      <a:r>
                        <a:rPr lang="en-US">
                          <a:noFill/>
                        </a:rPr>
                        <a:t> </a:t>
                      </a:r>
                    </a:p>
                  </p:txBody>
                </p:sp>
              </mc:Fallback>
            </mc:AlternateContent>
          </p:grpSp>
          <p:grpSp>
            <p:nvGrpSpPr>
              <p:cNvPr id="9" name="Group 26"/>
              <p:cNvGrpSpPr/>
              <p:nvPr/>
            </p:nvGrpSpPr>
            <p:grpSpPr>
              <a:xfrm>
                <a:off x="940292" y="4971083"/>
                <a:ext cx="862031" cy="1466251"/>
                <a:chOff x="940292" y="4971083"/>
                <a:chExt cx="862031" cy="1466251"/>
              </a:xfrm>
            </p:grpSpPr>
            <mc:AlternateContent xmlns:mc="http://schemas.openxmlformats.org/markup-compatibility/2006" xmlns:a14="http://schemas.microsoft.com/office/drawing/2010/main">
              <mc:Choice Requires="a14">
                <p:sp>
                  <p:nvSpPr>
                    <p:cNvPr id="18" name="TextBox 19"/>
                    <p:cNvSpPr txBox="1"/>
                    <p:nvPr/>
                  </p:nvSpPr>
                  <p:spPr>
                    <a:xfrm>
                      <a:off x="940292" y="5439024"/>
                      <a:ext cx="862031" cy="541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(1)</m:t>
                                </m:r>
                              </m:sup>
                            </m:sSup>
                          </m:oMath>
                        </m:oMathPara>
                      </a14:m>
                      <a:endParaRPr lang="en-US" sz="2800" dirty="0"/>
                    </a:p>
                  </p:txBody>
                </p:sp>
              </mc:Choice>
              <mc:Fallback xmlns="">
                <p:sp>
                  <p:nvSpPr>
                    <p:cNvPr id="20" name="TextBox 19"/>
                    <p:cNvSpPr txBox="1">
                      <a:spLocks noRot="1" noChangeAspect="1" noMove="1" noResize="1" noEditPoints="1" noAdjustHandles="1" noChangeArrowheads="1" noChangeShapeType="1" noTextEdit="1"/>
                    </p:cNvSpPr>
                    <p:nvPr/>
                  </p:nvSpPr>
                  <p:spPr>
                    <a:xfrm>
                      <a:off x="940292" y="5439024"/>
                      <a:ext cx="862031" cy="541110"/>
                    </a:xfrm>
                    <a:prstGeom prst="rect">
                      <a:avLst/>
                    </a:prstGeom>
                    <a:blipFill rotWithShape="0">
                      <a:blip r:embed="rId24"/>
                      <a:stretch>
                        <a:fillRect/>
                      </a:stretch>
                    </a:blipFill>
                  </p:spPr>
                  <p:txBody>
                    <a:bodyPr/>
                    <a:lstStyle/>
                    <a:p>
                      <a:r>
                        <a:rPr lang="en-US">
                          <a:noFill/>
                        </a:rPr>
                        <a:t> </a:t>
                      </a:r>
                    </a:p>
                  </p:txBody>
                </p:sp>
              </mc:Fallback>
            </mc:AlternateContent>
            <p:cxnSp>
              <p:nvCxnSpPr>
                <p:cNvPr id="19" name="Straight Connector 21"/>
                <p:cNvCxnSpPr>
                  <a:endCxn id="18" idx="0"/>
                </p:cNvCxnSpPr>
                <p:nvPr/>
              </p:nvCxnSpPr>
              <p:spPr>
                <a:xfrm>
                  <a:off x="1370220" y="4971083"/>
                  <a:ext cx="1088"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94"/>
                <p:cNvCxnSpPr>
                  <a:stCxn id="18" idx="2"/>
                </p:cNvCxnSpPr>
                <p:nvPr/>
              </p:nvCxnSpPr>
              <p:spPr>
                <a:xfrm flipH="1">
                  <a:off x="1369133" y="5980134"/>
                  <a:ext cx="2175"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24"/>
              <p:cNvGrpSpPr/>
              <p:nvPr/>
            </p:nvGrpSpPr>
            <p:grpSpPr>
              <a:xfrm>
                <a:off x="1605756" y="4963933"/>
                <a:ext cx="862031" cy="1476650"/>
                <a:chOff x="1605756" y="4963933"/>
                <a:chExt cx="862031" cy="1476650"/>
              </a:xfrm>
            </p:grpSpPr>
            <p:cxnSp>
              <p:nvCxnSpPr>
                <p:cNvPr id="15" name="Straight Connector 95"/>
                <p:cNvCxnSpPr>
                  <a:stCxn id="16" idx="2"/>
                </p:cNvCxnSpPr>
                <p:nvPr/>
              </p:nvCxnSpPr>
              <p:spPr>
                <a:xfrm flipH="1">
                  <a:off x="2034238" y="5983383"/>
                  <a:ext cx="2534"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99"/>
                    <p:cNvSpPr txBox="1"/>
                    <p:nvPr/>
                  </p:nvSpPr>
                  <p:spPr>
                    <a:xfrm>
                      <a:off x="1605756" y="5442273"/>
                      <a:ext cx="862031" cy="541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(2)</m:t>
                                </m:r>
                              </m:sup>
                            </m:sSup>
                          </m:oMath>
                        </m:oMathPara>
                      </a14:m>
                      <a:endParaRPr lang="en-US" sz="2800" dirty="0"/>
                    </a:p>
                  </p:txBody>
                </p:sp>
              </mc:Choice>
              <mc:Fallback xmlns="">
                <p:sp>
                  <p:nvSpPr>
                    <p:cNvPr id="100" name="TextBox 99"/>
                    <p:cNvSpPr txBox="1">
                      <a:spLocks noRot="1" noChangeAspect="1" noMove="1" noResize="1" noEditPoints="1" noAdjustHandles="1" noChangeArrowheads="1" noChangeShapeType="1" noTextEdit="1"/>
                    </p:cNvSpPr>
                    <p:nvPr/>
                  </p:nvSpPr>
                  <p:spPr>
                    <a:xfrm>
                      <a:off x="1605756" y="5442273"/>
                      <a:ext cx="862031" cy="541110"/>
                    </a:xfrm>
                    <a:prstGeom prst="rect">
                      <a:avLst/>
                    </a:prstGeom>
                    <a:blipFill rotWithShape="0">
                      <a:blip r:embed="rId25"/>
                      <a:stretch>
                        <a:fillRect/>
                      </a:stretch>
                    </a:blipFill>
                  </p:spPr>
                  <p:txBody>
                    <a:bodyPr/>
                    <a:lstStyle/>
                    <a:p>
                      <a:r>
                        <a:rPr lang="en-US">
                          <a:noFill/>
                        </a:rPr>
                        <a:t> </a:t>
                      </a:r>
                    </a:p>
                  </p:txBody>
                </p:sp>
              </mc:Fallback>
            </mc:AlternateContent>
            <p:cxnSp>
              <p:nvCxnSpPr>
                <p:cNvPr id="17" name="Straight Connector 101"/>
                <p:cNvCxnSpPr>
                  <a:endCxn id="16" idx="0"/>
                </p:cNvCxnSpPr>
                <p:nvPr/>
              </p:nvCxnSpPr>
              <p:spPr>
                <a:xfrm>
                  <a:off x="2035505" y="4963933"/>
                  <a:ext cx="1267"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25"/>
              <p:cNvGrpSpPr/>
              <p:nvPr/>
            </p:nvGrpSpPr>
            <p:grpSpPr>
              <a:xfrm>
                <a:off x="2670341" y="4937909"/>
                <a:ext cx="959493" cy="1499425"/>
                <a:chOff x="2670341" y="4937909"/>
                <a:chExt cx="959493" cy="1499425"/>
              </a:xfrm>
            </p:grpSpPr>
            <p:cxnSp>
              <p:nvCxnSpPr>
                <p:cNvPr id="12" name="Straight Connector 97"/>
                <p:cNvCxnSpPr>
                  <a:stCxn id="14" idx="2"/>
                </p:cNvCxnSpPr>
                <p:nvPr/>
              </p:nvCxnSpPr>
              <p:spPr>
                <a:xfrm flipH="1">
                  <a:off x="3149129" y="5980134"/>
                  <a:ext cx="959"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98"/>
                <p:cNvCxnSpPr>
                  <a:endCxn id="14" idx="0"/>
                </p:cNvCxnSpPr>
                <p:nvPr/>
              </p:nvCxnSpPr>
              <p:spPr>
                <a:xfrm>
                  <a:off x="3149129" y="4937909"/>
                  <a:ext cx="959"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00"/>
                    <p:cNvSpPr txBox="1"/>
                    <p:nvPr/>
                  </p:nvSpPr>
                  <p:spPr>
                    <a:xfrm>
                      <a:off x="2670341" y="5439024"/>
                      <a:ext cx="959493" cy="541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m:t>
                                </m:r>
                                <m:r>
                                  <a:rPr lang="en-US" sz="2800" b="0" i="1" smtClean="0">
                                    <a:latin typeface="Cambria Math" charset="0"/>
                                  </a:rPr>
                                  <m:t>𝑚</m:t>
                                </m:r>
                                <m:r>
                                  <a:rPr lang="en-US" sz="2800" b="0" i="1" smtClean="0">
                                    <a:latin typeface="Cambria Math" charset="0"/>
                                  </a:rPr>
                                  <m:t>)</m:t>
                                </m:r>
                              </m:sup>
                            </m:sSup>
                          </m:oMath>
                        </m:oMathPara>
                      </a14:m>
                      <a:endParaRPr lang="en-US" sz="2800" dirty="0"/>
                    </a:p>
                  </p:txBody>
                </p:sp>
              </mc:Choice>
              <mc:Fallback xmlns="">
                <p:sp>
                  <p:nvSpPr>
                    <p:cNvPr id="101" name="TextBox 100"/>
                    <p:cNvSpPr txBox="1">
                      <a:spLocks noRot="1" noChangeAspect="1" noMove="1" noResize="1" noEditPoints="1" noAdjustHandles="1" noChangeArrowheads="1" noChangeShapeType="1" noTextEdit="1"/>
                    </p:cNvSpPr>
                    <p:nvPr/>
                  </p:nvSpPr>
                  <p:spPr>
                    <a:xfrm>
                      <a:off x="2670341" y="5439024"/>
                      <a:ext cx="959493" cy="541110"/>
                    </a:xfrm>
                    <a:prstGeom prst="rect">
                      <a:avLst/>
                    </a:prstGeom>
                    <a:blipFill rotWithShape="0">
                      <a:blip r:embed="rId26"/>
                      <a:stretch>
                        <a:fillRect/>
                      </a:stretch>
                    </a:blipFill>
                  </p:spPr>
                  <p:txBody>
                    <a:bodyPr/>
                    <a:lstStyle/>
                    <a:p>
                      <a:r>
                        <a:rPr lang="en-US">
                          <a:noFill/>
                        </a:rPr>
                        <a:t> </a:t>
                      </a:r>
                    </a:p>
                  </p:txBody>
                </p:sp>
              </mc:Fallback>
            </mc:AlternateContent>
          </p:grpSp>
        </p:grpSp>
      </p:grpSp>
      <p:grpSp>
        <p:nvGrpSpPr>
          <p:cNvPr id="24" name="Group 4">
            <a:extLst>
              <a:ext uri="{FF2B5EF4-FFF2-40B4-BE49-F238E27FC236}">
                <a16:creationId xmlns:a16="http://schemas.microsoft.com/office/drawing/2014/main" id="{6B5F25D0-48E7-4E4F-B01A-C496D22D94A5}"/>
              </a:ext>
            </a:extLst>
          </p:cNvPr>
          <p:cNvGrpSpPr/>
          <p:nvPr/>
        </p:nvGrpSpPr>
        <p:grpSpPr>
          <a:xfrm>
            <a:off x="1311579" y="4503419"/>
            <a:ext cx="4890013" cy="1815871"/>
            <a:chOff x="-35390" y="4994485"/>
            <a:chExt cx="4890013" cy="1815871"/>
          </a:xfrm>
        </p:grpSpPr>
        <mc:AlternateContent xmlns:mc="http://schemas.openxmlformats.org/markup-compatibility/2006" xmlns:a14="http://schemas.microsoft.com/office/drawing/2010/main">
          <mc:Choice Requires="a14">
            <p:sp>
              <p:nvSpPr>
                <p:cNvPr id="25" name="TextBox 759"/>
                <p:cNvSpPr txBox="1"/>
                <p:nvPr/>
              </p:nvSpPr>
              <p:spPr>
                <a:xfrm>
                  <a:off x="2093610" y="5644046"/>
                  <a:ext cx="1509228" cy="5416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r>
                              <a:rPr lang="en-US" sz="2800" b="0" i="1" smtClean="0">
                                <a:latin typeface="Cambria Math" charset="0"/>
                              </a:rPr>
                              <m:t>[1](2)</m:t>
                            </m:r>
                          </m:sup>
                        </m:sSup>
                      </m:oMath>
                    </m:oMathPara>
                  </a14:m>
                  <a:endParaRPr lang="en-US" sz="2800" dirty="0"/>
                </a:p>
              </p:txBody>
            </p:sp>
          </mc:Choice>
          <mc:Fallback xmlns="">
            <p:sp>
              <p:nvSpPr>
                <p:cNvPr id="760" name="TextBox 759"/>
                <p:cNvSpPr txBox="1">
                  <a:spLocks noRot="1" noChangeAspect="1" noMove="1" noResize="1" noEditPoints="1" noAdjustHandles="1" noChangeArrowheads="1" noChangeShapeType="1" noTextEdit="1"/>
                </p:cNvSpPr>
                <p:nvPr/>
              </p:nvSpPr>
              <p:spPr>
                <a:xfrm>
                  <a:off x="2093610" y="5644046"/>
                  <a:ext cx="1509228" cy="541623"/>
                </a:xfrm>
                <a:prstGeom prst="rect">
                  <a:avLst/>
                </a:prstGeom>
                <a:blipFill>
                  <a:blip r:embed="rId27"/>
                  <a:stretch>
                    <a:fillRect/>
                  </a:stretch>
                </a:blipFill>
              </p:spPr>
              <p:txBody>
                <a:bodyPr/>
                <a:lstStyle/>
                <a:p>
                  <a:r>
                    <a:rPr lang="en-US">
                      <a:noFill/>
                    </a:rPr>
                    <a:t> </a:t>
                  </a:r>
                </a:p>
              </p:txBody>
            </p:sp>
          </mc:Fallback>
        </mc:AlternateContent>
        <p:grpSp>
          <p:nvGrpSpPr>
            <p:cNvPr id="26" name="Group 2">
              <a:extLst>
                <a:ext uri="{FF2B5EF4-FFF2-40B4-BE49-F238E27FC236}">
                  <a16:creationId xmlns:a16="http://schemas.microsoft.com/office/drawing/2014/main" id="{E988DDEF-47FA-463D-8E7C-0046F736C093}"/>
                </a:ext>
              </a:extLst>
            </p:cNvPr>
            <p:cNvGrpSpPr/>
            <p:nvPr/>
          </p:nvGrpSpPr>
          <p:grpSpPr>
            <a:xfrm>
              <a:off x="-35390" y="4994485"/>
              <a:ext cx="4890013" cy="1815871"/>
              <a:chOff x="7159615" y="4693827"/>
              <a:chExt cx="4890013" cy="1815871"/>
            </a:xfrm>
          </p:grpSpPr>
          <p:grpSp>
            <p:nvGrpSpPr>
              <p:cNvPr id="27" name="Group 107"/>
              <p:cNvGrpSpPr/>
              <p:nvPr/>
            </p:nvGrpSpPr>
            <p:grpSpPr>
              <a:xfrm>
                <a:off x="7159615" y="4693827"/>
                <a:ext cx="4890013" cy="1815871"/>
                <a:chOff x="-467209" y="4877537"/>
                <a:chExt cx="3874405" cy="1815871"/>
              </a:xfrm>
            </p:grpSpPr>
            <p:grpSp>
              <p:nvGrpSpPr>
                <p:cNvPr id="29" name="Group 108"/>
                <p:cNvGrpSpPr/>
                <p:nvPr/>
              </p:nvGrpSpPr>
              <p:grpSpPr>
                <a:xfrm>
                  <a:off x="-467209" y="4877537"/>
                  <a:ext cx="3821979" cy="1815871"/>
                  <a:chOff x="-695153" y="4880900"/>
                  <a:chExt cx="5013228" cy="1742197"/>
                </a:xfrm>
              </p:grpSpPr>
              <p:sp>
                <p:nvSpPr>
                  <p:cNvPr id="41" name="Left Bracket 121"/>
                  <p:cNvSpPr/>
                  <p:nvPr/>
                </p:nvSpPr>
                <p:spPr>
                  <a:xfrm>
                    <a:off x="586206" y="4880900"/>
                    <a:ext cx="98659" cy="171820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ket 122"/>
                  <p:cNvSpPr/>
                  <p:nvPr/>
                </p:nvSpPr>
                <p:spPr>
                  <a:xfrm>
                    <a:off x="4227362" y="4904895"/>
                    <a:ext cx="90713" cy="1718202"/>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123"/>
                      <p:cNvSpPr txBox="1"/>
                      <p:nvPr/>
                    </p:nvSpPr>
                    <p:spPr>
                      <a:xfrm>
                        <a:off x="-695153" y="5397810"/>
                        <a:ext cx="1310693" cy="519648"/>
                      </a:xfrm>
                      <a:prstGeom prst="rect">
                        <a:avLst/>
                      </a:prstGeom>
                      <a:noFill/>
                    </p:spPr>
                    <p:txBody>
                      <a:bodyPr wrap="square" rtlCol="0">
                        <a:spAutoFit/>
                      </a:bodyPr>
                      <a:lstStyle/>
                      <a:p>
                        <a:r>
                          <a:rPr lang="en-US" sz="2800" b="0" dirty="0"/>
                          <a:t> </a:t>
                        </a:r>
                        <a14:m>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charset="0"/>
                                  </a:rPr>
                                  <m:t>A</m:t>
                                </m:r>
                              </m:e>
                              <m:sup>
                                <m:r>
                                  <a:rPr lang="en-US" sz="2800" b="0" i="1" smtClean="0">
                                    <a:latin typeface="Cambria Math" charset="0"/>
                                  </a:rPr>
                                  <m:t>[1]</m:t>
                                </m:r>
                              </m:sup>
                            </m:sSup>
                            <m:r>
                              <a:rPr lang="en-US" sz="2800" b="0" i="1" smtClean="0">
                                <a:latin typeface="Cambria Math" charset="0"/>
                              </a:rPr>
                              <m:t>=</m:t>
                            </m:r>
                          </m:oMath>
                        </a14:m>
                        <a:endParaRPr lang="en-US" sz="2800" dirty="0"/>
                      </a:p>
                    </p:txBody>
                  </p:sp>
                </mc:Choice>
                <mc:Fallback xmlns="">
                  <p:sp>
                    <p:nvSpPr>
                      <p:cNvPr id="124" name="TextBox 123"/>
                      <p:cNvSpPr txBox="1">
                        <a:spLocks noRot="1" noChangeAspect="1" noMove="1" noResize="1" noEditPoints="1" noAdjustHandles="1" noChangeArrowheads="1" noChangeShapeType="1" noTextEdit="1"/>
                      </p:cNvSpPr>
                      <p:nvPr/>
                    </p:nvSpPr>
                    <p:spPr>
                      <a:xfrm>
                        <a:off x="-695153" y="5397810"/>
                        <a:ext cx="1310693" cy="519648"/>
                      </a:xfrm>
                      <a:prstGeom prst="rect">
                        <a:avLst/>
                      </a:prstGeom>
                      <a:blipFill rotWithShape="0">
                        <a:blip r:embed="rId28"/>
                        <a:stretch>
                          <a:fillRect/>
                        </a:stretch>
                      </a:blipFill>
                    </p:spPr>
                    <p:txBody>
                      <a:bodyPr/>
                      <a:lstStyle/>
                      <a:p>
                        <a:r>
                          <a:rPr lang="en-US">
                            <a:noFill/>
                          </a:rPr>
                          <a:t> </a:t>
                        </a:r>
                      </a:p>
                    </p:txBody>
                  </p:sp>
                </mc:Fallback>
              </mc:AlternateContent>
            </p:grpSp>
            <p:grpSp>
              <p:nvGrpSpPr>
                <p:cNvPr id="30" name="Group 109"/>
                <p:cNvGrpSpPr/>
                <p:nvPr/>
              </p:nvGrpSpPr>
              <p:grpSpPr>
                <a:xfrm>
                  <a:off x="536157" y="5019274"/>
                  <a:ext cx="990482" cy="1418060"/>
                  <a:chOff x="536157" y="5019274"/>
                  <a:chExt cx="990482" cy="1418060"/>
                </a:xfrm>
              </p:grpSpPr>
              <mc:AlternateContent xmlns:mc="http://schemas.openxmlformats.org/markup-compatibility/2006" xmlns:a14="http://schemas.microsoft.com/office/drawing/2010/main">
                <mc:Choice Requires="a14">
                  <p:sp>
                    <p:nvSpPr>
                      <p:cNvPr id="38" name="TextBox 118"/>
                      <p:cNvSpPr txBox="1"/>
                      <p:nvPr/>
                    </p:nvSpPr>
                    <p:spPr>
                      <a:xfrm>
                        <a:off x="536157" y="5505362"/>
                        <a:ext cx="990482" cy="5416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r>
                                    <a:rPr lang="en-US" sz="2800" b="0" i="1" smtClean="0">
                                      <a:latin typeface="Cambria Math" charset="0"/>
                                    </a:rPr>
                                    <m:t>[1](1)</m:t>
                                  </m:r>
                                </m:sup>
                              </m:sSup>
                            </m:oMath>
                          </m:oMathPara>
                        </a14:m>
                        <a:endParaRPr lang="en-US" sz="2800" dirty="0"/>
                      </a:p>
                    </p:txBody>
                  </p:sp>
                </mc:Choice>
                <mc:Fallback xmlns="">
                  <p:sp>
                    <p:nvSpPr>
                      <p:cNvPr id="119" name="TextBox 118"/>
                      <p:cNvSpPr txBox="1">
                        <a:spLocks noRot="1" noChangeAspect="1" noMove="1" noResize="1" noEditPoints="1" noAdjustHandles="1" noChangeArrowheads="1" noChangeShapeType="1" noTextEdit="1"/>
                      </p:cNvSpPr>
                      <p:nvPr/>
                    </p:nvSpPr>
                    <p:spPr>
                      <a:xfrm>
                        <a:off x="536157" y="5505362"/>
                        <a:ext cx="990482" cy="541623"/>
                      </a:xfrm>
                      <a:prstGeom prst="rect">
                        <a:avLst/>
                      </a:prstGeom>
                      <a:blipFill rotWithShape="0">
                        <a:blip r:embed="rId29"/>
                        <a:stretch>
                          <a:fillRect/>
                        </a:stretch>
                      </a:blipFill>
                    </p:spPr>
                    <p:txBody>
                      <a:bodyPr/>
                      <a:lstStyle/>
                      <a:p>
                        <a:r>
                          <a:rPr lang="en-US">
                            <a:noFill/>
                          </a:rPr>
                          <a:t> </a:t>
                        </a:r>
                      </a:p>
                    </p:txBody>
                  </p:sp>
                </mc:Fallback>
              </mc:AlternateContent>
              <p:cxnSp>
                <p:nvCxnSpPr>
                  <p:cNvPr id="39" name="Straight Connector 119"/>
                  <p:cNvCxnSpPr/>
                  <p:nvPr/>
                </p:nvCxnSpPr>
                <p:spPr>
                  <a:xfrm>
                    <a:off x="886792" y="5019274"/>
                    <a:ext cx="1088"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120"/>
                  <p:cNvCxnSpPr/>
                  <p:nvPr/>
                </p:nvCxnSpPr>
                <p:spPr>
                  <a:xfrm flipH="1">
                    <a:off x="886313" y="5980134"/>
                    <a:ext cx="2175"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110"/>
                <p:cNvGrpSpPr/>
                <p:nvPr/>
              </p:nvGrpSpPr>
              <p:grpSpPr>
                <a:xfrm>
                  <a:off x="1719958" y="5030015"/>
                  <a:ext cx="7853" cy="1424160"/>
                  <a:chOff x="1719958" y="5030015"/>
                  <a:chExt cx="7853" cy="1424160"/>
                </a:xfrm>
              </p:grpSpPr>
              <p:cxnSp>
                <p:nvCxnSpPr>
                  <p:cNvPr id="36" name="Straight Connector 115"/>
                  <p:cNvCxnSpPr/>
                  <p:nvPr/>
                </p:nvCxnSpPr>
                <p:spPr>
                  <a:xfrm flipH="1">
                    <a:off x="1719958" y="5996975"/>
                    <a:ext cx="2534"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117"/>
                  <p:cNvCxnSpPr/>
                  <p:nvPr/>
                </p:nvCxnSpPr>
                <p:spPr>
                  <a:xfrm>
                    <a:off x="1726544" y="5030015"/>
                    <a:ext cx="1267"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111"/>
                <p:cNvGrpSpPr/>
                <p:nvPr/>
              </p:nvGrpSpPr>
              <p:grpSpPr>
                <a:xfrm>
                  <a:off x="2382551" y="5019274"/>
                  <a:ext cx="1024645" cy="1418060"/>
                  <a:chOff x="2382551" y="5019274"/>
                  <a:chExt cx="1024645" cy="1418060"/>
                </a:xfrm>
              </p:grpSpPr>
              <p:cxnSp>
                <p:nvCxnSpPr>
                  <p:cNvPr id="33" name="Straight Connector 112"/>
                  <p:cNvCxnSpPr/>
                  <p:nvPr/>
                </p:nvCxnSpPr>
                <p:spPr>
                  <a:xfrm flipH="1">
                    <a:off x="2850024" y="5980134"/>
                    <a:ext cx="959"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113"/>
                  <p:cNvCxnSpPr/>
                  <p:nvPr/>
                </p:nvCxnSpPr>
                <p:spPr>
                  <a:xfrm>
                    <a:off x="2846734" y="5019274"/>
                    <a:ext cx="959"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114"/>
                      <p:cNvSpPr txBox="1"/>
                      <p:nvPr/>
                    </p:nvSpPr>
                    <p:spPr>
                      <a:xfrm>
                        <a:off x="2382551" y="5501786"/>
                        <a:ext cx="1024645" cy="5416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r>
                                    <a:rPr lang="en-US" sz="2800" b="0" i="1" smtClean="0">
                                      <a:latin typeface="Cambria Math" charset="0"/>
                                    </a:rPr>
                                    <m:t>[1](</m:t>
                                  </m:r>
                                  <m:r>
                                    <a:rPr lang="en-US" sz="2800" b="0" i="1" smtClean="0">
                                      <a:latin typeface="Cambria Math" charset="0"/>
                                    </a:rPr>
                                    <m:t>𝑚</m:t>
                                  </m:r>
                                  <m:r>
                                    <a:rPr lang="en-US" sz="2800" b="0" i="1" smtClean="0">
                                      <a:latin typeface="Cambria Math" charset="0"/>
                                    </a:rPr>
                                    <m:t>)</m:t>
                                  </m:r>
                                </m:sup>
                              </m:sSup>
                            </m:oMath>
                          </m:oMathPara>
                        </a14:m>
                        <a:endParaRPr lang="en-US" sz="28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2382551" y="5501786"/>
                        <a:ext cx="1024645" cy="541623"/>
                      </a:xfrm>
                      <a:prstGeom prst="rect">
                        <a:avLst/>
                      </a:prstGeom>
                      <a:blipFill rotWithShape="0">
                        <a:blip r:embed="rId30"/>
                        <a:stretch>
                          <a:fillRect/>
                        </a:stretch>
                      </a:blipFill>
                    </p:spPr>
                    <p:txBody>
                      <a:bodyPr/>
                      <a:lstStyle/>
                      <a:p>
                        <a:r>
                          <a:rPr lang="en-US">
                            <a:noFill/>
                          </a:rPr>
                          <a:t> </a:t>
                        </a:r>
                      </a:p>
                    </p:txBody>
                  </p:sp>
                </mc:Fallback>
              </mc:AlternateContent>
            </p:grpSp>
          </p:grpSp>
          <p:sp>
            <p:nvSpPr>
              <p:cNvPr id="28" name="TextBox 760"/>
              <p:cNvSpPr txBox="1"/>
              <p:nvPr/>
            </p:nvSpPr>
            <p:spPr>
              <a:xfrm>
                <a:off x="10541955" y="5352327"/>
                <a:ext cx="341823" cy="369332"/>
              </a:xfrm>
              <a:prstGeom prst="rect">
                <a:avLst/>
              </a:prstGeom>
              <a:noFill/>
            </p:spPr>
            <p:txBody>
              <a:bodyPr wrap="square" rtlCol="0">
                <a:spAutoFit/>
              </a:bodyPr>
              <a:lstStyle/>
              <a:p>
                <a:r>
                  <a:rPr lang="mr-IN" dirty="0"/>
                  <a:t>…</a:t>
                </a:r>
                <a:endParaRPr lang="en-US" dirty="0"/>
              </a:p>
            </p:txBody>
          </p:sp>
        </p:grpSp>
      </p:grpSp>
      <p:grpSp>
        <p:nvGrpSpPr>
          <p:cNvPr id="44" name="Group 5">
            <a:extLst>
              <a:ext uri="{FF2B5EF4-FFF2-40B4-BE49-F238E27FC236}">
                <a16:creationId xmlns:a16="http://schemas.microsoft.com/office/drawing/2014/main" id="{4B73A1C3-B739-4E59-8CED-37444836FD85}"/>
              </a:ext>
            </a:extLst>
          </p:cNvPr>
          <p:cNvGrpSpPr/>
          <p:nvPr/>
        </p:nvGrpSpPr>
        <p:grpSpPr>
          <a:xfrm>
            <a:off x="7490659" y="4505644"/>
            <a:ext cx="3407471" cy="1918942"/>
            <a:chOff x="6947887" y="4394274"/>
            <a:chExt cx="3407471" cy="1918942"/>
          </a:xfrm>
          <a:solidFill>
            <a:srgbClr val="FFFF00"/>
          </a:solidFill>
        </p:grpSpPr>
        <mc:AlternateContent xmlns:mc="http://schemas.openxmlformats.org/markup-compatibility/2006" xmlns:a14="http://schemas.microsoft.com/office/drawing/2010/main">
          <mc:Choice Requires="a14">
            <p:sp>
              <p:nvSpPr>
                <p:cNvPr id="45" name="TextBox 86"/>
                <p:cNvSpPr txBox="1"/>
                <p:nvPr/>
              </p:nvSpPr>
              <p:spPr>
                <a:xfrm>
                  <a:off x="6947887" y="4394274"/>
                  <a:ext cx="3068277" cy="46057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𝑋</m:t>
                        </m:r>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oMath>
                    </m:oMathPara>
                  </a14:m>
                  <a:endParaRPr lang="en-US" sz="2800" dirty="0"/>
                </a:p>
              </p:txBody>
            </p:sp>
          </mc:Choice>
          <mc:Fallback xmlns="">
            <p:sp>
              <p:nvSpPr>
                <p:cNvPr id="87" name="TextBox 86"/>
                <p:cNvSpPr txBox="1">
                  <a:spLocks noRot="1" noChangeAspect="1" noMove="1" noResize="1" noEditPoints="1" noAdjustHandles="1" noChangeArrowheads="1" noChangeShapeType="1" noTextEdit="1"/>
                </p:cNvSpPr>
                <p:nvPr/>
              </p:nvSpPr>
              <p:spPr>
                <a:xfrm>
                  <a:off x="6947887" y="4394274"/>
                  <a:ext cx="3068277" cy="460575"/>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87"/>
                <p:cNvSpPr txBox="1"/>
                <p:nvPr/>
              </p:nvSpPr>
              <p:spPr>
                <a:xfrm>
                  <a:off x="6947887" y="4878002"/>
                  <a:ext cx="2229585" cy="46057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0" smtClean="0">
                            <a:latin typeface="Cambria Math" charset="0"/>
                          </a:rPr>
                          <m:t>)</m:t>
                        </m:r>
                      </m:oMath>
                    </m:oMathPara>
                  </a14:m>
                  <a:endParaRPr lang="en-US" sz="2800" dirty="0"/>
                </a:p>
              </p:txBody>
            </p:sp>
          </mc:Choice>
          <mc:Fallback xmlns="">
            <p:sp>
              <p:nvSpPr>
                <p:cNvPr id="88" name="TextBox 87"/>
                <p:cNvSpPr txBox="1">
                  <a:spLocks noRot="1" noChangeAspect="1" noMove="1" noResize="1" noEditPoints="1" noAdjustHandles="1" noChangeArrowheads="1" noChangeShapeType="1" noTextEdit="1"/>
                </p:cNvSpPr>
                <p:nvPr/>
              </p:nvSpPr>
              <p:spPr>
                <a:xfrm>
                  <a:off x="6947887" y="4878002"/>
                  <a:ext cx="2229585" cy="46057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79">
                  <a:extLst>
                    <a:ext uri="{FF2B5EF4-FFF2-40B4-BE49-F238E27FC236}">
                      <a16:creationId xmlns:a16="http://schemas.microsoft.com/office/drawing/2014/main" id="{99EC6049-59B1-49BA-83DD-8242DA0197A8}"/>
                    </a:ext>
                  </a:extLst>
                </p:cNvPr>
                <p:cNvSpPr txBox="1"/>
                <p:nvPr/>
              </p:nvSpPr>
              <p:spPr>
                <a:xfrm>
                  <a:off x="6947887" y="5361730"/>
                  <a:ext cx="3407471" cy="46057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sSup>
                          <m:sSupPr>
                            <m:ctrlPr>
                              <a:rPr lang="en-US" sz="2800" i="1">
                                <a:latin typeface="Cambria Math" panose="02040503050406030204" pitchFamily="18" charset="0"/>
                              </a:rPr>
                            </m:ctrlPr>
                          </m:sSupPr>
                          <m:e>
                            <m:r>
                              <a:rPr lang="en-US" sz="2800" i="1">
                                <a:latin typeface="Cambria Math" panose="02040503050406030204" pitchFamily="18" charset="0"/>
                              </a:rPr>
                              <m:t>𝐴</m:t>
                            </m:r>
                          </m:e>
                          <m:sup>
                            <m:d>
                              <m:dPr>
                                <m:begChr m:val="["/>
                                <m:endChr m:val="]"/>
                                <m:ctrlPr>
                                  <a:rPr lang="en-US" sz="2800" i="1">
                                    <a:latin typeface="Cambria Math" panose="02040503050406030204" pitchFamily="18" charset="0"/>
                                  </a:rPr>
                                </m:ctrlPr>
                              </m:dPr>
                              <m:e>
                                <m:r>
                                  <a:rPr lang="en-US" sz="2800" i="1">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oMath>
                    </m:oMathPara>
                  </a14:m>
                  <a:endParaRPr lang="en-US" sz="2800" dirty="0"/>
                </a:p>
              </p:txBody>
            </p:sp>
          </mc:Choice>
          <mc:Fallback xmlns="">
            <p:sp>
              <p:nvSpPr>
                <p:cNvPr id="80" name="TextBox 79">
                  <a:extLst>
                    <a:ext uri="{FF2B5EF4-FFF2-40B4-BE49-F238E27FC236}">
                      <a16:creationId xmlns:a16="http://schemas.microsoft.com/office/drawing/2014/main" id="{99EC6049-59B1-49BA-83DD-8242DA0197A8}"/>
                    </a:ext>
                  </a:extLst>
                </p:cNvPr>
                <p:cNvSpPr txBox="1">
                  <a:spLocks noRot="1" noChangeAspect="1" noMove="1" noResize="1" noEditPoints="1" noAdjustHandles="1" noChangeArrowheads="1" noChangeShapeType="1" noTextEdit="1"/>
                </p:cNvSpPr>
                <p:nvPr/>
              </p:nvSpPr>
              <p:spPr>
                <a:xfrm>
                  <a:off x="6947887" y="5361730"/>
                  <a:ext cx="3407471" cy="46057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02">
                  <a:extLst>
                    <a:ext uri="{FF2B5EF4-FFF2-40B4-BE49-F238E27FC236}">
                      <a16:creationId xmlns:a16="http://schemas.microsoft.com/office/drawing/2014/main" id="{3F90EFBF-9324-4C58-9417-2326E6CAABFA}"/>
                    </a:ext>
                  </a:extLst>
                </p:cNvPr>
                <p:cNvSpPr txBox="1"/>
                <p:nvPr/>
              </p:nvSpPr>
              <p:spPr>
                <a:xfrm>
                  <a:off x="6947887" y="5845459"/>
                  <a:ext cx="2314736" cy="46775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r>
                          <a:rPr lang="en-US" sz="2800" b="0" i="0" smtClean="0">
                            <a:latin typeface="Cambria Math" charset="0"/>
                          </a:rPr>
                          <m:t>)</m:t>
                        </m:r>
                      </m:oMath>
                    </m:oMathPara>
                  </a14:m>
                  <a:endParaRPr lang="en-US" sz="2800" dirty="0"/>
                </a:p>
              </p:txBody>
            </p:sp>
          </mc:Choice>
          <mc:Fallback xmlns="">
            <p:sp>
              <p:nvSpPr>
                <p:cNvPr id="103" name="TextBox 102">
                  <a:extLst>
                    <a:ext uri="{FF2B5EF4-FFF2-40B4-BE49-F238E27FC236}">
                      <a16:creationId xmlns:a16="http://schemas.microsoft.com/office/drawing/2014/main" id="{3F90EFBF-9324-4C58-9417-2326E6CAABFA}"/>
                    </a:ext>
                  </a:extLst>
                </p:cNvPr>
                <p:cNvSpPr txBox="1">
                  <a:spLocks noRot="1" noChangeAspect="1" noMove="1" noResize="1" noEditPoints="1" noAdjustHandles="1" noChangeArrowheads="1" noChangeShapeType="1" noTextEdit="1"/>
                </p:cNvSpPr>
                <p:nvPr/>
              </p:nvSpPr>
              <p:spPr>
                <a:xfrm>
                  <a:off x="6947887" y="5845459"/>
                  <a:ext cx="2314736" cy="467757"/>
                </a:xfrm>
                <a:prstGeom prst="rect">
                  <a:avLst/>
                </a:prstGeom>
                <a:blipFill>
                  <a:blip r:embed="rId3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9" name="TextBox 4"/>
              <p:cNvSpPr txBox="1"/>
              <p:nvPr/>
            </p:nvSpPr>
            <p:spPr>
              <a:xfrm>
                <a:off x="7398854" y="1928153"/>
                <a:ext cx="3650102" cy="460575"/>
              </a:xfrm>
              <a:prstGeom prst="rect">
                <a:avLst/>
              </a:prstGeom>
              <a:solidFill>
                <a:schemeClr val="accent2">
                  <a:lumMod val="40000"/>
                  <a:lumOff val="6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oMath>
                  </m:oMathPara>
                </a14:m>
                <a:endParaRPr lang="en-US" sz="2800" dirty="0"/>
              </a:p>
            </p:txBody>
          </p:sp>
        </mc:Choice>
        <mc:Fallback xmlns="">
          <p:sp>
            <p:nvSpPr>
              <p:cNvPr id="49" name="TextBox 4"/>
              <p:cNvSpPr txBox="1">
                <a:spLocks noRot="1" noChangeAspect="1" noMove="1" noResize="1" noEditPoints="1" noAdjustHandles="1" noChangeArrowheads="1" noChangeShapeType="1" noTextEdit="1"/>
              </p:cNvSpPr>
              <p:nvPr/>
            </p:nvSpPr>
            <p:spPr>
              <a:xfrm>
                <a:off x="7398854" y="1928153"/>
                <a:ext cx="3650102" cy="460575"/>
              </a:xfrm>
              <a:prstGeom prst="rect">
                <a:avLst/>
              </a:prstGeom>
              <a:blipFill rotWithShape="0">
                <a:blip r:embed="rId3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TextBox 6"/>
              <p:cNvSpPr txBox="1"/>
              <p:nvPr/>
            </p:nvSpPr>
            <p:spPr>
              <a:xfrm>
                <a:off x="7398854" y="2465490"/>
                <a:ext cx="2803332" cy="460575"/>
              </a:xfrm>
              <a:prstGeom prst="rect">
                <a:avLst/>
              </a:prstGeom>
              <a:solidFill>
                <a:schemeClr val="accent2">
                  <a:lumMod val="40000"/>
                  <a:lumOff val="6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d>
                            <m:dPr>
                              <m:ctrlPr>
                                <a:rPr lang="en-US" sz="2800" b="0" i="1" smtClean="0">
                                  <a:latin typeface="Cambria Math" panose="02040503050406030204" pitchFamily="18" charset="0"/>
                                </a:rPr>
                              </m:ctrlPr>
                            </m:dPr>
                            <m:e>
                              <m:r>
                                <a:rPr lang="en-US" sz="2800" b="0" i="1" smtClean="0">
                                  <a:latin typeface="Cambria Math" charset="0"/>
                                </a:rPr>
                                <m:t>𝑖</m:t>
                              </m:r>
                            </m:e>
                          </m:d>
                        </m:sup>
                      </m:sSup>
                      <m:r>
                        <a:rPr lang="en-US" sz="2800" b="0" i="0" smtClean="0">
                          <a:latin typeface="Cambria Math" charset="0"/>
                        </a:rPr>
                        <m:t>)</m:t>
                      </m:r>
                    </m:oMath>
                  </m:oMathPara>
                </a14:m>
                <a:endParaRPr lang="en-US" sz="2800" dirty="0"/>
              </a:p>
            </p:txBody>
          </p:sp>
        </mc:Choice>
        <mc:Fallback xmlns="">
          <p:sp>
            <p:nvSpPr>
              <p:cNvPr id="50" name="TextBox 6"/>
              <p:cNvSpPr txBox="1">
                <a:spLocks noRot="1" noChangeAspect="1" noMove="1" noResize="1" noEditPoints="1" noAdjustHandles="1" noChangeArrowheads="1" noChangeShapeType="1" noTextEdit="1"/>
              </p:cNvSpPr>
              <p:nvPr/>
            </p:nvSpPr>
            <p:spPr>
              <a:xfrm>
                <a:off x="7398854" y="2465490"/>
                <a:ext cx="2803332" cy="460575"/>
              </a:xfrm>
              <a:prstGeom prst="rect">
                <a:avLst/>
              </a:prstGeom>
              <a:blipFill rotWithShape="0">
                <a:blip r:embed="rId3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TextBox 8"/>
              <p:cNvSpPr txBox="1"/>
              <p:nvPr/>
            </p:nvSpPr>
            <p:spPr>
              <a:xfrm>
                <a:off x="7398854" y="3002827"/>
                <a:ext cx="3984617" cy="460575"/>
              </a:xfrm>
              <a:prstGeom prst="rect">
                <a:avLst/>
              </a:prstGeom>
              <a:solidFill>
                <a:schemeClr val="accent2">
                  <a:lumMod val="40000"/>
                  <a:lumOff val="6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oMath>
                  </m:oMathPara>
                </a14:m>
                <a:endParaRPr lang="en-US" sz="2800" dirty="0"/>
              </a:p>
            </p:txBody>
          </p:sp>
        </mc:Choice>
        <mc:Fallback xmlns="">
          <p:sp>
            <p:nvSpPr>
              <p:cNvPr id="51" name="TextBox 8"/>
              <p:cNvSpPr txBox="1">
                <a:spLocks noRot="1" noChangeAspect="1" noMove="1" noResize="1" noEditPoints="1" noAdjustHandles="1" noChangeArrowheads="1" noChangeShapeType="1" noTextEdit="1"/>
              </p:cNvSpPr>
              <p:nvPr/>
            </p:nvSpPr>
            <p:spPr>
              <a:xfrm>
                <a:off x="7398854" y="3002827"/>
                <a:ext cx="3984617" cy="460575"/>
              </a:xfrm>
              <a:prstGeom prst="rect">
                <a:avLst/>
              </a:prstGeom>
              <a:blipFill rotWithShape="0">
                <a:blip r:embed="rId3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TextBox 10"/>
              <p:cNvSpPr txBox="1"/>
              <p:nvPr/>
            </p:nvSpPr>
            <p:spPr>
              <a:xfrm>
                <a:off x="7398854" y="3540165"/>
                <a:ext cx="2803332" cy="460575"/>
              </a:xfrm>
              <a:prstGeom prst="rect">
                <a:avLst/>
              </a:prstGeom>
              <a:solidFill>
                <a:schemeClr val="accent2">
                  <a:lumMod val="40000"/>
                  <a:lumOff val="6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d>
                            <m:dPr>
                              <m:ctrlPr>
                                <a:rPr lang="en-US" sz="2800" b="0" i="1" smtClean="0">
                                  <a:latin typeface="Cambria Math" panose="02040503050406030204" pitchFamily="18" charset="0"/>
                                </a:rPr>
                              </m:ctrlPr>
                            </m:dPr>
                            <m:e>
                              <m:r>
                                <a:rPr lang="en-US" sz="2800" b="0" i="1" smtClean="0">
                                  <a:latin typeface="Cambria Math" charset="0"/>
                                </a:rPr>
                                <m:t>𝑖</m:t>
                              </m:r>
                            </m:e>
                          </m:d>
                        </m:sup>
                      </m:sSup>
                      <m:r>
                        <a:rPr lang="en-US" sz="2800" b="0" i="0" smtClean="0">
                          <a:latin typeface="Cambria Math" charset="0"/>
                        </a:rPr>
                        <m:t>)</m:t>
                      </m:r>
                    </m:oMath>
                  </m:oMathPara>
                </a14:m>
                <a:endParaRPr lang="en-US" sz="2800" dirty="0"/>
              </a:p>
            </p:txBody>
          </p:sp>
        </mc:Choice>
        <mc:Fallback xmlns="">
          <p:sp>
            <p:nvSpPr>
              <p:cNvPr id="52" name="TextBox 10"/>
              <p:cNvSpPr txBox="1">
                <a:spLocks noRot="1" noChangeAspect="1" noMove="1" noResize="1" noEditPoints="1" noAdjustHandles="1" noChangeArrowheads="1" noChangeShapeType="1" noTextEdit="1"/>
              </p:cNvSpPr>
              <p:nvPr/>
            </p:nvSpPr>
            <p:spPr>
              <a:xfrm>
                <a:off x="7398854" y="3540165"/>
                <a:ext cx="2803332" cy="460575"/>
              </a:xfrm>
              <a:prstGeom prst="rect">
                <a:avLst/>
              </a:prstGeom>
              <a:blipFill rotWithShape="0">
                <a:blip r:embed="rId38"/>
                <a:stretch>
                  <a:fillRect/>
                </a:stretch>
              </a:blipFill>
            </p:spPr>
            <p:txBody>
              <a:bodyPr/>
              <a:lstStyle/>
              <a:p>
                <a:r>
                  <a:rPr lang="zh-TW" altLang="en-US">
                    <a:noFill/>
                  </a:rPr>
                  <a:t> </a:t>
                </a:r>
              </a:p>
            </p:txBody>
          </p:sp>
        </mc:Fallback>
      </mc:AlternateContent>
      <p:sp>
        <p:nvSpPr>
          <p:cNvPr id="53" name="TextBox 1">
            <a:extLst>
              <a:ext uri="{FF2B5EF4-FFF2-40B4-BE49-F238E27FC236}">
                <a16:creationId xmlns:a16="http://schemas.microsoft.com/office/drawing/2014/main" id="{828EDBC9-477A-407F-ADD5-203A423566A4}"/>
              </a:ext>
            </a:extLst>
          </p:cNvPr>
          <p:cNvSpPr txBox="1"/>
          <p:nvPr/>
        </p:nvSpPr>
        <p:spPr>
          <a:xfrm>
            <a:off x="6899036" y="1404933"/>
            <a:ext cx="3406702" cy="523220"/>
          </a:xfrm>
          <a:prstGeom prst="rect">
            <a:avLst/>
          </a:prstGeom>
          <a:solidFill>
            <a:schemeClr val="accent2">
              <a:lumMod val="40000"/>
              <a:lumOff val="60000"/>
            </a:schemeClr>
          </a:solidFill>
        </p:spPr>
        <p:txBody>
          <a:bodyPr wrap="none" rtlCol="0">
            <a:spAutoFit/>
          </a:bodyPr>
          <a:lstStyle/>
          <a:p>
            <a:r>
              <a:rPr lang="en-US" sz="2800" dirty="0">
                <a:latin typeface="Courier"/>
              </a:rPr>
              <a:t>for </a:t>
            </a:r>
            <a:r>
              <a:rPr lang="en-US" sz="2800" dirty="0" err="1">
                <a:latin typeface="Courier"/>
              </a:rPr>
              <a:t>i</a:t>
            </a:r>
            <a:r>
              <a:rPr lang="en-US" sz="2800" dirty="0">
                <a:latin typeface="Courier"/>
              </a:rPr>
              <a:t> = 1 to m:</a:t>
            </a:r>
          </a:p>
        </p:txBody>
      </p:sp>
      <p:sp>
        <p:nvSpPr>
          <p:cNvPr id="54" name="弧形向右箭號 53"/>
          <p:cNvSpPr/>
          <p:nvPr/>
        </p:nvSpPr>
        <p:spPr>
          <a:xfrm>
            <a:off x="6417733" y="2926065"/>
            <a:ext cx="795867" cy="2176291"/>
          </a:xfrm>
          <a:prstGeom prst="curved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079945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147337"/>
            <a:ext cx="8911687" cy="1280890"/>
          </a:xfrm>
        </p:spPr>
        <p:txBody>
          <a:bodyPr/>
          <a:lstStyle/>
          <a:p>
            <a:r>
              <a:rPr lang="en-US" altLang="zh-TW" dirty="0"/>
              <a:t>Activation functions can be …</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8194" name="Picture 2" descr="http://sebastianraschka.com/images/blog/2015/singlelayer_neural_networks_files/perceptron_activation.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744" y="594804"/>
            <a:ext cx="9782962" cy="638082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371643" y="6206184"/>
            <a:ext cx="3879624" cy="938719"/>
          </a:xfrm>
          <a:prstGeom prst="rect">
            <a:avLst/>
          </a:prstGeom>
        </p:spPr>
        <p:txBody>
          <a:bodyPr wrap="square">
            <a:spAutoFit/>
          </a:bodyPr>
          <a:lstStyle/>
          <a:p>
            <a:r>
              <a:rPr lang="en-US" altLang="zh-TW" sz="1100" b="1" dirty="0"/>
              <a:t>Comprehensive List of Activation Functions: </a:t>
            </a:r>
            <a:r>
              <a:rPr lang="zh-TW" altLang="en-US" sz="1100" b="1" dirty="0">
                <a:hlinkClick r:id="rId3"/>
              </a:rPr>
              <a:t>https://stats.stackexchange.com/questions/115258/comprehensive-list-of-activation-functions-in-neural-networks-with-pros-cons</a:t>
            </a:r>
            <a:endParaRPr lang="en-US" altLang="zh-TW" sz="1100" b="1" dirty="0"/>
          </a:p>
          <a:p>
            <a:endParaRPr lang="zh-TW" altLang="en-US" sz="1100" b="1" dirty="0"/>
          </a:p>
        </p:txBody>
      </p:sp>
    </p:spTree>
    <p:extLst>
      <p:ext uri="{BB962C8B-B14F-4D97-AF65-F5344CB8AC3E}">
        <p14:creationId xmlns:p14="http://schemas.microsoft.com/office/powerpoint/2010/main" val="894776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REctified</a:t>
            </a:r>
            <a:r>
              <a:rPr lang="en-US" altLang="zh-TW" dirty="0"/>
              <a:t> Linear Unit (RELU)</a:t>
            </a:r>
            <a:endParaRPr lang="zh-TW" altLang="en-US" dirty="0"/>
          </a:p>
        </p:txBody>
      </p:sp>
      <p:sp>
        <p:nvSpPr>
          <p:cNvPr id="3" name="內容版面配置區 2"/>
          <p:cNvSpPr>
            <a:spLocks noGrp="1"/>
          </p:cNvSpPr>
          <p:nvPr>
            <p:ph idx="1"/>
          </p:nvPr>
        </p:nvSpPr>
        <p:spPr>
          <a:xfrm>
            <a:off x="2589212" y="2133600"/>
            <a:ext cx="3980264" cy="3777622"/>
          </a:xfrm>
        </p:spPr>
        <p:txBody>
          <a:bodyPr>
            <a:normAutofit/>
          </a:bodyPr>
          <a:lstStyle/>
          <a:p>
            <a:r>
              <a:rPr lang="en-US" altLang="zh-TW" sz="2800" dirty="0"/>
              <a:t>Currently, most popular activation function</a:t>
            </a:r>
          </a:p>
          <a:p>
            <a:r>
              <a:rPr lang="en-US" altLang="zh-TW" sz="2800" dirty="0"/>
              <a:t>Gradient descent is much faster with </a:t>
            </a:r>
            <a:r>
              <a:rPr lang="en-US" altLang="zh-TW" sz="2800" dirty="0" err="1"/>
              <a:t>ReLU</a:t>
            </a:r>
            <a:endParaRPr lang="zh-TW" altLang="en-US" sz="2800" dirty="0"/>
          </a:p>
        </p:txBody>
      </p:sp>
      <p:pic>
        <p:nvPicPr>
          <p:cNvPr id="4098" name="Picture 2" descr="「perceptron with rectified linear unit function」的圖片搜尋結果"/>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3010" y="1669002"/>
            <a:ext cx="5942120" cy="445659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1365111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Derivatives of Activation Functions</a:t>
            </a:r>
            <a:endParaRPr lang="zh-TW" altLang="en-US" dirty="0"/>
          </a:p>
        </p:txBody>
      </p:sp>
      <mc:AlternateContent xmlns:mc="http://schemas.openxmlformats.org/markup-compatibility/2006" xmlns:a14="http://schemas.microsoft.com/office/drawing/2010/main">
        <mc:Choice Requires="a14">
          <p:graphicFrame>
            <p:nvGraphicFramePr>
              <p:cNvPr id="5" name="內容版面配置區 4"/>
              <p:cNvGraphicFramePr>
                <a:graphicFrameLocks noGrp="1"/>
              </p:cNvGraphicFramePr>
              <p:nvPr>
                <p:ph idx="1"/>
                <p:extLst>
                  <p:ext uri="{D42A27DB-BD31-4B8C-83A1-F6EECF244321}">
                    <p14:modId xmlns:p14="http://schemas.microsoft.com/office/powerpoint/2010/main" val="4114705122"/>
                  </p:ext>
                </p:extLst>
              </p:nvPr>
            </p:nvGraphicFramePr>
            <p:xfrm>
              <a:off x="1544715" y="1641495"/>
              <a:ext cx="6865431" cy="4769024"/>
            </p:xfrm>
            <a:graphic>
              <a:graphicData uri="http://schemas.openxmlformats.org/drawingml/2006/table">
                <a:tbl>
                  <a:tblPr firstRow="1" bandRow="1">
                    <a:tableStyleId>{5C22544A-7EE6-4342-B048-85BDC9FD1C3A}</a:tableStyleId>
                  </a:tblPr>
                  <a:tblGrid>
                    <a:gridCol w="2288477">
                      <a:extLst>
                        <a:ext uri="{9D8B030D-6E8A-4147-A177-3AD203B41FA5}">
                          <a16:colId xmlns:a16="http://schemas.microsoft.com/office/drawing/2014/main" val="20000"/>
                        </a:ext>
                      </a:extLst>
                    </a:gridCol>
                    <a:gridCol w="2288477">
                      <a:extLst>
                        <a:ext uri="{9D8B030D-6E8A-4147-A177-3AD203B41FA5}">
                          <a16:colId xmlns:a16="http://schemas.microsoft.com/office/drawing/2014/main" val="20001"/>
                        </a:ext>
                      </a:extLst>
                    </a:gridCol>
                    <a:gridCol w="2288477">
                      <a:extLst>
                        <a:ext uri="{9D8B030D-6E8A-4147-A177-3AD203B41FA5}">
                          <a16:colId xmlns:a16="http://schemas.microsoft.com/office/drawing/2014/main" val="20002"/>
                        </a:ext>
                      </a:extLst>
                    </a:gridCol>
                  </a:tblGrid>
                  <a:tr h="1033914">
                    <a:tc>
                      <a:txBody>
                        <a:bodyPr/>
                        <a:lstStyle/>
                        <a:p>
                          <a:pPr algn="ctr"/>
                          <a:r>
                            <a:rPr lang="en-US" altLang="zh-TW" sz="2800" dirty="0"/>
                            <a:t>Activation Function</a:t>
                          </a:r>
                          <a:endParaRPr lang="zh-TW" altLang="en-US" sz="2800" dirty="0"/>
                        </a:p>
                      </a:txBody>
                      <a:tcPr/>
                    </a:tc>
                    <a:tc>
                      <a:txBody>
                        <a:bodyPr/>
                        <a:lstStyle/>
                        <a:p>
                          <a:pPr algn="ctr"/>
                          <a:r>
                            <a:rPr lang="en-US" altLang="zh-TW" sz="2800" dirty="0"/>
                            <a:t>Formula (g(z))</a:t>
                          </a:r>
                          <a:endParaRPr lang="zh-TW" altLang="en-US" sz="2800" dirty="0"/>
                        </a:p>
                      </a:txBody>
                      <a:tcPr/>
                    </a:tc>
                    <a:tc>
                      <a:txBody>
                        <a:bodyPr/>
                        <a:lstStyle/>
                        <a:p>
                          <a:pPr algn="ctr"/>
                          <a:r>
                            <a:rPr lang="en-US" altLang="zh-TW" sz="2800" dirty="0"/>
                            <a:t>Derivative (</a:t>
                          </a:r>
                          <a:r>
                            <a:rPr lang="en-US" altLang="zh-TW" sz="2800" dirty="0" err="1"/>
                            <a:t>g’z</a:t>
                          </a:r>
                          <a:r>
                            <a:rPr lang="en-US" altLang="zh-TW" sz="2800" dirty="0"/>
                            <a:t>))</a:t>
                          </a:r>
                          <a:endParaRPr lang="zh-TW" altLang="en-US" sz="2800" dirty="0"/>
                        </a:p>
                      </a:txBody>
                      <a:tcPr/>
                    </a:tc>
                    <a:extLst>
                      <a:ext uri="{0D108BD9-81ED-4DB2-BD59-A6C34878D82A}">
                        <a16:rowId xmlns:a16="http://schemas.microsoft.com/office/drawing/2014/main" val="10000"/>
                      </a:ext>
                    </a:extLst>
                  </a:tr>
                  <a:tr h="987552">
                    <a:tc>
                      <a:txBody>
                        <a:bodyPr/>
                        <a:lstStyle/>
                        <a:p>
                          <a:r>
                            <a:rPr lang="en-US" altLang="zh-TW" sz="2800" dirty="0"/>
                            <a:t>sigmoid</a:t>
                          </a:r>
                          <a:endParaRPr lang="zh-TW" altLang="en-US" sz="2800" dirty="0"/>
                        </a:p>
                      </a:txBody>
                      <a:tcPr/>
                    </a:tc>
                    <a:tc>
                      <a:txBody>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1</m:t>
                                    </m:r>
                                  </m:num>
                                  <m:den>
                                    <m:r>
                                      <a:rPr lang="en-US" altLang="zh-TW" sz="2800" b="0" i="1" smtClean="0">
                                        <a:latin typeface="Cambria Math" panose="02040503050406030204" pitchFamily="18" charset="0"/>
                                      </a:rPr>
                                      <m:t>1+</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𝑒</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𝑧</m:t>
                                        </m:r>
                                      </m:sup>
                                    </m:sSup>
                                  </m:den>
                                </m:f>
                              </m:oMath>
                            </m:oMathPara>
                          </a14:m>
                          <a:endParaRPr lang="zh-TW" altLang="en-US" sz="2800" dirty="0"/>
                        </a:p>
                      </a:txBody>
                      <a:tcPr/>
                    </a:tc>
                    <a:tc>
                      <a:txBody>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(1−</m:t>
                                </m:r>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oMath>
                            </m:oMathPara>
                          </a14:m>
                          <a:endParaRPr lang="zh-TW" altLang="en-US" sz="2800" dirty="0"/>
                        </a:p>
                      </a:txBody>
                      <a:tcPr/>
                    </a:tc>
                    <a:extLst>
                      <a:ext uri="{0D108BD9-81ED-4DB2-BD59-A6C34878D82A}">
                        <a16:rowId xmlns:a16="http://schemas.microsoft.com/office/drawing/2014/main" val="10001"/>
                      </a:ext>
                    </a:extLst>
                  </a:tr>
                  <a:tr h="1005297">
                    <a:tc>
                      <a:txBody>
                        <a:bodyPr/>
                        <a:lstStyle/>
                        <a:p>
                          <a:r>
                            <a:rPr lang="en-US" altLang="zh-TW" sz="2800" dirty="0" err="1"/>
                            <a:t>tanh</a:t>
                          </a:r>
                          <a:endParaRPr lang="zh-TW" altLang="en-US" sz="2800" dirty="0"/>
                        </a:p>
                      </a:txBody>
                      <a:tcPr/>
                    </a:tc>
                    <a:tc>
                      <a:txBody>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𝑒</m:t>
                                        </m:r>
                                      </m:e>
                                      <m:sup>
                                        <m:r>
                                          <a:rPr lang="en-US" altLang="zh-TW" sz="2800" b="0" i="1" smtClean="0">
                                            <a:latin typeface="Cambria Math" panose="02040503050406030204" pitchFamily="18" charset="0"/>
                                          </a:rPr>
                                          <m:t>𝑧</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𝑒</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𝑧</m:t>
                                        </m:r>
                                      </m:sup>
                                    </m:sSup>
                                  </m:num>
                                  <m:den>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𝑒</m:t>
                                        </m:r>
                                      </m:e>
                                      <m:sup>
                                        <m:r>
                                          <a:rPr lang="en-US" altLang="zh-TW" sz="2800" b="0" i="1" smtClean="0">
                                            <a:latin typeface="Cambria Math" panose="02040503050406030204" pitchFamily="18" charset="0"/>
                                          </a:rPr>
                                          <m:t>𝑧</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𝑒</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𝑧</m:t>
                                        </m:r>
                                      </m:sup>
                                    </m:sSup>
                                  </m:den>
                                </m:f>
                              </m:oMath>
                            </m:oMathPara>
                          </a14:m>
                          <a:endParaRPr lang="zh-TW" altLang="en-US" sz="2800" dirty="0"/>
                        </a:p>
                      </a:txBody>
                      <a:tcPr/>
                    </a:tc>
                    <a:tc>
                      <a:txBody>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1−</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2</m:t>
                                    </m:r>
                                  </m:sup>
                                </m:sSup>
                              </m:oMath>
                            </m:oMathPara>
                          </a14:m>
                          <a:endParaRPr lang="zh-TW" altLang="en-US" sz="2800" dirty="0"/>
                        </a:p>
                      </a:txBody>
                      <a:tcPr/>
                    </a:tc>
                    <a:extLst>
                      <a:ext uri="{0D108BD9-81ED-4DB2-BD59-A6C34878D82A}">
                        <a16:rowId xmlns:a16="http://schemas.microsoft.com/office/drawing/2014/main" val="10002"/>
                      </a:ext>
                    </a:extLst>
                  </a:tr>
                  <a:tr h="913395">
                    <a:tc>
                      <a:txBody>
                        <a:bodyPr/>
                        <a:lstStyle/>
                        <a:p>
                          <a:r>
                            <a:rPr lang="en-US" altLang="zh-TW" sz="2800" dirty="0" err="1"/>
                            <a:t>ReLU</a:t>
                          </a:r>
                          <a:endParaRPr lang="zh-TW" altLang="en-US" sz="2800" dirty="0"/>
                        </a:p>
                      </a:txBody>
                      <a:tcPr/>
                    </a:tc>
                    <a:tc>
                      <a:txBody>
                        <a:bodyPr/>
                        <a:lstStyle/>
                        <a:p>
                          <a:pPr/>
                          <a14:m>
                            <m:oMathPara xmlns:m="http://schemas.openxmlformats.org/officeDocument/2006/math">
                              <m:oMathParaPr>
                                <m:jc m:val="centerGroup"/>
                              </m:oMathParaPr>
                              <m:oMath xmlns:m="http://schemas.openxmlformats.org/officeDocument/2006/math">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max</m:t>
                                        </m:r>
                                      </m:e>
                                      <m:lim/>
                                    </m:limLow>
                                  </m:fName>
                                  <m:e>
                                    <m: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e>
                                </m:func>
                              </m:oMath>
                            </m:oMathPara>
                          </a14:m>
                          <a:endParaRPr lang="zh-TW" altLang="en-US" sz="2800" dirty="0"/>
                        </a:p>
                      </a:txBody>
                      <a:tcPr/>
                    </a:tc>
                    <a:tc>
                      <a:txBody>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TW" sz="2800" i="1" smtClean="0">
                                        <a:latin typeface="Cambria Math" panose="02040503050406030204" pitchFamily="18" charset="0"/>
                                      </a:rPr>
                                    </m:ctrlPr>
                                  </m:mPr>
                                  <m:mr>
                                    <m:e>
                                      <m:r>
                                        <m:rPr>
                                          <m:brk m:alnAt="7"/>
                                        </m:rP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 </m:t>
                                      </m:r>
                                      <m:r>
                                        <m:rPr>
                                          <m:nor/>
                                          <m:brk m:alnAt="7"/>
                                        </m:rPr>
                                        <a:rPr lang="en-US" altLang="zh-TW" sz="2800" b="0" i="0" smtClean="0">
                                          <a:latin typeface="Cambria Math" panose="02040503050406030204" pitchFamily="18" charset="0"/>
                                        </a:rPr>
                                        <m:t>i</m:t>
                                      </m:r>
                                      <m:r>
                                        <m:rPr>
                                          <m:nor/>
                                        </m:rPr>
                                        <a:rPr lang="en-US" altLang="zh-TW" sz="2800" b="0" i="0" smtClean="0">
                                          <a:latin typeface="Cambria Math" panose="02040503050406030204" pitchFamily="18" charset="0"/>
                                        </a:rPr>
                                        <m:t>f</m:t>
                                      </m:r>
                                      <m:r>
                                        <m:rPr>
                                          <m:brk m:alnAt="7"/>
                                        </m:rP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&lt;0</m:t>
                                      </m:r>
                                    </m:e>
                                  </m:mr>
                                  <m:mr>
                                    <m:e>
                                      <m:r>
                                        <a:rPr lang="en-US" altLang="zh-TW" sz="2800" b="0" i="1" smtClean="0">
                                          <a:latin typeface="Cambria Math" panose="02040503050406030204" pitchFamily="18" charset="0"/>
                                        </a:rPr>
                                        <m:t>1 </m:t>
                                      </m:r>
                                      <m:r>
                                        <m:rPr>
                                          <m:nor/>
                                        </m:rPr>
                                        <a:rPr lang="en-US" altLang="zh-TW" sz="2800" b="0" i="0" smtClean="0">
                                          <a:latin typeface="Cambria Math" panose="02040503050406030204" pitchFamily="18" charset="0"/>
                                        </a:rPr>
                                        <m:t>if</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≥0</m:t>
                                      </m:r>
                                    </m:e>
                                  </m:mr>
                                </m:m>
                              </m:oMath>
                            </m:oMathPara>
                          </a14:m>
                          <a:endParaRPr lang="zh-TW" altLang="en-US" sz="2800" dirty="0"/>
                        </a:p>
                      </a:txBody>
                      <a:tcPr/>
                    </a:tc>
                    <a:extLst>
                      <a:ext uri="{0D108BD9-81ED-4DB2-BD59-A6C34878D82A}">
                        <a16:rowId xmlns:a16="http://schemas.microsoft.com/office/drawing/2014/main" val="10003"/>
                      </a:ext>
                    </a:extLst>
                  </a:tr>
                  <a:tr h="599013">
                    <a:tc>
                      <a:txBody>
                        <a:bodyPr/>
                        <a:lstStyle/>
                        <a:p>
                          <a:r>
                            <a:rPr lang="en-US" altLang="zh-TW" sz="2800" dirty="0"/>
                            <a:t>Leaky</a:t>
                          </a:r>
                          <a:r>
                            <a:rPr lang="en-US" altLang="zh-TW" sz="2800" baseline="0" dirty="0"/>
                            <a:t> </a:t>
                          </a:r>
                          <a:r>
                            <a:rPr lang="en-US" altLang="zh-TW" sz="2800" baseline="0" dirty="0" err="1"/>
                            <a:t>ReLU</a:t>
                          </a:r>
                          <a:endParaRPr lang="zh-TW" altLang="en-US" sz="2800" dirty="0"/>
                        </a:p>
                      </a:txBody>
                      <a:tcPr/>
                    </a:tc>
                    <a:tc>
                      <a:txBody>
                        <a:bodyPr/>
                        <a:lstStyle/>
                        <a:p>
                          <a:pPr/>
                          <a14:m>
                            <m:oMathPara xmlns:m="http://schemas.openxmlformats.org/officeDocument/2006/math">
                              <m:oMathParaPr>
                                <m:jc m:val="centerGroup"/>
                              </m:oMathParaPr>
                              <m:oMath xmlns:m="http://schemas.openxmlformats.org/officeDocument/2006/math">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max</m:t>
                                        </m:r>
                                      </m:e>
                                      <m:lim/>
                                    </m:limLow>
                                  </m:fName>
                                  <m:e>
                                    <m:r>
                                      <a:rPr lang="en-US" altLang="zh-TW" sz="2800" b="0" i="1" smtClean="0">
                                        <a:latin typeface="Cambria Math" panose="02040503050406030204" pitchFamily="18" charset="0"/>
                                      </a:rPr>
                                      <m:t>(0.01</m:t>
                                    </m:r>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e>
                                </m:func>
                              </m:oMath>
                            </m:oMathPara>
                          </a14:m>
                          <a:endParaRPr lang="zh-TW" altLang="en-US" sz="2800" dirty="0"/>
                        </a:p>
                      </a:txBody>
                      <a:tcPr/>
                    </a:tc>
                    <a:tc>
                      <a:txBody>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TW" sz="2800" i="1" smtClean="0">
                                        <a:latin typeface="Cambria Math" panose="02040503050406030204" pitchFamily="18" charset="0"/>
                                      </a:rPr>
                                    </m:ctrlPr>
                                  </m:mPr>
                                  <m:mr>
                                    <m:e>
                                      <m:r>
                                        <m:rPr>
                                          <m:brk m:alnAt="7"/>
                                        </m:rP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.01 </m:t>
                                      </m:r>
                                      <m:r>
                                        <m:rPr>
                                          <m:nor/>
                                          <m:brk m:alnAt="7"/>
                                        </m:rPr>
                                        <a:rPr lang="en-US" altLang="zh-TW" sz="2800" b="0" i="0" smtClean="0">
                                          <a:latin typeface="Cambria Math" panose="02040503050406030204" pitchFamily="18" charset="0"/>
                                        </a:rPr>
                                        <m:t>i</m:t>
                                      </m:r>
                                      <m:r>
                                        <m:rPr>
                                          <m:nor/>
                                        </m:rPr>
                                        <a:rPr lang="en-US" altLang="zh-TW" sz="2800" b="0" i="0" smtClean="0">
                                          <a:latin typeface="Cambria Math" panose="02040503050406030204" pitchFamily="18" charset="0"/>
                                        </a:rPr>
                                        <m:t>f</m:t>
                                      </m:r>
                                      <m:r>
                                        <m:rPr>
                                          <m:brk m:alnAt="7"/>
                                        </m:rP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&lt;0</m:t>
                                      </m:r>
                                    </m:e>
                                  </m:mr>
                                  <m:mr>
                                    <m:e>
                                      <m:r>
                                        <a:rPr lang="en-US" altLang="zh-TW" sz="2800" b="0" i="1" smtClean="0">
                                          <a:latin typeface="Cambria Math" panose="02040503050406030204" pitchFamily="18" charset="0"/>
                                        </a:rPr>
                                        <m:t>1 </m:t>
                                      </m:r>
                                      <m:r>
                                        <m:rPr>
                                          <m:nor/>
                                        </m:rPr>
                                        <a:rPr lang="en-US" altLang="zh-TW" sz="2800" b="0" i="0" smtClean="0">
                                          <a:latin typeface="Cambria Math" panose="02040503050406030204" pitchFamily="18" charset="0"/>
                                        </a:rPr>
                                        <m:t>if</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≥0</m:t>
                                      </m:r>
                                    </m:e>
                                  </m:mr>
                                </m:m>
                              </m:oMath>
                            </m:oMathPara>
                          </a14:m>
                          <a:endParaRPr lang="zh-TW" altLang="en-US" sz="2800" dirty="0"/>
                        </a:p>
                      </a:txBody>
                      <a:tcPr/>
                    </a:tc>
                    <a:extLst>
                      <a:ext uri="{0D108BD9-81ED-4DB2-BD59-A6C34878D82A}">
                        <a16:rowId xmlns:a16="http://schemas.microsoft.com/office/drawing/2014/main" val="10004"/>
                      </a:ext>
                    </a:extLst>
                  </a:tr>
                </a:tbl>
              </a:graphicData>
            </a:graphic>
          </p:graphicFrame>
        </mc:Choice>
        <mc:Fallback xmlns="">
          <p:graphicFrame>
            <p:nvGraphicFramePr>
              <p:cNvPr id="5" name="內容版面配置區 4"/>
              <p:cNvGraphicFramePr>
                <a:graphicFrameLocks noGrp="1"/>
              </p:cNvGraphicFramePr>
              <p:nvPr>
                <p:ph idx="1"/>
                <p:extLst>
                  <p:ext uri="{D42A27DB-BD31-4B8C-83A1-F6EECF244321}">
                    <p14:modId xmlns:p14="http://schemas.microsoft.com/office/powerpoint/2010/main" val="4114705122"/>
                  </p:ext>
                </p:extLst>
              </p:nvPr>
            </p:nvGraphicFramePr>
            <p:xfrm>
              <a:off x="1544715" y="1641495"/>
              <a:ext cx="6865431" cy="4769024"/>
            </p:xfrm>
            <a:graphic>
              <a:graphicData uri="http://schemas.openxmlformats.org/drawingml/2006/table">
                <a:tbl>
                  <a:tblPr firstRow="1" bandRow="1">
                    <a:tableStyleId>{5C22544A-7EE6-4342-B048-85BDC9FD1C3A}</a:tableStyleId>
                  </a:tblPr>
                  <a:tblGrid>
                    <a:gridCol w="2288477">
                      <a:extLst>
                        <a:ext uri="{9D8B030D-6E8A-4147-A177-3AD203B41FA5}">
                          <a16:colId xmlns:a16="http://schemas.microsoft.com/office/drawing/2014/main" val="20000"/>
                        </a:ext>
                      </a:extLst>
                    </a:gridCol>
                    <a:gridCol w="2288477">
                      <a:extLst>
                        <a:ext uri="{9D8B030D-6E8A-4147-A177-3AD203B41FA5}">
                          <a16:colId xmlns:a16="http://schemas.microsoft.com/office/drawing/2014/main" val="20001"/>
                        </a:ext>
                      </a:extLst>
                    </a:gridCol>
                    <a:gridCol w="2288477">
                      <a:extLst>
                        <a:ext uri="{9D8B030D-6E8A-4147-A177-3AD203B41FA5}">
                          <a16:colId xmlns:a16="http://schemas.microsoft.com/office/drawing/2014/main" val="20002"/>
                        </a:ext>
                      </a:extLst>
                    </a:gridCol>
                  </a:tblGrid>
                  <a:tr h="1033914">
                    <a:tc>
                      <a:txBody>
                        <a:bodyPr/>
                        <a:lstStyle/>
                        <a:p>
                          <a:pPr algn="ctr"/>
                          <a:r>
                            <a:rPr lang="en-US" altLang="zh-TW" sz="2800" dirty="0"/>
                            <a:t>Activation Function</a:t>
                          </a:r>
                          <a:endParaRPr lang="zh-TW" altLang="en-US" sz="2800" dirty="0"/>
                        </a:p>
                      </a:txBody>
                      <a:tcPr/>
                    </a:tc>
                    <a:tc>
                      <a:txBody>
                        <a:bodyPr/>
                        <a:lstStyle/>
                        <a:p>
                          <a:pPr algn="ctr"/>
                          <a:r>
                            <a:rPr lang="en-US" altLang="zh-TW" sz="2800" dirty="0"/>
                            <a:t>Formula (g(z))</a:t>
                          </a:r>
                          <a:endParaRPr lang="zh-TW" altLang="en-US" sz="2800" dirty="0"/>
                        </a:p>
                      </a:txBody>
                      <a:tcPr/>
                    </a:tc>
                    <a:tc>
                      <a:txBody>
                        <a:bodyPr/>
                        <a:lstStyle/>
                        <a:p>
                          <a:pPr algn="ctr"/>
                          <a:r>
                            <a:rPr lang="en-US" altLang="zh-TW" sz="2800" dirty="0"/>
                            <a:t>Derivative (</a:t>
                          </a:r>
                          <a:r>
                            <a:rPr lang="en-US" altLang="zh-TW" sz="2800" dirty="0" err="1"/>
                            <a:t>g’z</a:t>
                          </a:r>
                          <a:r>
                            <a:rPr lang="en-US" altLang="zh-TW" sz="2800" dirty="0"/>
                            <a:t>))</a:t>
                          </a:r>
                          <a:endParaRPr lang="zh-TW" altLang="en-US" sz="2800" dirty="0"/>
                        </a:p>
                      </a:txBody>
                      <a:tcPr/>
                    </a:tc>
                    <a:extLst>
                      <a:ext uri="{0D108BD9-81ED-4DB2-BD59-A6C34878D82A}">
                        <a16:rowId xmlns:a16="http://schemas.microsoft.com/office/drawing/2014/main" val="10000"/>
                      </a:ext>
                    </a:extLst>
                  </a:tr>
                  <a:tr h="987552">
                    <a:tc>
                      <a:txBody>
                        <a:bodyPr/>
                        <a:lstStyle/>
                        <a:p>
                          <a:r>
                            <a:rPr lang="en-US" altLang="zh-TW" sz="2800" dirty="0"/>
                            <a:t>sigmoid</a:t>
                          </a:r>
                          <a:endParaRPr lang="zh-TW" altLang="en-US" sz="2800" dirty="0"/>
                        </a:p>
                      </a:txBody>
                      <a:tcPr/>
                    </a:tc>
                    <a:tc>
                      <a:txBody>
                        <a:bodyPr/>
                        <a:lstStyle/>
                        <a:p>
                          <a:endParaRPr lang="zh-TW"/>
                        </a:p>
                      </a:txBody>
                      <a:tcPr>
                        <a:blipFill>
                          <a:blip r:embed="rId2"/>
                          <a:stretch>
                            <a:fillRect l="-100533" t="-111111" r="-101333" b="-279630"/>
                          </a:stretch>
                        </a:blipFill>
                      </a:tcPr>
                    </a:tc>
                    <a:tc>
                      <a:txBody>
                        <a:bodyPr/>
                        <a:lstStyle/>
                        <a:p>
                          <a:endParaRPr lang="zh-TW"/>
                        </a:p>
                      </a:txBody>
                      <a:tcPr>
                        <a:blipFill>
                          <a:blip r:embed="rId2"/>
                          <a:stretch>
                            <a:fillRect l="-200000" t="-111111" r="-1064" b="-279630"/>
                          </a:stretch>
                        </a:blipFill>
                      </a:tcPr>
                    </a:tc>
                    <a:extLst>
                      <a:ext uri="{0D108BD9-81ED-4DB2-BD59-A6C34878D82A}">
                        <a16:rowId xmlns:a16="http://schemas.microsoft.com/office/drawing/2014/main" val="10001"/>
                      </a:ext>
                    </a:extLst>
                  </a:tr>
                  <a:tr h="1005297">
                    <a:tc>
                      <a:txBody>
                        <a:bodyPr/>
                        <a:lstStyle/>
                        <a:p>
                          <a:r>
                            <a:rPr lang="en-US" altLang="zh-TW" sz="2800" dirty="0" err="1"/>
                            <a:t>tanh</a:t>
                          </a:r>
                          <a:endParaRPr lang="zh-TW" altLang="en-US" sz="2800" dirty="0"/>
                        </a:p>
                      </a:txBody>
                      <a:tcPr/>
                    </a:tc>
                    <a:tc>
                      <a:txBody>
                        <a:bodyPr/>
                        <a:lstStyle/>
                        <a:p>
                          <a:endParaRPr lang="zh-TW"/>
                        </a:p>
                      </a:txBody>
                      <a:tcPr>
                        <a:blipFill>
                          <a:blip r:embed="rId2"/>
                          <a:stretch>
                            <a:fillRect l="-100533" t="-207273" r="-101333" b="-174545"/>
                          </a:stretch>
                        </a:blipFill>
                      </a:tcPr>
                    </a:tc>
                    <a:tc>
                      <a:txBody>
                        <a:bodyPr/>
                        <a:lstStyle/>
                        <a:p>
                          <a:endParaRPr lang="zh-TW"/>
                        </a:p>
                      </a:txBody>
                      <a:tcPr>
                        <a:blipFill>
                          <a:blip r:embed="rId2"/>
                          <a:stretch>
                            <a:fillRect l="-200000" t="-207273" r="-1064" b="-174545"/>
                          </a:stretch>
                        </a:blipFill>
                      </a:tcPr>
                    </a:tc>
                    <a:extLst>
                      <a:ext uri="{0D108BD9-81ED-4DB2-BD59-A6C34878D82A}">
                        <a16:rowId xmlns:a16="http://schemas.microsoft.com/office/drawing/2014/main" val="10002"/>
                      </a:ext>
                    </a:extLst>
                  </a:tr>
                  <a:tr h="913395">
                    <a:tc>
                      <a:txBody>
                        <a:bodyPr/>
                        <a:lstStyle/>
                        <a:p>
                          <a:r>
                            <a:rPr lang="en-US" altLang="zh-TW" sz="2800" dirty="0" err="1"/>
                            <a:t>ReLU</a:t>
                          </a:r>
                          <a:endParaRPr lang="zh-TW" altLang="en-US" sz="2800" dirty="0"/>
                        </a:p>
                      </a:txBody>
                      <a:tcPr/>
                    </a:tc>
                    <a:tc>
                      <a:txBody>
                        <a:bodyPr/>
                        <a:lstStyle/>
                        <a:p>
                          <a:endParaRPr lang="zh-TW"/>
                        </a:p>
                      </a:txBody>
                      <a:tcPr>
                        <a:blipFill>
                          <a:blip r:embed="rId2"/>
                          <a:stretch>
                            <a:fillRect l="-100533" t="-338000" r="-101333" b="-92000"/>
                          </a:stretch>
                        </a:blipFill>
                      </a:tcPr>
                    </a:tc>
                    <a:tc>
                      <a:txBody>
                        <a:bodyPr/>
                        <a:lstStyle/>
                        <a:p>
                          <a:endParaRPr lang="zh-TW"/>
                        </a:p>
                      </a:txBody>
                      <a:tcPr>
                        <a:blipFill>
                          <a:blip r:embed="rId2"/>
                          <a:stretch>
                            <a:fillRect l="-200000" t="-338000" r="-1064" b="-92000"/>
                          </a:stretch>
                        </a:blipFill>
                      </a:tcPr>
                    </a:tc>
                    <a:extLst>
                      <a:ext uri="{0D108BD9-81ED-4DB2-BD59-A6C34878D82A}">
                        <a16:rowId xmlns:a16="http://schemas.microsoft.com/office/drawing/2014/main" val="10003"/>
                      </a:ext>
                    </a:extLst>
                  </a:tr>
                  <a:tr h="828866">
                    <a:tc>
                      <a:txBody>
                        <a:bodyPr/>
                        <a:lstStyle/>
                        <a:p>
                          <a:r>
                            <a:rPr lang="en-US" altLang="zh-TW" sz="2800" dirty="0"/>
                            <a:t>Leaky</a:t>
                          </a:r>
                          <a:r>
                            <a:rPr lang="en-US" altLang="zh-TW" sz="2800" baseline="0" dirty="0"/>
                            <a:t> </a:t>
                          </a:r>
                          <a:r>
                            <a:rPr lang="en-US" altLang="zh-TW" sz="2800" baseline="0" dirty="0" err="1"/>
                            <a:t>ReLU</a:t>
                          </a:r>
                          <a:endParaRPr lang="zh-TW" altLang="en-US" sz="2800" dirty="0"/>
                        </a:p>
                      </a:txBody>
                      <a:tcPr/>
                    </a:tc>
                    <a:tc>
                      <a:txBody>
                        <a:bodyPr/>
                        <a:lstStyle/>
                        <a:p>
                          <a:endParaRPr lang="zh-TW"/>
                        </a:p>
                      </a:txBody>
                      <a:tcPr>
                        <a:blipFill>
                          <a:blip r:embed="rId2"/>
                          <a:stretch>
                            <a:fillRect l="-100533" t="-483088" r="-101333" b="-1471"/>
                          </a:stretch>
                        </a:blipFill>
                      </a:tcPr>
                    </a:tc>
                    <a:tc>
                      <a:txBody>
                        <a:bodyPr/>
                        <a:lstStyle/>
                        <a:p>
                          <a:endParaRPr lang="zh-TW"/>
                        </a:p>
                      </a:txBody>
                      <a:tcPr>
                        <a:blipFill>
                          <a:blip r:embed="rId2"/>
                          <a:stretch>
                            <a:fillRect l="-200000" t="-483088" r="-1064" b="-1471"/>
                          </a:stretch>
                        </a:blipFill>
                      </a:tcPr>
                    </a:tc>
                    <a:extLst>
                      <a:ext uri="{0D108BD9-81ED-4DB2-BD59-A6C34878D82A}">
                        <a16:rowId xmlns:a16="http://schemas.microsoft.com/office/drawing/2014/main" val="10004"/>
                      </a:ext>
                    </a:extLst>
                  </a:tr>
                </a:tbl>
              </a:graphicData>
            </a:graphic>
          </p:graphicFrame>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65</a:t>
            </a:fld>
            <a:endParaRPr lang="en-US" dirty="0"/>
          </a:p>
        </p:txBody>
      </p:sp>
      <p:grpSp>
        <p:nvGrpSpPr>
          <p:cNvPr id="6" name="Group 3"/>
          <p:cNvGrpSpPr/>
          <p:nvPr/>
        </p:nvGrpSpPr>
        <p:grpSpPr>
          <a:xfrm>
            <a:off x="8965314" y="1389744"/>
            <a:ext cx="3000510" cy="1375959"/>
            <a:chOff x="479374" y="687839"/>
            <a:chExt cx="3759812" cy="2579061"/>
          </a:xfrm>
        </p:grpSpPr>
        <p:pic>
          <p:nvPicPr>
            <p:cNvPr id="7"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765" y="1288300"/>
              <a:ext cx="3029046" cy="1360957"/>
            </a:xfrm>
            <a:prstGeom prst="rect">
              <a:avLst/>
            </a:prstGeom>
          </p:spPr>
        </p:pic>
        <p:sp>
          <p:nvSpPr>
            <p:cNvPr id="8" name="TextBox 5"/>
            <p:cNvSpPr txBox="1"/>
            <p:nvPr/>
          </p:nvSpPr>
          <p:spPr>
            <a:xfrm>
              <a:off x="2185288" y="687839"/>
              <a:ext cx="446324" cy="865333"/>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a</a:t>
              </a:r>
            </a:p>
          </p:txBody>
        </p:sp>
        <p:grpSp>
          <p:nvGrpSpPr>
            <p:cNvPr id="9" name="Group 6"/>
            <p:cNvGrpSpPr/>
            <p:nvPr/>
          </p:nvGrpSpPr>
          <p:grpSpPr>
            <a:xfrm>
              <a:off x="479374" y="1066029"/>
              <a:ext cx="3759812" cy="2200871"/>
              <a:chOff x="895351" y="1540663"/>
              <a:chExt cx="3759812" cy="2200871"/>
            </a:xfrm>
          </p:grpSpPr>
          <p:grpSp>
            <p:nvGrpSpPr>
              <p:cNvPr id="10" name="Group 7"/>
              <p:cNvGrpSpPr/>
              <p:nvPr/>
            </p:nvGrpSpPr>
            <p:grpSpPr>
              <a:xfrm>
                <a:off x="895351" y="1540663"/>
                <a:ext cx="3445328" cy="1740676"/>
                <a:chOff x="653144" y="1491678"/>
                <a:chExt cx="3445328" cy="1740676"/>
              </a:xfrm>
            </p:grpSpPr>
            <p:cxnSp>
              <p:nvCxnSpPr>
                <p:cNvPr id="13" name="Straight Arrow Connector 11"/>
                <p:cNvCxnSpPr/>
                <p:nvPr/>
              </p:nvCxnSpPr>
              <p:spPr>
                <a:xfrm>
                  <a:off x="653144" y="3059218"/>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2"/>
                <p:cNvCxnSpPr>
                  <a:cxnSpLocks/>
                </p:cNvCxnSpPr>
                <p:nvPr/>
              </p:nvCxnSpPr>
              <p:spPr>
                <a:xfrm flipV="1">
                  <a:off x="2359058" y="1491678"/>
                  <a:ext cx="0" cy="174067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 name="TextBox 8"/>
              <p:cNvSpPr txBox="1"/>
              <p:nvPr/>
            </p:nvSpPr>
            <p:spPr>
              <a:xfrm>
                <a:off x="4238970" y="2876201"/>
                <a:ext cx="416193" cy="865333"/>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z</a:t>
                </a:r>
              </a:p>
            </p:txBody>
          </p:sp>
        </p:grpSp>
      </p:grpSp>
      <p:pic>
        <p:nvPicPr>
          <p:cNvPr id="15" name="Picture 2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73996" y="2993212"/>
            <a:ext cx="2574743" cy="1253336"/>
          </a:xfrm>
          <a:prstGeom prst="rect">
            <a:avLst/>
          </a:prstGeom>
        </p:spPr>
      </p:pic>
      <p:sp>
        <p:nvSpPr>
          <p:cNvPr id="16" name="TextBox 20"/>
          <p:cNvSpPr txBox="1"/>
          <p:nvPr/>
        </p:nvSpPr>
        <p:spPr>
          <a:xfrm>
            <a:off x="10051500" y="2793399"/>
            <a:ext cx="248402" cy="461665"/>
          </a:xfrm>
          <a:prstGeom prst="rect">
            <a:avLst/>
          </a:prstGeom>
          <a:noFill/>
        </p:spPr>
        <p:txBody>
          <a:bodyPr wrap="square" rtlCol="0">
            <a:spAutoFit/>
          </a:bodyPr>
          <a:lstStyle/>
          <a:p>
            <a:r>
              <a:rPr lang="en-US" sz="2400" dirty="0">
                <a:latin typeface="Century Schoolbook" charset="0"/>
                <a:ea typeface="Century Schoolbook" charset="0"/>
                <a:cs typeface="Century Schoolbook" charset="0"/>
              </a:rPr>
              <a:t>a</a:t>
            </a:r>
          </a:p>
        </p:txBody>
      </p:sp>
      <p:cxnSp>
        <p:nvCxnSpPr>
          <p:cNvPr id="17" name="Straight Arrow Connector 21"/>
          <p:cNvCxnSpPr/>
          <p:nvPr/>
        </p:nvCxnSpPr>
        <p:spPr>
          <a:xfrm>
            <a:off x="9302194" y="3639913"/>
            <a:ext cx="2075775"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22"/>
          <p:cNvCxnSpPr>
            <a:stCxn id="15" idx="2"/>
            <a:endCxn id="15" idx="0"/>
          </p:cNvCxnSpPr>
          <p:nvPr/>
        </p:nvCxnSpPr>
        <p:spPr>
          <a:xfrm flipV="1">
            <a:off x="10361368" y="2993212"/>
            <a:ext cx="0" cy="12533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23"/>
          <p:cNvSpPr txBox="1"/>
          <p:nvPr/>
        </p:nvSpPr>
        <p:spPr>
          <a:xfrm>
            <a:off x="11357777" y="3409080"/>
            <a:ext cx="230052" cy="461665"/>
          </a:xfrm>
          <a:prstGeom prst="rect">
            <a:avLst/>
          </a:prstGeom>
          <a:noFill/>
        </p:spPr>
        <p:txBody>
          <a:bodyPr wrap="square" rtlCol="0">
            <a:spAutoFit/>
          </a:bodyPr>
          <a:lstStyle/>
          <a:p>
            <a:r>
              <a:rPr lang="en-US" sz="2400" dirty="0">
                <a:latin typeface="Century Schoolbook" charset="0"/>
                <a:ea typeface="Century Schoolbook" charset="0"/>
                <a:cs typeface="Century Schoolbook" charset="0"/>
              </a:rPr>
              <a:t>z</a:t>
            </a:r>
          </a:p>
        </p:txBody>
      </p:sp>
      <p:sp>
        <p:nvSpPr>
          <p:cNvPr id="27" name="文字方塊 26"/>
          <p:cNvSpPr txBox="1"/>
          <p:nvPr/>
        </p:nvSpPr>
        <p:spPr>
          <a:xfrm>
            <a:off x="8562884" y="1701810"/>
            <a:ext cx="1335717" cy="461665"/>
          </a:xfrm>
          <a:prstGeom prst="rect">
            <a:avLst/>
          </a:prstGeom>
          <a:noFill/>
        </p:spPr>
        <p:txBody>
          <a:bodyPr wrap="square" rtlCol="0">
            <a:spAutoFit/>
          </a:bodyPr>
          <a:lstStyle/>
          <a:p>
            <a:r>
              <a:rPr lang="en-US" altLang="zh-TW" sz="2400" dirty="0"/>
              <a:t>sigmoid</a:t>
            </a:r>
            <a:endParaRPr lang="zh-TW" altLang="en-US" sz="2400" dirty="0"/>
          </a:p>
        </p:txBody>
      </p:sp>
      <p:sp>
        <p:nvSpPr>
          <p:cNvPr id="28" name="文字方塊 27"/>
          <p:cNvSpPr txBox="1"/>
          <p:nvPr/>
        </p:nvSpPr>
        <p:spPr>
          <a:xfrm>
            <a:off x="8562884" y="3024231"/>
            <a:ext cx="1335717" cy="461665"/>
          </a:xfrm>
          <a:prstGeom prst="rect">
            <a:avLst/>
          </a:prstGeom>
          <a:noFill/>
        </p:spPr>
        <p:txBody>
          <a:bodyPr wrap="square" rtlCol="0">
            <a:spAutoFit/>
          </a:bodyPr>
          <a:lstStyle/>
          <a:p>
            <a:r>
              <a:rPr lang="en-US" altLang="zh-TW" sz="2400" dirty="0" err="1"/>
              <a:t>tanh</a:t>
            </a:r>
            <a:endParaRPr lang="zh-TW" altLang="en-US" sz="2400" dirty="0"/>
          </a:p>
        </p:txBody>
      </p:sp>
      <p:sp>
        <p:nvSpPr>
          <p:cNvPr id="29" name="文字方塊 28"/>
          <p:cNvSpPr txBox="1"/>
          <p:nvPr/>
        </p:nvSpPr>
        <p:spPr>
          <a:xfrm>
            <a:off x="8561517" y="4550009"/>
            <a:ext cx="1335717" cy="461665"/>
          </a:xfrm>
          <a:prstGeom prst="rect">
            <a:avLst/>
          </a:prstGeom>
          <a:noFill/>
        </p:spPr>
        <p:txBody>
          <a:bodyPr wrap="square" rtlCol="0">
            <a:spAutoFit/>
          </a:bodyPr>
          <a:lstStyle/>
          <a:p>
            <a:r>
              <a:rPr lang="en-US" altLang="zh-TW" sz="2400" dirty="0" err="1"/>
              <a:t>ReLU</a:t>
            </a:r>
            <a:endParaRPr lang="zh-TW" altLang="en-US" sz="2400" dirty="0"/>
          </a:p>
        </p:txBody>
      </p:sp>
      <p:grpSp>
        <p:nvGrpSpPr>
          <p:cNvPr id="30" name="Group 26"/>
          <p:cNvGrpSpPr/>
          <p:nvPr/>
        </p:nvGrpSpPr>
        <p:grpSpPr>
          <a:xfrm>
            <a:off x="9310115" y="4346652"/>
            <a:ext cx="2404736" cy="1370174"/>
            <a:chOff x="968290" y="1339197"/>
            <a:chExt cx="3942178" cy="2764320"/>
          </a:xfrm>
        </p:grpSpPr>
        <p:grpSp>
          <p:nvGrpSpPr>
            <p:cNvPr id="33" name="Group 4"/>
            <p:cNvGrpSpPr/>
            <p:nvPr/>
          </p:nvGrpSpPr>
          <p:grpSpPr>
            <a:xfrm>
              <a:off x="968290" y="1698778"/>
              <a:ext cx="3942178" cy="2404739"/>
              <a:chOff x="435050" y="3804505"/>
              <a:chExt cx="3942178" cy="2404739"/>
            </a:xfrm>
          </p:grpSpPr>
          <p:grpSp>
            <p:nvGrpSpPr>
              <p:cNvPr id="35" name="Group 5"/>
              <p:cNvGrpSpPr/>
              <p:nvPr/>
            </p:nvGrpSpPr>
            <p:grpSpPr>
              <a:xfrm>
                <a:off x="435050" y="3804505"/>
                <a:ext cx="3942178" cy="2404739"/>
                <a:chOff x="895351" y="1518557"/>
                <a:chExt cx="3942178" cy="2404739"/>
              </a:xfrm>
            </p:grpSpPr>
            <p:grpSp>
              <p:nvGrpSpPr>
                <p:cNvPr id="38" name="Group 8"/>
                <p:cNvGrpSpPr/>
                <p:nvPr/>
              </p:nvGrpSpPr>
              <p:grpSpPr>
                <a:xfrm>
                  <a:off x="895351" y="1518557"/>
                  <a:ext cx="3445328" cy="1567543"/>
                  <a:chOff x="653144" y="1469572"/>
                  <a:chExt cx="3445328" cy="1567543"/>
                </a:xfrm>
              </p:grpSpPr>
              <p:cxnSp>
                <p:nvCxnSpPr>
                  <p:cNvPr id="40" name="Straight Arrow Connector 10"/>
                  <p:cNvCxnSpPr/>
                  <p:nvPr/>
                </p:nvCxnSpPr>
                <p:spPr>
                  <a:xfrm>
                    <a:off x="653144" y="3037115"/>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11"/>
                  <p:cNvCxnSpPr/>
                  <p:nvPr/>
                </p:nvCxnSpPr>
                <p:spPr>
                  <a:xfrm flipV="1">
                    <a:off x="2375808" y="1469572"/>
                    <a:ext cx="0" cy="15675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9" name="TextBox 9"/>
                <p:cNvSpPr txBox="1"/>
                <p:nvPr/>
              </p:nvSpPr>
              <p:spPr>
                <a:xfrm>
                  <a:off x="4250990" y="2867702"/>
                  <a:ext cx="586539" cy="1055594"/>
                </a:xfrm>
                <a:prstGeom prst="rect">
                  <a:avLst/>
                </a:prstGeom>
                <a:noFill/>
              </p:spPr>
              <p:txBody>
                <a:bodyPr wrap="none" rtlCol="0">
                  <a:spAutoFit/>
                </a:bodyPr>
                <a:lstStyle/>
                <a:p>
                  <a:r>
                    <a:rPr lang="en-US" sz="2800">
                      <a:latin typeface="Century Schoolbook" charset="0"/>
                      <a:ea typeface="Century Schoolbook" charset="0"/>
                      <a:cs typeface="Century Schoolbook" charset="0"/>
                    </a:rPr>
                    <a:t>z</a:t>
                  </a:r>
                </a:p>
              </p:txBody>
            </p:sp>
          </p:grpSp>
          <p:cxnSp>
            <p:nvCxnSpPr>
              <p:cNvPr id="36" name="Straight Connector 6"/>
              <p:cNvCxnSpPr/>
              <p:nvPr/>
            </p:nvCxnSpPr>
            <p:spPr>
              <a:xfrm flipV="1">
                <a:off x="2157715" y="3939902"/>
                <a:ext cx="1427918" cy="142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7"/>
              <p:cNvCxnSpPr/>
              <p:nvPr/>
            </p:nvCxnSpPr>
            <p:spPr>
              <a:xfrm flipV="1">
                <a:off x="592667" y="5361126"/>
                <a:ext cx="1565047" cy="9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24"/>
            <p:cNvSpPr txBox="1"/>
            <p:nvPr/>
          </p:nvSpPr>
          <p:spPr>
            <a:xfrm>
              <a:off x="2690952" y="1339197"/>
              <a:ext cx="583913" cy="931407"/>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a</a:t>
              </a:r>
            </a:p>
          </p:txBody>
        </p:sp>
      </p:grpSp>
      <p:grpSp>
        <p:nvGrpSpPr>
          <p:cNvPr id="42" name="Group 27"/>
          <p:cNvGrpSpPr/>
          <p:nvPr/>
        </p:nvGrpSpPr>
        <p:grpSpPr>
          <a:xfrm>
            <a:off x="9459151" y="5613029"/>
            <a:ext cx="2170541" cy="1318302"/>
            <a:chOff x="7474513" y="1334241"/>
            <a:chExt cx="4151263" cy="2859388"/>
          </a:xfrm>
        </p:grpSpPr>
        <p:grpSp>
          <p:nvGrpSpPr>
            <p:cNvPr id="45" name="Group 12"/>
            <p:cNvGrpSpPr/>
            <p:nvPr/>
          </p:nvGrpSpPr>
          <p:grpSpPr>
            <a:xfrm>
              <a:off x="7474513" y="1698778"/>
              <a:ext cx="4151263" cy="2494851"/>
              <a:chOff x="435050" y="3804505"/>
              <a:chExt cx="4125346" cy="2494851"/>
            </a:xfrm>
          </p:grpSpPr>
          <p:grpSp>
            <p:nvGrpSpPr>
              <p:cNvPr id="47" name="Group 13"/>
              <p:cNvGrpSpPr/>
              <p:nvPr/>
            </p:nvGrpSpPr>
            <p:grpSpPr>
              <a:xfrm>
                <a:off x="435050" y="3804505"/>
                <a:ext cx="4125346" cy="2494851"/>
                <a:chOff x="895351" y="1518557"/>
                <a:chExt cx="4125346" cy="2494851"/>
              </a:xfrm>
            </p:grpSpPr>
            <p:grpSp>
              <p:nvGrpSpPr>
                <p:cNvPr id="50" name="Group 16"/>
                <p:cNvGrpSpPr/>
                <p:nvPr/>
              </p:nvGrpSpPr>
              <p:grpSpPr>
                <a:xfrm>
                  <a:off x="895351" y="1518557"/>
                  <a:ext cx="3445328" cy="1567543"/>
                  <a:chOff x="653144" y="1469572"/>
                  <a:chExt cx="3445328" cy="1567543"/>
                </a:xfrm>
              </p:grpSpPr>
              <p:cxnSp>
                <p:nvCxnSpPr>
                  <p:cNvPr id="52" name="Straight Arrow Connector 18"/>
                  <p:cNvCxnSpPr/>
                  <p:nvPr/>
                </p:nvCxnSpPr>
                <p:spPr>
                  <a:xfrm>
                    <a:off x="653144" y="3037115"/>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19"/>
                  <p:cNvCxnSpPr/>
                  <p:nvPr/>
                </p:nvCxnSpPr>
                <p:spPr>
                  <a:xfrm flipV="1">
                    <a:off x="2375808" y="1469572"/>
                    <a:ext cx="0" cy="15675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1" name="TextBox 17"/>
                <p:cNvSpPr txBox="1"/>
                <p:nvPr/>
              </p:nvSpPr>
              <p:spPr>
                <a:xfrm>
                  <a:off x="4340679" y="2878548"/>
                  <a:ext cx="680018" cy="1134860"/>
                </a:xfrm>
                <a:prstGeom prst="rect">
                  <a:avLst/>
                </a:prstGeom>
                <a:noFill/>
              </p:spPr>
              <p:txBody>
                <a:bodyPr wrap="none" rtlCol="0">
                  <a:spAutoFit/>
                </a:bodyPr>
                <a:lstStyle/>
                <a:p>
                  <a:r>
                    <a:rPr lang="en-US" sz="2800">
                      <a:latin typeface="Century Schoolbook" charset="0"/>
                      <a:ea typeface="Century Schoolbook" charset="0"/>
                      <a:cs typeface="Century Schoolbook" charset="0"/>
                    </a:rPr>
                    <a:t>z</a:t>
                  </a:r>
                </a:p>
              </p:txBody>
            </p:sp>
          </p:grpSp>
          <p:cxnSp>
            <p:nvCxnSpPr>
              <p:cNvPr id="48" name="Straight Connector 14"/>
              <p:cNvCxnSpPr/>
              <p:nvPr/>
            </p:nvCxnSpPr>
            <p:spPr>
              <a:xfrm flipV="1">
                <a:off x="2157715" y="3939902"/>
                <a:ext cx="1427918" cy="142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15"/>
              <p:cNvCxnSpPr/>
              <p:nvPr/>
            </p:nvCxnSpPr>
            <p:spPr>
              <a:xfrm flipV="1">
                <a:off x="654371" y="5361128"/>
                <a:ext cx="1503343" cy="146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25"/>
            <p:cNvSpPr txBox="1"/>
            <p:nvPr/>
          </p:nvSpPr>
          <p:spPr>
            <a:xfrm>
              <a:off x="9207998" y="1334241"/>
              <a:ext cx="681227" cy="1001348"/>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a</a:t>
              </a:r>
            </a:p>
          </p:txBody>
        </p:sp>
      </p:grpSp>
      <p:sp>
        <p:nvSpPr>
          <p:cNvPr id="54" name="文字方塊 53"/>
          <p:cNvSpPr txBox="1"/>
          <p:nvPr/>
        </p:nvSpPr>
        <p:spPr>
          <a:xfrm>
            <a:off x="8554883" y="5735919"/>
            <a:ext cx="1335717" cy="830997"/>
          </a:xfrm>
          <a:prstGeom prst="rect">
            <a:avLst/>
          </a:prstGeom>
          <a:noFill/>
        </p:spPr>
        <p:txBody>
          <a:bodyPr wrap="square" rtlCol="0">
            <a:spAutoFit/>
          </a:bodyPr>
          <a:lstStyle/>
          <a:p>
            <a:r>
              <a:rPr lang="en-US" altLang="zh-TW" sz="2400" dirty="0"/>
              <a:t>Leaky </a:t>
            </a:r>
            <a:r>
              <a:rPr lang="en-US" altLang="zh-TW" sz="2400" dirty="0" err="1"/>
              <a:t>ReLU</a:t>
            </a:r>
            <a:endParaRPr lang="zh-TW" altLang="en-US" sz="2400" dirty="0"/>
          </a:p>
        </p:txBody>
      </p:sp>
    </p:spTree>
    <p:extLst>
      <p:ext uri="{BB962C8B-B14F-4D97-AF65-F5344CB8AC3E}">
        <p14:creationId xmlns:p14="http://schemas.microsoft.com/office/powerpoint/2010/main" val="404057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non-linear activation function?</a:t>
            </a:r>
            <a:endParaRPr lang="zh-TW" altLang="en-US" dirty="0"/>
          </a:p>
        </p:txBody>
      </p:sp>
      <p:sp>
        <p:nvSpPr>
          <p:cNvPr id="3" name="內容版面配置區 2"/>
          <p:cNvSpPr>
            <a:spLocks noGrp="1"/>
          </p:cNvSpPr>
          <p:nvPr>
            <p:ph idx="1"/>
          </p:nvPr>
        </p:nvSpPr>
        <p:spPr>
          <a:xfrm>
            <a:off x="1311579" y="1860426"/>
            <a:ext cx="10193033" cy="3777622"/>
          </a:xfrm>
        </p:spPr>
        <p:txBody>
          <a:bodyPr>
            <a:noAutofit/>
          </a:bodyPr>
          <a:lstStyle/>
          <a:p>
            <a:r>
              <a:rPr lang="en-US" altLang="zh-TW" sz="2800" dirty="0"/>
              <a:t>What not linear?</a:t>
            </a:r>
          </a:p>
          <a:p>
            <a:r>
              <a:rPr lang="en-US" altLang="zh-TW" sz="2800" dirty="0"/>
              <a:t>Suppose g</a:t>
            </a:r>
            <a:r>
              <a:rPr lang="en-US" altLang="zh-TW" sz="2800" baseline="30000" dirty="0"/>
              <a:t>[1]</a:t>
            </a:r>
            <a:r>
              <a:rPr lang="en-US" altLang="zh-TW" sz="2800" dirty="0"/>
              <a:t>, g</a:t>
            </a:r>
            <a:r>
              <a:rPr lang="en-US" altLang="zh-TW" sz="2800" baseline="30000" dirty="0"/>
              <a:t>[2]</a:t>
            </a:r>
            <a:r>
              <a:rPr lang="en-US" altLang="zh-TW" sz="2800" dirty="0"/>
              <a:t> are all linear</a:t>
            </a:r>
          </a:p>
          <a:p>
            <a:pPr lvl="1"/>
            <a:r>
              <a:rPr lang="en-US" altLang="zh-TW" sz="2400" dirty="0"/>
              <a:t>a</a:t>
            </a:r>
            <a:r>
              <a:rPr lang="en-US" altLang="zh-TW" sz="2400" baseline="30000" dirty="0"/>
              <a:t>[1]</a:t>
            </a:r>
            <a:r>
              <a:rPr lang="en-US" altLang="zh-TW" sz="2400" dirty="0"/>
              <a:t> = z</a:t>
            </a:r>
            <a:r>
              <a:rPr lang="en-US" altLang="zh-TW" sz="2400" baseline="30000" dirty="0"/>
              <a:t>[1]</a:t>
            </a:r>
          </a:p>
          <a:p>
            <a:pPr lvl="1"/>
            <a:r>
              <a:rPr lang="en-US" altLang="zh-TW" sz="2400" dirty="0"/>
              <a:t>a</a:t>
            </a:r>
            <a:r>
              <a:rPr lang="en-US" altLang="zh-TW" sz="2400" baseline="30000" dirty="0"/>
              <a:t>[2]</a:t>
            </a:r>
            <a:r>
              <a:rPr lang="en-US" altLang="zh-TW" sz="2400" dirty="0"/>
              <a:t> = z</a:t>
            </a:r>
            <a:r>
              <a:rPr lang="en-US" altLang="zh-TW" sz="2400" baseline="30000" dirty="0"/>
              <a:t>[2]</a:t>
            </a:r>
          </a:p>
          <a:p>
            <a:pPr lvl="1"/>
            <a:r>
              <a:rPr lang="en-US" altLang="zh-TW" sz="2400" dirty="0"/>
              <a:t>a</a:t>
            </a:r>
            <a:r>
              <a:rPr lang="en-US" altLang="zh-TW" sz="2400" baseline="30000" dirty="0"/>
              <a:t>[2] </a:t>
            </a:r>
            <a:r>
              <a:rPr lang="en-US" altLang="zh-TW" sz="2400" dirty="0"/>
              <a:t>= W</a:t>
            </a:r>
            <a:r>
              <a:rPr lang="en-US" altLang="zh-TW" sz="2400" baseline="30000" dirty="0"/>
              <a:t>[2]</a:t>
            </a:r>
            <a:r>
              <a:rPr lang="en-US" altLang="zh-TW" sz="2400" dirty="0"/>
              <a:t>a</a:t>
            </a:r>
            <a:r>
              <a:rPr lang="en-US" altLang="zh-TW" sz="2400" baseline="30000" dirty="0"/>
              <a:t>[1]</a:t>
            </a:r>
            <a:r>
              <a:rPr lang="en-US" altLang="zh-TW" sz="2400" dirty="0"/>
              <a:t>+b</a:t>
            </a:r>
            <a:r>
              <a:rPr lang="en-US" altLang="zh-TW" sz="2400" baseline="30000" dirty="0"/>
              <a:t>[2]</a:t>
            </a:r>
          </a:p>
          <a:p>
            <a:pPr lvl="1"/>
            <a:r>
              <a:rPr lang="en-US" altLang="zh-TW" sz="2400" dirty="0"/>
              <a:t>= W</a:t>
            </a:r>
            <a:r>
              <a:rPr lang="en-US" altLang="zh-TW" sz="2400" baseline="30000" dirty="0"/>
              <a:t>[2]</a:t>
            </a:r>
            <a:r>
              <a:rPr lang="en-US" altLang="zh-TW" sz="2400" dirty="0"/>
              <a:t>(W</a:t>
            </a:r>
            <a:r>
              <a:rPr lang="en-US" altLang="zh-TW" sz="2400" baseline="30000" dirty="0"/>
              <a:t>[1]</a:t>
            </a:r>
            <a:r>
              <a:rPr lang="en-US" altLang="zh-TW" sz="2400" dirty="0" err="1"/>
              <a:t>X+b</a:t>
            </a:r>
            <a:r>
              <a:rPr lang="en-US" altLang="zh-TW" sz="2400" baseline="30000" dirty="0"/>
              <a:t>[1]</a:t>
            </a:r>
            <a:r>
              <a:rPr lang="en-US" altLang="zh-TW" sz="2400" dirty="0"/>
              <a:t>)+b</a:t>
            </a:r>
            <a:r>
              <a:rPr lang="en-US" altLang="zh-TW" sz="2400" baseline="30000" dirty="0"/>
              <a:t>[2]</a:t>
            </a:r>
          </a:p>
          <a:p>
            <a:pPr lvl="1"/>
            <a:r>
              <a:rPr lang="en-US" altLang="zh-TW" sz="2400" dirty="0"/>
              <a:t>= W</a:t>
            </a:r>
            <a:r>
              <a:rPr lang="en-US" altLang="zh-TW" sz="2400" baseline="30000" dirty="0"/>
              <a:t>[2]</a:t>
            </a:r>
            <a:r>
              <a:rPr lang="en-US" altLang="zh-TW" sz="2400" dirty="0"/>
              <a:t>W</a:t>
            </a:r>
            <a:r>
              <a:rPr lang="en-US" altLang="zh-TW" sz="2400" baseline="30000" dirty="0"/>
              <a:t>[1]</a:t>
            </a:r>
            <a:r>
              <a:rPr lang="en-US" altLang="zh-TW" sz="2400" dirty="0"/>
              <a:t>X + W</a:t>
            </a:r>
            <a:r>
              <a:rPr lang="en-US" altLang="zh-TW" sz="2400" baseline="30000" dirty="0"/>
              <a:t>[2]</a:t>
            </a:r>
            <a:r>
              <a:rPr lang="en-US" altLang="zh-TW" sz="2400" dirty="0"/>
              <a:t>b</a:t>
            </a:r>
            <a:r>
              <a:rPr lang="en-US" altLang="zh-TW" sz="2400" baseline="30000" dirty="0"/>
              <a:t>[1]</a:t>
            </a:r>
            <a:r>
              <a:rPr lang="en-US" altLang="zh-TW" sz="2400" dirty="0"/>
              <a:t>+b</a:t>
            </a:r>
            <a:r>
              <a:rPr lang="en-US" altLang="zh-TW" sz="2400" baseline="30000" dirty="0"/>
              <a:t>[2]</a:t>
            </a:r>
          </a:p>
          <a:p>
            <a:pPr lvl="1"/>
            <a:r>
              <a:rPr lang="en-US" altLang="zh-TW" sz="2400" dirty="0"/>
              <a:t>= W’X + b’</a:t>
            </a:r>
          </a:p>
          <a:p>
            <a:r>
              <a:rPr lang="en-US" altLang="zh-TW" sz="2800" dirty="0"/>
              <a:t>All LINEAR!!!</a:t>
            </a:r>
            <a:endParaRPr lang="zh-TW" altLang="en-US" sz="2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66</a:t>
            </a:fld>
            <a:endParaRPr lang="en-US" dirty="0"/>
          </a:p>
        </p:txBody>
      </p:sp>
      <p:grpSp>
        <p:nvGrpSpPr>
          <p:cNvPr id="5" name="Group 31"/>
          <p:cNvGrpSpPr/>
          <p:nvPr/>
        </p:nvGrpSpPr>
        <p:grpSpPr>
          <a:xfrm>
            <a:off x="6987411" y="3885816"/>
            <a:ext cx="3784377" cy="2772298"/>
            <a:chOff x="663540" y="3845802"/>
            <a:chExt cx="3784377" cy="2772298"/>
          </a:xfrm>
        </p:grpSpPr>
        <p:grpSp>
          <p:nvGrpSpPr>
            <p:cNvPr id="6" name="Group 3"/>
            <p:cNvGrpSpPr/>
            <p:nvPr/>
          </p:nvGrpSpPr>
          <p:grpSpPr>
            <a:xfrm>
              <a:off x="1099886" y="4461933"/>
              <a:ext cx="3348031" cy="2156167"/>
              <a:chOff x="7572605" y="1318041"/>
              <a:chExt cx="3348031" cy="1961698"/>
            </a:xfrm>
          </p:grpSpPr>
          <mc:AlternateContent xmlns:mc="http://schemas.openxmlformats.org/markup-compatibility/2006" xmlns:a14="http://schemas.microsoft.com/office/drawing/2010/main">
            <mc:Choice Requires="a14">
              <p:sp>
                <p:nvSpPr>
                  <p:cNvPr id="8" name="TextBox 4"/>
                  <p:cNvSpPr txBox="1"/>
                  <p:nvPr/>
                </p:nvSpPr>
                <p:spPr>
                  <a:xfrm>
                    <a:off x="7572605" y="1318041"/>
                    <a:ext cx="2989857" cy="41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𝑥</m:t>
                          </m:r>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7572605" y="1318041"/>
                    <a:ext cx="2989857" cy="41903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5"/>
                  <p:cNvSpPr txBox="1"/>
                  <p:nvPr/>
                </p:nvSpPr>
                <p:spPr>
                  <a:xfrm>
                    <a:off x="7572605" y="1832262"/>
                    <a:ext cx="2524024" cy="41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[1]</m:t>
                              </m:r>
                            </m:sup>
                          </m:sSup>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0" smtClean="0">
                              <a:latin typeface="Cambria Math" charset="0"/>
                            </a:rPr>
                            <m:t>)</m:t>
                          </m:r>
                        </m:oMath>
                      </m:oMathPara>
                    </a14:m>
                    <a:endParaRPr lang="en-US" sz="2800" i="1" dirty="0"/>
                  </a:p>
                </p:txBody>
              </p:sp>
            </mc:Choice>
            <mc:Fallback xmlns="">
              <p:sp>
                <p:nvSpPr>
                  <p:cNvPr id="6" name="TextBox 5"/>
                  <p:cNvSpPr txBox="1">
                    <a:spLocks noRot="1" noChangeAspect="1" noMove="1" noResize="1" noEditPoints="1" noAdjustHandles="1" noChangeArrowheads="1" noChangeShapeType="1" noTextEdit="1"/>
                  </p:cNvSpPr>
                  <p:nvPr/>
                </p:nvSpPr>
                <p:spPr>
                  <a:xfrm>
                    <a:off x="7572605" y="1832262"/>
                    <a:ext cx="2524024" cy="4190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6"/>
                  <p:cNvSpPr txBox="1"/>
                  <p:nvPr/>
                </p:nvSpPr>
                <p:spPr>
                  <a:xfrm>
                    <a:off x="7572605" y="2346483"/>
                    <a:ext cx="3348031" cy="41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7572605" y="2346483"/>
                    <a:ext cx="3348031" cy="41903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7"/>
                  <p:cNvSpPr txBox="1"/>
                  <p:nvPr/>
                </p:nvSpPr>
                <p:spPr>
                  <a:xfrm>
                    <a:off x="7572605" y="2860704"/>
                    <a:ext cx="2524024" cy="41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r>
                            <a:rPr lang="en-US" sz="2800" b="0" i="1" smtClean="0">
                              <a:latin typeface="Cambria Math"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𝑔</m:t>
                              </m:r>
                            </m:e>
                            <m:sup>
                              <m:r>
                                <a:rPr lang="en-US" sz="2800" i="1">
                                  <a:latin typeface="Cambria Math" panose="02040503050406030204" pitchFamily="18" charset="0"/>
                                </a:rPr>
                                <m:t>[</m:t>
                              </m:r>
                              <m:r>
                                <a:rPr lang="en-US" sz="2800" b="0" i="1" smtClean="0">
                                  <a:latin typeface="Cambria Math" panose="02040503050406030204" pitchFamily="18" charset="0"/>
                                </a:rPr>
                                <m:t>2</m:t>
                              </m:r>
                              <m:r>
                                <a:rPr lang="en-US" sz="2800" i="1">
                                  <a:latin typeface="Cambria Math" panose="02040503050406030204" pitchFamily="18" charset="0"/>
                                </a:rPr>
                                <m:t>]</m:t>
                              </m:r>
                            </m:sup>
                          </m:sSup>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r>
                            <a:rPr lang="en-US" sz="2800" b="0" i="0" smtClean="0">
                              <a:latin typeface="Cambria Math" charset="0"/>
                            </a:rPr>
                            <m:t>)</m:t>
                          </m:r>
                        </m:oMath>
                      </m:oMathPara>
                    </a14:m>
                    <a:endParaRPr lang="en-US" sz="2800" i="1" dirty="0"/>
                  </a:p>
                </p:txBody>
              </p:sp>
            </mc:Choice>
            <mc:Fallback xmlns="">
              <p:sp>
                <p:nvSpPr>
                  <p:cNvPr id="8" name="TextBox 7"/>
                  <p:cNvSpPr txBox="1">
                    <a:spLocks noRot="1" noChangeAspect="1" noMove="1" noResize="1" noEditPoints="1" noAdjustHandles="1" noChangeArrowheads="1" noChangeShapeType="1" noTextEdit="1"/>
                  </p:cNvSpPr>
                  <p:nvPr/>
                </p:nvSpPr>
                <p:spPr>
                  <a:xfrm>
                    <a:off x="7572605" y="2860704"/>
                    <a:ext cx="2524024" cy="419035"/>
                  </a:xfrm>
                  <a:prstGeom prst="rect">
                    <a:avLst/>
                  </a:prstGeom>
                  <a:blipFill>
                    <a:blip r:embed="rId5"/>
                    <a:stretch>
                      <a:fillRect/>
                    </a:stretch>
                  </a:blipFill>
                </p:spPr>
                <p:txBody>
                  <a:bodyPr/>
                  <a:lstStyle/>
                  <a:p>
                    <a:r>
                      <a:rPr lang="en-US">
                        <a:noFill/>
                      </a:rPr>
                      <a:t> </a:t>
                    </a:r>
                  </a:p>
                </p:txBody>
              </p:sp>
            </mc:Fallback>
          </mc:AlternateContent>
        </p:grpSp>
        <p:sp>
          <p:nvSpPr>
            <p:cNvPr id="7" name="TextBox 8"/>
            <p:cNvSpPr txBox="1"/>
            <p:nvPr/>
          </p:nvSpPr>
          <p:spPr>
            <a:xfrm>
              <a:off x="663540" y="3845802"/>
              <a:ext cx="1986441"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Given  x: </a:t>
              </a:r>
            </a:p>
          </p:txBody>
        </p:sp>
      </p:grpSp>
      <p:grpSp>
        <p:nvGrpSpPr>
          <p:cNvPr id="12" name="Group 481"/>
          <p:cNvGrpSpPr/>
          <p:nvPr/>
        </p:nvGrpSpPr>
        <p:grpSpPr>
          <a:xfrm>
            <a:off x="7052527" y="1452447"/>
            <a:ext cx="4738903" cy="2105670"/>
            <a:chOff x="702527" y="1418581"/>
            <a:chExt cx="4155223" cy="2105670"/>
          </a:xfrm>
        </p:grpSpPr>
        <mc:AlternateContent xmlns:mc="http://schemas.openxmlformats.org/markup-compatibility/2006" xmlns:a14="http://schemas.microsoft.com/office/drawing/2010/main">
          <mc:Choice Requires="a14">
            <p:sp>
              <p:nvSpPr>
                <p:cNvPr id="13" name="TextBox 482"/>
                <p:cNvSpPr txBox="1"/>
                <p:nvPr/>
              </p:nvSpPr>
              <p:spPr>
                <a:xfrm>
                  <a:off x="702527" y="1418581"/>
                  <a:ext cx="540785" cy="65191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702527" y="1418581"/>
                  <a:ext cx="540785" cy="65191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483"/>
                <p:cNvSpPr txBox="1"/>
                <p:nvPr/>
              </p:nvSpPr>
              <p:spPr>
                <a:xfrm>
                  <a:off x="702527" y="2145458"/>
                  <a:ext cx="528130" cy="651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02527" y="2145458"/>
                  <a:ext cx="528130" cy="65191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484"/>
                <p:cNvSpPr txBox="1"/>
                <p:nvPr/>
              </p:nvSpPr>
              <p:spPr>
                <a:xfrm>
                  <a:off x="702527" y="2872334"/>
                  <a:ext cx="541218" cy="651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702527" y="2872334"/>
                  <a:ext cx="541218" cy="651917"/>
                </a:xfrm>
                <a:prstGeom prst="rect">
                  <a:avLst/>
                </a:prstGeom>
                <a:blipFill rotWithShape="0">
                  <a:blip r:embed="rId8"/>
                  <a:stretch>
                    <a:fillRect/>
                  </a:stretch>
                </a:blipFill>
              </p:spPr>
              <p:txBody>
                <a:bodyPr/>
                <a:lstStyle/>
                <a:p>
                  <a:r>
                    <a:rPr lang="en-US">
                      <a:noFill/>
                    </a:rPr>
                    <a:t> </a:t>
                  </a:r>
                </a:p>
              </p:txBody>
            </p:sp>
          </mc:Fallback>
        </mc:AlternateContent>
        <p:cxnSp>
          <p:nvCxnSpPr>
            <p:cNvPr id="16" name="Straight Arrow Connector 485"/>
            <p:cNvCxnSpPr>
              <a:stCxn id="28" idx="6"/>
              <a:endCxn id="29" idx="2"/>
            </p:cNvCxnSpPr>
            <p:nvPr/>
          </p:nvCxnSpPr>
          <p:spPr>
            <a:xfrm flipV="1">
              <a:off x="2574163" y="2460559"/>
              <a:ext cx="513359" cy="71346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486"/>
            <p:cNvCxnSpPr>
              <a:stCxn id="27" idx="6"/>
              <a:endCxn id="29" idx="2"/>
            </p:cNvCxnSpPr>
            <p:nvPr/>
          </p:nvCxnSpPr>
          <p:spPr>
            <a:xfrm>
              <a:off x="2574163" y="2460560"/>
              <a:ext cx="513359"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487"/>
            <p:cNvCxnSpPr/>
            <p:nvPr/>
          </p:nvCxnSpPr>
          <p:spPr>
            <a:xfrm>
              <a:off x="3636299" y="2469304"/>
              <a:ext cx="846433" cy="846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9" name="Oval 488"/>
            <p:cNvSpPr/>
            <p:nvPr/>
          </p:nvSpPr>
          <p:spPr>
            <a:xfrm>
              <a:off x="2028976" y="1441721"/>
              <a:ext cx="545187" cy="6129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0" name="Straight Arrow Connector 489"/>
            <p:cNvCxnSpPr>
              <a:stCxn id="24" idx="6"/>
              <a:endCxn id="29" idx="2"/>
            </p:cNvCxnSpPr>
            <p:nvPr/>
          </p:nvCxnSpPr>
          <p:spPr>
            <a:xfrm>
              <a:off x="2574163" y="1748214"/>
              <a:ext cx="513359" cy="71234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490"/>
                <p:cNvSpPr txBox="1"/>
                <p:nvPr/>
              </p:nvSpPr>
              <p:spPr>
                <a:xfrm>
                  <a:off x="4479142" y="2310144"/>
                  <a:ext cx="378608" cy="406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79142" y="2310144"/>
                  <a:ext cx="378608" cy="406423"/>
                </a:xfrm>
                <a:prstGeom prst="rect">
                  <a:avLst/>
                </a:prstGeom>
                <a:blipFill rotWithShape="0">
                  <a:blip r:embed="rId9"/>
                  <a:stretch>
                    <a:fillRect b="-1493"/>
                  </a:stretch>
                </a:blipFill>
              </p:spPr>
              <p:txBody>
                <a:bodyPr/>
                <a:lstStyle/>
                <a:p>
                  <a:r>
                    <a:rPr lang="en-US">
                      <a:noFill/>
                    </a:rPr>
                    <a:t> </a:t>
                  </a:r>
                </a:p>
              </p:txBody>
            </p:sp>
          </mc:Fallback>
        </mc:AlternateContent>
        <p:sp>
          <p:nvSpPr>
            <p:cNvPr id="22" name="Oval 491"/>
            <p:cNvSpPr/>
            <p:nvPr/>
          </p:nvSpPr>
          <p:spPr>
            <a:xfrm>
              <a:off x="2028976" y="2154066"/>
              <a:ext cx="545187" cy="6129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Oval 492"/>
            <p:cNvSpPr/>
            <p:nvPr/>
          </p:nvSpPr>
          <p:spPr>
            <a:xfrm>
              <a:off x="2028976" y="2866412"/>
              <a:ext cx="545187" cy="6152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Oval 493"/>
            <p:cNvSpPr/>
            <p:nvPr/>
          </p:nvSpPr>
          <p:spPr>
            <a:xfrm>
              <a:off x="3087522" y="2154066"/>
              <a:ext cx="545187" cy="6129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5" name="Straight Arrow Connector 494"/>
            <p:cNvCxnSpPr>
              <a:stCxn id="20" idx="3"/>
              <a:endCxn id="27" idx="2"/>
            </p:cNvCxnSpPr>
            <p:nvPr/>
          </p:nvCxnSpPr>
          <p:spPr>
            <a:xfrm flipV="1">
              <a:off x="1243745" y="2460559"/>
              <a:ext cx="785231" cy="7377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495"/>
            <p:cNvCxnSpPr>
              <a:stCxn id="20" idx="3"/>
              <a:endCxn id="28" idx="2"/>
            </p:cNvCxnSpPr>
            <p:nvPr/>
          </p:nvCxnSpPr>
          <p:spPr>
            <a:xfrm flipV="1">
              <a:off x="1243745" y="3174027"/>
              <a:ext cx="785230" cy="2426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496"/>
            <p:cNvCxnSpPr>
              <a:stCxn id="20" idx="3"/>
              <a:endCxn id="24" idx="2"/>
            </p:cNvCxnSpPr>
            <p:nvPr/>
          </p:nvCxnSpPr>
          <p:spPr>
            <a:xfrm flipV="1">
              <a:off x="1243745" y="1748214"/>
              <a:ext cx="785231" cy="145007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497"/>
            <p:cNvCxnSpPr>
              <a:stCxn id="19" idx="3"/>
              <a:endCxn id="27" idx="2"/>
            </p:cNvCxnSpPr>
            <p:nvPr/>
          </p:nvCxnSpPr>
          <p:spPr>
            <a:xfrm flipV="1">
              <a:off x="1230657" y="2460560"/>
              <a:ext cx="798320" cy="1085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498"/>
            <p:cNvCxnSpPr>
              <a:stCxn id="19" idx="3"/>
              <a:endCxn id="24" idx="2"/>
            </p:cNvCxnSpPr>
            <p:nvPr/>
          </p:nvCxnSpPr>
          <p:spPr>
            <a:xfrm flipV="1">
              <a:off x="1230657" y="1748215"/>
              <a:ext cx="798320" cy="72320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499"/>
            <p:cNvCxnSpPr>
              <a:stCxn id="19" idx="3"/>
              <a:endCxn id="28" idx="2"/>
            </p:cNvCxnSpPr>
            <p:nvPr/>
          </p:nvCxnSpPr>
          <p:spPr>
            <a:xfrm>
              <a:off x="1230657" y="2471417"/>
              <a:ext cx="798320" cy="7026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500"/>
            <p:cNvCxnSpPr>
              <a:stCxn id="18" idx="3"/>
              <a:endCxn id="24" idx="2"/>
            </p:cNvCxnSpPr>
            <p:nvPr/>
          </p:nvCxnSpPr>
          <p:spPr>
            <a:xfrm>
              <a:off x="1243312" y="1744539"/>
              <a:ext cx="785663" cy="367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501"/>
            <p:cNvCxnSpPr>
              <a:stCxn id="18" idx="3"/>
              <a:endCxn id="27" idx="2"/>
            </p:cNvCxnSpPr>
            <p:nvPr/>
          </p:nvCxnSpPr>
          <p:spPr>
            <a:xfrm>
              <a:off x="1243312" y="1744540"/>
              <a:ext cx="785664" cy="7160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502"/>
            <p:cNvCxnSpPr>
              <a:stCxn id="18" idx="3"/>
              <a:endCxn id="28" idx="2"/>
            </p:cNvCxnSpPr>
            <p:nvPr/>
          </p:nvCxnSpPr>
          <p:spPr>
            <a:xfrm>
              <a:off x="1243312" y="1744540"/>
              <a:ext cx="785664" cy="142948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54145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for one hidden layer neural network</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solidFill>
                  <a:srgbClr val="FF0000"/>
                </a:solidFill>
              </a:rPr>
              <a:pPr/>
              <a:t>67</a:t>
            </a:fld>
            <a:endParaRPr lang="en-US" dirty="0">
              <a:solidFill>
                <a:srgbClr val="FF0000"/>
              </a:solidFill>
            </a:endParaRPr>
          </a:p>
        </p:txBody>
      </p:sp>
      <mc:AlternateContent xmlns:mc="http://schemas.openxmlformats.org/markup-compatibility/2006" xmlns:a14="http://schemas.microsoft.com/office/drawing/2010/main">
        <mc:Choice Requires="a14">
          <p:graphicFrame>
            <p:nvGraphicFramePr>
              <p:cNvPr id="5" name="Table 2"/>
              <p:cNvGraphicFramePr>
                <a:graphicFrameLocks noGrp="1"/>
              </p:cNvGraphicFramePr>
              <p:nvPr>
                <p:extLst>
                  <p:ext uri="{D42A27DB-BD31-4B8C-83A1-F6EECF244321}">
                    <p14:modId xmlns:p14="http://schemas.microsoft.com/office/powerpoint/2010/main" val="1703080602"/>
                  </p:ext>
                </p:extLst>
              </p:nvPr>
            </p:nvGraphicFramePr>
            <p:xfrm>
              <a:off x="1043255" y="2936552"/>
              <a:ext cx="2532173" cy="469085"/>
            </p:xfrm>
            <a:graphic>
              <a:graphicData uri="http://schemas.openxmlformats.org/drawingml/2006/table">
                <a:tbl>
                  <a:tblPr firstRow="1" bandRow="1">
                    <a:tableStyleId>{2D5ABB26-0587-4C30-8999-92F81FD0307C}</a:tableStyleId>
                  </a:tblPr>
                  <a:tblGrid>
                    <a:gridCol w="2532173">
                      <a:extLst>
                        <a:ext uri="{9D8B030D-6E8A-4147-A177-3AD203B41FA5}">
                          <a16:colId xmlns:a16="http://schemas.microsoft.com/office/drawing/2014/main" val="20000"/>
                        </a:ext>
                      </a:extLst>
                    </a:gridCol>
                  </a:tblGrid>
                  <a:tr h="469085">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ea typeface="Century Schoolbook" charset="0"/>
                                        <a:cs typeface="Century Schoolbook" charset="0"/>
                                      </a:rPr>
                                    </m:ctrlPr>
                                  </m:sSupPr>
                                  <m:e>
                                    <m:r>
                                      <a:rPr lang="en-US" sz="2200" b="0" i="1" smtClean="0">
                                        <a:latin typeface="Cambria Math" charset="0"/>
                                        <a:ea typeface="Century Schoolbook" charset="0"/>
                                        <a:cs typeface="Century Schoolbook" charset="0"/>
                                      </a:rPr>
                                      <m:t>𝑧</m:t>
                                    </m:r>
                                  </m:e>
                                  <m:sup>
                                    <m:r>
                                      <a:rPr lang="en-US" sz="2200" b="0" i="1" smtClean="0">
                                        <a:latin typeface="Cambria Math" charset="0"/>
                                        <a:ea typeface="Century Schoolbook" charset="0"/>
                                        <a:cs typeface="Century Schoolbook" charset="0"/>
                                      </a:rPr>
                                      <m:t>[1]</m:t>
                                    </m:r>
                                  </m:sup>
                                </m:sSup>
                                <m:r>
                                  <a:rPr lang="en-US" sz="2200" b="0" i="1" smtClean="0">
                                    <a:latin typeface="Cambria Math" charset="0"/>
                                    <a:ea typeface="Century Schoolbook" charset="0"/>
                                    <a:cs typeface="Century Schoolbook" charset="0"/>
                                  </a:rPr>
                                  <m:t>=</m:t>
                                </m:r>
                                <m:sSup>
                                  <m:sSupPr>
                                    <m:ctrlPr>
                                      <a:rPr lang="en-US" sz="2200" b="0" i="1" smtClean="0">
                                        <a:latin typeface="Cambria Math" panose="02040503050406030204" pitchFamily="18" charset="0"/>
                                        <a:ea typeface="Century Schoolbook" charset="0"/>
                                        <a:cs typeface="Century Schoolbook" charset="0"/>
                                      </a:rPr>
                                    </m:ctrlPr>
                                  </m:sSupPr>
                                  <m:e>
                                    <m:r>
                                      <a:rPr lang="en-US" sz="2200" b="0" i="1" smtClean="0">
                                        <a:latin typeface="Cambria Math" charset="0"/>
                                        <a:ea typeface="Century Schoolbook" charset="0"/>
                                        <a:cs typeface="Century Schoolbook" charset="0"/>
                                      </a:rPr>
                                      <m:t>𝑊</m:t>
                                    </m:r>
                                  </m:e>
                                  <m:sup>
                                    <m:r>
                                      <a:rPr lang="en-US" sz="2200" b="0" i="1" smtClean="0">
                                        <a:latin typeface="Cambria Math" charset="0"/>
                                        <a:ea typeface="Century Schoolbook" charset="0"/>
                                        <a:cs typeface="Century Schoolbook" charset="0"/>
                                      </a:rPr>
                                      <m:t>[1]</m:t>
                                    </m:r>
                                  </m:sup>
                                </m:sSup>
                                <m:r>
                                  <a:rPr lang="en-US" sz="2200" b="0" i="1" smtClean="0">
                                    <a:latin typeface="Cambria Math" charset="0"/>
                                    <a:ea typeface="Century Schoolbook" charset="0"/>
                                    <a:cs typeface="Century Schoolbook" charset="0"/>
                                  </a:rPr>
                                  <m:t>𝑥</m:t>
                                </m:r>
                                <m:r>
                                  <a:rPr lang="en-US" sz="2200" b="0" i="1" smtClean="0">
                                    <a:latin typeface="Cambria Math" charset="0"/>
                                    <a:ea typeface="Century Schoolbook" charset="0"/>
                                    <a:cs typeface="Century Schoolbook" charset="0"/>
                                  </a:rPr>
                                  <m:t>+</m:t>
                                </m:r>
                                <m:sSup>
                                  <m:sSupPr>
                                    <m:ctrlPr>
                                      <a:rPr lang="en-US" sz="2200" b="0" i="1" smtClean="0">
                                        <a:latin typeface="Cambria Math" panose="02040503050406030204" pitchFamily="18" charset="0"/>
                                        <a:ea typeface="Century Schoolbook" charset="0"/>
                                        <a:cs typeface="Century Schoolbook" charset="0"/>
                                      </a:rPr>
                                    </m:ctrlPr>
                                  </m:sSupPr>
                                  <m:e>
                                    <m:r>
                                      <a:rPr lang="en-US" sz="2200" b="0" i="1" smtClean="0">
                                        <a:latin typeface="Cambria Math" charset="0"/>
                                        <a:ea typeface="Century Schoolbook" charset="0"/>
                                        <a:cs typeface="Century Schoolbook" charset="0"/>
                                      </a:rPr>
                                      <m:t>𝑏</m:t>
                                    </m:r>
                                  </m:e>
                                  <m:sup>
                                    <m:r>
                                      <a:rPr lang="en-US" sz="2200" b="0" i="1" smtClean="0">
                                        <a:latin typeface="Cambria Math" charset="0"/>
                                        <a:ea typeface="Century Schoolbook" charset="0"/>
                                        <a:cs typeface="Century Schoolbook" charset="0"/>
                                      </a:rPr>
                                      <m:t>[1]</m:t>
                                    </m:r>
                                  </m:sup>
                                </m:sSup>
                              </m:oMath>
                            </m:oMathPara>
                          </a14:m>
                          <a:endParaRPr lang="en-US" sz="22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5" name="Table 2"/>
              <p:cNvGraphicFramePr>
                <a:graphicFrameLocks noGrp="1"/>
              </p:cNvGraphicFramePr>
              <p:nvPr>
                <p:extLst>
                  <p:ext uri="{D42A27DB-BD31-4B8C-83A1-F6EECF244321}">
                    <p14:modId xmlns:p14="http://schemas.microsoft.com/office/powerpoint/2010/main" val="1703080602"/>
                  </p:ext>
                </p:extLst>
              </p:nvPr>
            </p:nvGraphicFramePr>
            <p:xfrm>
              <a:off x="1043255" y="2936552"/>
              <a:ext cx="2532173" cy="469085"/>
            </p:xfrm>
            <a:graphic>
              <a:graphicData uri="http://schemas.openxmlformats.org/drawingml/2006/table">
                <a:tbl>
                  <a:tblPr firstRow="1" bandRow="1">
                    <a:tableStyleId>{2D5ABB26-0587-4C30-8999-92F81FD0307C}</a:tableStyleId>
                  </a:tblPr>
                  <a:tblGrid>
                    <a:gridCol w="2532173">
                      <a:extLst>
                        <a:ext uri="{9D8B030D-6E8A-4147-A177-3AD203B41FA5}">
                          <a16:colId xmlns="" xmlns:a16="http://schemas.microsoft.com/office/drawing/2014/main" xmlns:a14="http://schemas.microsoft.com/office/drawing/2010/main" val="20000"/>
                        </a:ext>
                      </a:extLst>
                    </a:gridCol>
                  </a:tblGrid>
                  <a:tr h="46908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40" t="-1282" r="-481" b="-2564"/>
                          </a:stretch>
                        </a:blipFill>
                      </a:tcPr>
                    </a:tc>
                    <a:extLst>
                      <a:ext uri="{0D108BD9-81ED-4DB2-BD59-A6C34878D82A}">
                        <a16:rowId xmlns="" xmlns:a16="http://schemas.microsoft.com/office/drawing/2014/main" xmlns:a14="http://schemas.microsoft.com/office/drawing/2010/main" val="10000"/>
                      </a:ext>
                    </a:extLst>
                  </a:tr>
                </a:tbl>
              </a:graphicData>
            </a:graphic>
          </p:graphicFrame>
        </mc:Fallback>
      </mc:AlternateContent>
      <mc:AlternateContent xmlns:mc="http://schemas.openxmlformats.org/markup-compatibility/2006" xmlns:a14="http://schemas.microsoft.com/office/drawing/2010/main">
        <mc:Choice Requires="a14">
          <p:sp>
            <p:nvSpPr>
              <p:cNvPr id="6" name="TextBox 4"/>
              <p:cNvSpPr txBox="1"/>
              <p:nvPr/>
            </p:nvSpPr>
            <p:spPr>
              <a:xfrm>
                <a:off x="0" y="2983449"/>
                <a:ext cx="763029" cy="385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entury Schoolbook" charset="0"/>
                          <a:cs typeface="Century Schoolbook" charset="0"/>
                        </a:rPr>
                        <m:t> </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𝑊</m:t>
                          </m:r>
                        </m:e>
                        <m:sup>
                          <m:r>
                            <a:rPr lang="en-US" sz="2400" b="0" i="1" smtClean="0">
                              <a:latin typeface="Cambria Math" charset="0"/>
                              <a:ea typeface="Century Schoolbook" charset="0"/>
                              <a:cs typeface="Century Schoolbook" charset="0"/>
                            </a:rPr>
                            <m:t>[1]</m:t>
                          </m:r>
                        </m:sup>
                      </m:sSup>
                    </m:oMath>
                  </m:oMathPara>
                </a14:m>
                <a:endParaRPr lang="en-US" sz="2400" dirty="0">
                  <a:latin typeface="Century Schoolbook" charset="0"/>
                  <a:ea typeface="Century Schoolbook" charset="0"/>
                  <a:cs typeface="Century Schoolbook" charset="0"/>
                </a:endParaRPr>
              </a:p>
            </p:txBody>
          </p:sp>
        </mc:Choice>
        <mc:Fallback xmlns="">
          <p:sp>
            <p:nvSpPr>
              <p:cNvPr id="6" name="TextBox 4"/>
              <p:cNvSpPr txBox="1">
                <a:spLocks noRot="1" noChangeAspect="1" noMove="1" noResize="1" noEditPoints="1" noAdjustHandles="1" noChangeArrowheads="1" noChangeShapeType="1" noTextEdit="1"/>
              </p:cNvSpPr>
              <p:nvPr/>
            </p:nvSpPr>
            <p:spPr>
              <a:xfrm>
                <a:off x="0" y="2983449"/>
                <a:ext cx="763029" cy="385105"/>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TextBox 5"/>
              <p:cNvSpPr txBox="1"/>
              <p:nvPr/>
            </p:nvSpPr>
            <p:spPr>
              <a:xfrm>
                <a:off x="214389" y="3729550"/>
                <a:ext cx="548640"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entury Schoolbook" charset="0"/>
                              <a:cs typeface="Century Schoolbook" charset="0"/>
                            </a:rPr>
                          </m:ctrlPr>
                        </m:sSupPr>
                        <m:e>
                          <m:r>
                            <a:rPr lang="en-US" sz="2400" i="1" smtClean="0">
                              <a:latin typeface="Cambria Math" charset="0"/>
                              <a:ea typeface="Century Schoolbook" charset="0"/>
                              <a:cs typeface="Century Schoolbook" charset="0"/>
                            </a:rPr>
                            <m:t>𝑏</m:t>
                          </m:r>
                        </m:e>
                        <m:sup>
                          <m:r>
                            <a:rPr lang="en-US" sz="2400" b="0" i="1" smtClean="0">
                              <a:latin typeface="Cambria Math" charset="0"/>
                              <a:ea typeface="Century Schoolbook" charset="0"/>
                              <a:cs typeface="Century Schoolbook" charset="0"/>
                            </a:rPr>
                            <m:t>[1]</m:t>
                          </m:r>
                        </m:sup>
                      </m:sSup>
                    </m:oMath>
                  </m:oMathPara>
                </a14:m>
                <a:endParaRPr lang="en-US" sz="2400" dirty="0">
                  <a:latin typeface="Century Schoolbook" charset="0"/>
                  <a:ea typeface="Century Schoolbook" charset="0"/>
                  <a:cs typeface="Century Schoolbook" charset="0"/>
                </a:endParaRPr>
              </a:p>
            </p:txBody>
          </p:sp>
        </mc:Choice>
        <mc:Fallback xmlns="">
          <p:sp>
            <p:nvSpPr>
              <p:cNvPr id="7" name="TextBox 5"/>
              <p:cNvSpPr txBox="1">
                <a:spLocks noRot="1" noChangeAspect="1" noMove="1" noResize="1" noEditPoints="1" noAdjustHandles="1" noChangeArrowheads="1" noChangeShapeType="1" noTextEdit="1"/>
              </p:cNvSpPr>
              <p:nvPr/>
            </p:nvSpPr>
            <p:spPr>
              <a:xfrm>
                <a:off x="214389" y="3729550"/>
                <a:ext cx="548640" cy="384657"/>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9"/>
              <p:cNvGraphicFramePr>
                <a:graphicFrameLocks noGrp="1"/>
              </p:cNvGraphicFramePr>
              <p:nvPr>
                <p:extLst>
                  <p:ext uri="{D42A27DB-BD31-4B8C-83A1-F6EECF244321}">
                    <p14:modId xmlns:p14="http://schemas.microsoft.com/office/powerpoint/2010/main" val="1985244505"/>
                  </p:ext>
                </p:extLst>
              </p:nvPr>
            </p:nvGraphicFramePr>
            <p:xfrm>
              <a:off x="3792374" y="2936551"/>
              <a:ext cx="1960612" cy="469086"/>
            </p:xfrm>
            <a:graphic>
              <a:graphicData uri="http://schemas.openxmlformats.org/drawingml/2006/table">
                <a:tbl>
                  <a:tblPr firstRow="1" bandRow="1">
                    <a:tableStyleId>{2D5ABB26-0587-4C30-8999-92F81FD0307C}</a:tableStyleId>
                  </a:tblPr>
                  <a:tblGrid>
                    <a:gridCol w="1960612">
                      <a:extLst>
                        <a:ext uri="{9D8B030D-6E8A-4147-A177-3AD203B41FA5}">
                          <a16:colId xmlns:a16="http://schemas.microsoft.com/office/drawing/2014/main" val="20000"/>
                        </a:ext>
                      </a:extLst>
                    </a:gridCol>
                  </a:tblGrid>
                  <a:tr h="469086">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ea typeface="Century Schoolbook" charset="0"/>
                                        <a:cs typeface="Century Schoolbook" charset="0"/>
                                      </a:rPr>
                                    </m:ctrlPr>
                                  </m:sSupPr>
                                  <m:e>
                                    <m:r>
                                      <a:rPr lang="en-US" sz="2200" b="0" i="1" smtClean="0">
                                        <a:latin typeface="Cambria Math" charset="0"/>
                                        <a:ea typeface="Century Schoolbook" charset="0"/>
                                        <a:cs typeface="Century Schoolbook" charset="0"/>
                                      </a:rPr>
                                      <m:t>𝑎</m:t>
                                    </m:r>
                                  </m:e>
                                  <m:sup>
                                    <m:r>
                                      <a:rPr lang="en-US" sz="2200" b="0" i="1" smtClean="0">
                                        <a:latin typeface="Cambria Math" charset="0"/>
                                        <a:ea typeface="Century Schoolbook" charset="0"/>
                                        <a:cs typeface="Century Schoolbook" charset="0"/>
                                      </a:rPr>
                                      <m:t>[1]</m:t>
                                    </m:r>
                                  </m:sup>
                                </m:sSup>
                                <m:r>
                                  <a:rPr lang="en-US" sz="2200" b="0" i="1" smtClean="0">
                                    <a:latin typeface="Cambria Math" charset="0"/>
                                    <a:ea typeface="Century Schoolbook" charset="0"/>
                                    <a:cs typeface="Century Schoolbook" charset="0"/>
                                  </a:rPr>
                                  <m:t>= </m:t>
                                </m:r>
                                <m:r>
                                  <a:rPr lang="en-US" sz="2200" b="0" i="1" smtClean="0">
                                    <a:latin typeface="Cambria Math" charset="0"/>
                                    <a:ea typeface="Century Schoolbook" charset="0"/>
                                    <a:cs typeface="Century Schoolbook" charset="0"/>
                                  </a:rPr>
                                  <m:t>𝜎</m:t>
                                </m:r>
                                <m:r>
                                  <a:rPr lang="en-US" sz="2200" b="0" i="0" smtClean="0">
                                    <a:latin typeface="Cambria Math" charset="0"/>
                                    <a:ea typeface="Century Schoolbook" charset="0"/>
                                    <a:cs typeface="Century Schoolbook" charset="0"/>
                                  </a:rPr>
                                  <m:t>(</m:t>
                                </m:r>
                                <m:sSup>
                                  <m:sSupPr>
                                    <m:ctrlPr>
                                      <a:rPr lang="en-US" sz="2200" b="0" i="1" smtClean="0">
                                        <a:latin typeface="Cambria Math" panose="02040503050406030204" pitchFamily="18" charset="0"/>
                                        <a:ea typeface="Century Schoolbook" charset="0"/>
                                        <a:cs typeface="Century Schoolbook" charset="0"/>
                                      </a:rPr>
                                    </m:ctrlPr>
                                  </m:sSupPr>
                                  <m:e>
                                    <m:r>
                                      <a:rPr lang="en-US" sz="2200" b="0" i="1" smtClean="0">
                                        <a:latin typeface="Cambria Math" charset="0"/>
                                        <a:ea typeface="Century Schoolbook" charset="0"/>
                                        <a:cs typeface="Century Schoolbook" charset="0"/>
                                      </a:rPr>
                                      <m:t>𝑧</m:t>
                                    </m:r>
                                  </m:e>
                                  <m:sup>
                                    <m:r>
                                      <a:rPr lang="en-US" sz="2200" b="0" i="1" smtClean="0">
                                        <a:latin typeface="Cambria Math" charset="0"/>
                                        <a:ea typeface="Century Schoolbook" charset="0"/>
                                        <a:cs typeface="Century Schoolbook" charset="0"/>
                                      </a:rPr>
                                      <m:t>[1]</m:t>
                                    </m:r>
                                  </m:sup>
                                </m:sSup>
                                <m:r>
                                  <a:rPr lang="en-US" sz="2200" b="0" i="0" smtClean="0">
                                    <a:latin typeface="Cambria Math" charset="0"/>
                                    <a:ea typeface="Century Schoolbook" charset="0"/>
                                    <a:cs typeface="Century Schoolbook" charset="0"/>
                                  </a:rPr>
                                  <m:t>)</m:t>
                                </m:r>
                              </m:oMath>
                            </m:oMathPara>
                          </a14:m>
                          <a:endParaRPr lang="en-US" sz="2200" i="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8" name="Table 9"/>
              <p:cNvGraphicFramePr>
                <a:graphicFrameLocks noGrp="1"/>
              </p:cNvGraphicFramePr>
              <p:nvPr>
                <p:extLst>
                  <p:ext uri="{D42A27DB-BD31-4B8C-83A1-F6EECF244321}">
                    <p14:modId xmlns:p14="http://schemas.microsoft.com/office/powerpoint/2010/main" val="1985244505"/>
                  </p:ext>
                </p:extLst>
              </p:nvPr>
            </p:nvGraphicFramePr>
            <p:xfrm>
              <a:off x="3792374" y="2936551"/>
              <a:ext cx="1960612" cy="469086"/>
            </p:xfrm>
            <a:graphic>
              <a:graphicData uri="http://schemas.openxmlformats.org/drawingml/2006/table">
                <a:tbl>
                  <a:tblPr firstRow="1" bandRow="1">
                    <a:tableStyleId>{2D5ABB26-0587-4C30-8999-92F81FD0307C}</a:tableStyleId>
                  </a:tblPr>
                  <a:tblGrid>
                    <a:gridCol w="1960612">
                      <a:extLst>
                        <a:ext uri="{9D8B030D-6E8A-4147-A177-3AD203B41FA5}">
                          <a16:colId xmlns="" xmlns:a16="http://schemas.microsoft.com/office/drawing/2014/main" xmlns:a14="http://schemas.microsoft.com/office/drawing/2010/main" val="20000"/>
                        </a:ext>
                      </a:extLst>
                    </a:gridCol>
                  </a:tblGrid>
                  <a:tr h="469086">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311" t="-1282" r="-621" b="-11538"/>
                          </a:stretch>
                        </a:blipFill>
                      </a:tcPr>
                    </a:tc>
                    <a:extLst>
                      <a:ext uri="{0D108BD9-81ED-4DB2-BD59-A6C34878D82A}">
                        <a16:rowId xmlns="" xmlns:a16="http://schemas.microsoft.com/office/drawing/2014/main" xmlns:a14="http://schemas.microsoft.com/office/drawing/2010/main" val="10000"/>
                      </a:ext>
                    </a:extLst>
                  </a:tr>
                </a:tbl>
              </a:graphicData>
            </a:graphic>
          </p:graphicFrame>
        </mc:Fallback>
      </mc:AlternateContent>
      <p:cxnSp>
        <p:nvCxnSpPr>
          <p:cNvPr id="9" name="Straight Arrow Connector 10"/>
          <p:cNvCxnSpPr/>
          <p:nvPr/>
        </p:nvCxnSpPr>
        <p:spPr>
          <a:xfrm>
            <a:off x="3586054" y="3154958"/>
            <a:ext cx="206320" cy="1205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Table 11"/>
              <p:cNvGraphicFramePr>
                <a:graphicFrameLocks noGrp="1"/>
              </p:cNvGraphicFramePr>
              <p:nvPr>
                <p:extLst>
                  <p:ext uri="{D42A27DB-BD31-4B8C-83A1-F6EECF244321}">
                    <p14:modId xmlns:p14="http://schemas.microsoft.com/office/powerpoint/2010/main" val="3177847713"/>
                  </p:ext>
                </p:extLst>
              </p:nvPr>
            </p:nvGraphicFramePr>
            <p:xfrm>
              <a:off x="10962552" y="2936551"/>
              <a:ext cx="1229448" cy="469086"/>
            </p:xfrm>
            <a:graphic>
              <a:graphicData uri="http://schemas.openxmlformats.org/drawingml/2006/table">
                <a:tbl>
                  <a:tblPr firstRow="1" bandRow="1">
                    <a:tableStyleId>{2D5ABB26-0587-4C30-8999-92F81FD0307C}</a:tableStyleId>
                  </a:tblPr>
                  <a:tblGrid>
                    <a:gridCol w="1229448">
                      <a:extLst>
                        <a:ext uri="{9D8B030D-6E8A-4147-A177-3AD203B41FA5}">
                          <a16:colId xmlns:a16="http://schemas.microsoft.com/office/drawing/2014/main" val="20000"/>
                        </a:ext>
                      </a:extLst>
                    </a:gridCol>
                  </a:tblGrid>
                  <a:tr h="469086">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charset="0"/>
                                    <a:ea typeface="Century Schoolbook" charset="0"/>
                                    <a:cs typeface="Century Schoolbook" charset="0"/>
                                  </a:rPr>
                                  <m:t>ℒ</m:t>
                                </m:r>
                                <m:r>
                                  <a:rPr lang="en-US" sz="2200" b="0" i="0" smtClean="0">
                                    <a:latin typeface="Cambria Math" charset="0"/>
                                    <a:ea typeface="Century Schoolbook" charset="0"/>
                                    <a:cs typeface="Century Schoolbook" charset="0"/>
                                  </a:rPr>
                                  <m:t>(</m:t>
                                </m:r>
                                <m:sSup>
                                  <m:sSupPr>
                                    <m:ctrlPr>
                                      <a:rPr lang="en-US" sz="2200" b="0" i="1" smtClean="0">
                                        <a:latin typeface="Cambria Math" panose="02040503050406030204" pitchFamily="18" charset="0"/>
                                        <a:ea typeface="Century Schoolbook" charset="0"/>
                                        <a:cs typeface="Century Schoolbook" charset="0"/>
                                      </a:rPr>
                                    </m:ctrlPr>
                                  </m:sSupPr>
                                  <m:e>
                                    <m:r>
                                      <a:rPr lang="en-US" sz="2200" b="0" i="1" smtClean="0">
                                        <a:latin typeface="Cambria Math" charset="0"/>
                                        <a:ea typeface="Century Schoolbook" charset="0"/>
                                        <a:cs typeface="Century Schoolbook" charset="0"/>
                                      </a:rPr>
                                      <m:t>𝑎</m:t>
                                    </m:r>
                                  </m:e>
                                  <m:sup>
                                    <m:r>
                                      <a:rPr lang="en-US" sz="2200" b="0" i="1" smtClean="0">
                                        <a:latin typeface="Cambria Math" charset="0"/>
                                        <a:ea typeface="Century Schoolbook" charset="0"/>
                                        <a:cs typeface="Century Schoolbook" charset="0"/>
                                      </a:rPr>
                                      <m:t>[2]</m:t>
                                    </m:r>
                                  </m:sup>
                                </m:sSup>
                                <m:r>
                                  <a:rPr lang="en-US" sz="2200" b="0" i="0" smtClean="0">
                                    <a:latin typeface="Cambria Math" charset="0"/>
                                    <a:ea typeface="Century Schoolbook" charset="0"/>
                                    <a:cs typeface="Century Schoolbook" charset="0"/>
                                  </a:rPr>
                                  <m:t>,</m:t>
                                </m:r>
                                <m:r>
                                  <m:rPr>
                                    <m:sty m:val="p"/>
                                  </m:rPr>
                                  <a:rPr lang="en-US" sz="2200" b="0" i="0" smtClean="0">
                                    <a:latin typeface="Cambria Math" charset="0"/>
                                    <a:ea typeface="Century Schoolbook" charset="0"/>
                                    <a:cs typeface="Century Schoolbook" charset="0"/>
                                  </a:rPr>
                                  <m:t>y</m:t>
                                </m:r>
                                <m:r>
                                  <a:rPr lang="en-US" sz="2200" b="0" i="0" smtClean="0">
                                    <a:latin typeface="Cambria Math" charset="0"/>
                                    <a:ea typeface="Century Schoolbook" charset="0"/>
                                    <a:cs typeface="Century Schoolbook" charset="0"/>
                                  </a:rPr>
                                  <m:t>)</m:t>
                                </m:r>
                              </m:oMath>
                            </m:oMathPara>
                          </a14:m>
                          <a:endParaRPr lang="en-US" sz="22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0" name="Table 11"/>
              <p:cNvGraphicFramePr>
                <a:graphicFrameLocks noGrp="1"/>
              </p:cNvGraphicFramePr>
              <p:nvPr>
                <p:extLst>
                  <p:ext uri="{D42A27DB-BD31-4B8C-83A1-F6EECF244321}">
                    <p14:modId xmlns:p14="http://schemas.microsoft.com/office/powerpoint/2010/main" val="3177847713"/>
                  </p:ext>
                </p:extLst>
              </p:nvPr>
            </p:nvGraphicFramePr>
            <p:xfrm>
              <a:off x="10962552" y="2936551"/>
              <a:ext cx="1229448" cy="469086"/>
            </p:xfrm>
            <a:graphic>
              <a:graphicData uri="http://schemas.openxmlformats.org/drawingml/2006/table">
                <a:tbl>
                  <a:tblPr firstRow="1" bandRow="1">
                    <a:tableStyleId>{2D5ABB26-0587-4C30-8999-92F81FD0307C}</a:tableStyleId>
                  </a:tblPr>
                  <a:tblGrid>
                    <a:gridCol w="1229448">
                      <a:extLst>
                        <a:ext uri="{9D8B030D-6E8A-4147-A177-3AD203B41FA5}">
                          <a16:colId xmlns="" xmlns:a16="http://schemas.microsoft.com/office/drawing/2014/main" xmlns:a14="http://schemas.microsoft.com/office/drawing/2010/main" val="20000"/>
                        </a:ext>
                      </a:extLst>
                    </a:gridCol>
                  </a:tblGrid>
                  <a:tr h="469086">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6"/>
                          <a:stretch>
                            <a:fillRect l="-495" t="-1282" r="-1485" b="-11538"/>
                          </a:stretch>
                        </a:blipFill>
                      </a:tcPr>
                    </a:tc>
                    <a:extLst>
                      <a:ext uri="{0D108BD9-81ED-4DB2-BD59-A6C34878D82A}">
                        <a16:rowId xmlns="" xmlns:a16="http://schemas.microsoft.com/office/drawing/2014/main" xmlns:a14="http://schemas.microsoft.com/office/drawing/2010/main" val="10000"/>
                      </a:ext>
                    </a:extLst>
                  </a:tr>
                </a:tbl>
              </a:graphicData>
            </a:graphic>
          </p:graphicFrame>
        </mc:Fallback>
      </mc:AlternateContent>
      <p:cxnSp>
        <p:nvCxnSpPr>
          <p:cNvPr id="11" name="Straight Arrow Connector 12"/>
          <p:cNvCxnSpPr>
            <a:stCxn id="7" idx="3"/>
            <a:endCxn id="5" idx="1"/>
          </p:cNvCxnSpPr>
          <p:nvPr/>
        </p:nvCxnSpPr>
        <p:spPr>
          <a:xfrm flipV="1">
            <a:off x="763029" y="3171094"/>
            <a:ext cx="280226" cy="75078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69"/>
              <p:cNvGraphicFramePr>
                <a:graphicFrameLocks noGrp="1"/>
              </p:cNvGraphicFramePr>
              <p:nvPr>
                <p:extLst>
                  <p:ext uri="{D42A27DB-BD31-4B8C-83A1-F6EECF244321}">
                    <p14:modId xmlns:p14="http://schemas.microsoft.com/office/powerpoint/2010/main" val="526795223"/>
                  </p:ext>
                </p:extLst>
              </p:nvPr>
            </p:nvGraphicFramePr>
            <p:xfrm>
              <a:off x="5969932" y="2932466"/>
              <a:ext cx="2606140" cy="469086"/>
            </p:xfrm>
            <a:graphic>
              <a:graphicData uri="http://schemas.openxmlformats.org/drawingml/2006/table">
                <a:tbl>
                  <a:tblPr firstRow="1" bandRow="1">
                    <a:tableStyleId>{2D5ABB26-0587-4C30-8999-92F81FD0307C}</a:tableStyleId>
                  </a:tblPr>
                  <a:tblGrid>
                    <a:gridCol w="2606140">
                      <a:extLst>
                        <a:ext uri="{9D8B030D-6E8A-4147-A177-3AD203B41FA5}">
                          <a16:colId xmlns:a16="http://schemas.microsoft.com/office/drawing/2014/main" val="20000"/>
                        </a:ext>
                      </a:extLst>
                    </a:gridCol>
                  </a:tblGrid>
                  <a:tr h="469086">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ea typeface="Century Schoolbook" charset="0"/>
                                        <a:cs typeface="Century Schoolbook" charset="0"/>
                                      </a:rPr>
                                    </m:ctrlPr>
                                  </m:sSupPr>
                                  <m:e>
                                    <m:r>
                                      <a:rPr lang="en-US" sz="2200" b="0" i="1" smtClean="0">
                                        <a:latin typeface="Cambria Math" charset="0"/>
                                        <a:ea typeface="Century Schoolbook" charset="0"/>
                                        <a:cs typeface="Century Schoolbook" charset="0"/>
                                      </a:rPr>
                                      <m:t>𝑧</m:t>
                                    </m:r>
                                  </m:e>
                                  <m:sup>
                                    <m:r>
                                      <a:rPr lang="en-US" sz="2200" b="0" i="1" smtClean="0">
                                        <a:latin typeface="Cambria Math" charset="0"/>
                                        <a:ea typeface="Century Schoolbook" charset="0"/>
                                        <a:cs typeface="Century Schoolbook" charset="0"/>
                                      </a:rPr>
                                      <m:t>[2]</m:t>
                                    </m:r>
                                  </m:sup>
                                </m:sSup>
                                <m:r>
                                  <a:rPr lang="en-US" sz="2200" b="0" i="1" smtClean="0">
                                    <a:latin typeface="Cambria Math" charset="0"/>
                                    <a:ea typeface="Century Schoolbook" charset="0"/>
                                    <a:cs typeface="Century Schoolbook" charset="0"/>
                                  </a:rPr>
                                  <m:t>=</m:t>
                                </m:r>
                                <m:sSup>
                                  <m:sSupPr>
                                    <m:ctrlPr>
                                      <a:rPr lang="en-US" sz="2200" b="0" i="1" smtClean="0">
                                        <a:latin typeface="Cambria Math" panose="02040503050406030204" pitchFamily="18" charset="0"/>
                                        <a:ea typeface="Century Schoolbook" charset="0"/>
                                        <a:cs typeface="Century Schoolbook" charset="0"/>
                                      </a:rPr>
                                    </m:ctrlPr>
                                  </m:sSupPr>
                                  <m:e>
                                    <m:r>
                                      <a:rPr lang="en-US" sz="2200" b="0" i="1" smtClean="0">
                                        <a:latin typeface="Cambria Math" charset="0"/>
                                        <a:ea typeface="Century Schoolbook" charset="0"/>
                                        <a:cs typeface="Century Schoolbook" charset="0"/>
                                      </a:rPr>
                                      <m:t>𝑊</m:t>
                                    </m:r>
                                  </m:e>
                                  <m:sup>
                                    <m:r>
                                      <a:rPr lang="en-US" sz="2200" b="0" i="1" smtClean="0">
                                        <a:latin typeface="Cambria Math" charset="0"/>
                                        <a:ea typeface="Century Schoolbook" charset="0"/>
                                        <a:cs typeface="Century Schoolbook" charset="0"/>
                                      </a:rPr>
                                      <m:t>[2]</m:t>
                                    </m:r>
                                  </m:sup>
                                </m:sSup>
                                <m:r>
                                  <a:rPr lang="en-US" sz="2200" b="0" i="1" smtClean="0">
                                    <a:latin typeface="Cambria Math" charset="0"/>
                                    <a:ea typeface="Century Schoolbook" charset="0"/>
                                    <a:cs typeface="Century Schoolbook" charset="0"/>
                                  </a:rPr>
                                  <m:t>𝑥</m:t>
                                </m:r>
                                <m:r>
                                  <a:rPr lang="en-US" sz="2200" b="0" i="1" smtClean="0">
                                    <a:latin typeface="Cambria Math" charset="0"/>
                                    <a:ea typeface="Century Schoolbook" charset="0"/>
                                    <a:cs typeface="Century Schoolbook" charset="0"/>
                                  </a:rPr>
                                  <m:t>+</m:t>
                                </m:r>
                                <m:sSup>
                                  <m:sSupPr>
                                    <m:ctrlPr>
                                      <a:rPr lang="en-US" sz="2200" b="0" i="1" smtClean="0">
                                        <a:latin typeface="Cambria Math" panose="02040503050406030204" pitchFamily="18" charset="0"/>
                                        <a:ea typeface="Century Schoolbook" charset="0"/>
                                        <a:cs typeface="Century Schoolbook" charset="0"/>
                                      </a:rPr>
                                    </m:ctrlPr>
                                  </m:sSupPr>
                                  <m:e>
                                    <m:r>
                                      <a:rPr lang="en-US" sz="2200" b="0" i="1" smtClean="0">
                                        <a:latin typeface="Cambria Math" charset="0"/>
                                        <a:ea typeface="Century Schoolbook" charset="0"/>
                                        <a:cs typeface="Century Schoolbook" charset="0"/>
                                      </a:rPr>
                                      <m:t>𝑏</m:t>
                                    </m:r>
                                  </m:e>
                                  <m:sup>
                                    <m:r>
                                      <a:rPr lang="en-US" sz="2200" b="0" i="1" smtClean="0">
                                        <a:latin typeface="Cambria Math" charset="0"/>
                                        <a:ea typeface="Century Schoolbook" charset="0"/>
                                        <a:cs typeface="Century Schoolbook" charset="0"/>
                                      </a:rPr>
                                      <m:t>[2]</m:t>
                                    </m:r>
                                  </m:sup>
                                </m:sSup>
                              </m:oMath>
                            </m:oMathPara>
                          </a14:m>
                          <a:endParaRPr lang="en-US" sz="22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12" name="Table 69"/>
              <p:cNvGraphicFramePr>
                <a:graphicFrameLocks noGrp="1"/>
              </p:cNvGraphicFramePr>
              <p:nvPr>
                <p:extLst>
                  <p:ext uri="{D42A27DB-BD31-4B8C-83A1-F6EECF244321}">
                    <p14:modId xmlns:p14="http://schemas.microsoft.com/office/powerpoint/2010/main" val="526795223"/>
                  </p:ext>
                </p:extLst>
              </p:nvPr>
            </p:nvGraphicFramePr>
            <p:xfrm>
              <a:off x="5969932" y="2932466"/>
              <a:ext cx="2606140" cy="469086"/>
            </p:xfrm>
            <a:graphic>
              <a:graphicData uri="http://schemas.openxmlformats.org/drawingml/2006/table">
                <a:tbl>
                  <a:tblPr firstRow="1" bandRow="1">
                    <a:tableStyleId>{2D5ABB26-0587-4C30-8999-92F81FD0307C}</a:tableStyleId>
                  </a:tblPr>
                  <a:tblGrid>
                    <a:gridCol w="2606140">
                      <a:extLst>
                        <a:ext uri="{9D8B030D-6E8A-4147-A177-3AD203B41FA5}">
                          <a16:colId xmlns="" xmlns:a16="http://schemas.microsoft.com/office/drawing/2014/main" xmlns:a14="http://schemas.microsoft.com/office/drawing/2010/main" val="20000"/>
                        </a:ext>
                      </a:extLst>
                    </a:gridCol>
                  </a:tblGrid>
                  <a:tr h="469086">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7"/>
                          <a:stretch>
                            <a:fillRect l="-234" t="-1299" r="-467" b="-3896"/>
                          </a:stretch>
                        </a:blipFill>
                      </a:tcPr>
                    </a:tc>
                    <a:extLst>
                      <a:ext uri="{0D108BD9-81ED-4DB2-BD59-A6C34878D82A}">
                        <a16:rowId xmlns="" xmlns:a16="http://schemas.microsoft.com/office/drawing/2014/main" xmlns:a14="http://schemas.microsoft.com/office/drawing/2010/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70"/>
              <p:cNvGraphicFramePr>
                <a:graphicFrameLocks noGrp="1"/>
              </p:cNvGraphicFramePr>
              <p:nvPr>
                <p:extLst>
                  <p:ext uri="{D42A27DB-BD31-4B8C-83A1-F6EECF244321}">
                    <p14:modId xmlns:p14="http://schemas.microsoft.com/office/powerpoint/2010/main" val="1223786206"/>
                  </p:ext>
                </p:extLst>
              </p:nvPr>
            </p:nvGraphicFramePr>
            <p:xfrm>
              <a:off x="8782331" y="2936551"/>
              <a:ext cx="1960616" cy="469086"/>
            </p:xfrm>
            <a:graphic>
              <a:graphicData uri="http://schemas.openxmlformats.org/drawingml/2006/table">
                <a:tbl>
                  <a:tblPr firstRow="1" bandRow="1">
                    <a:tableStyleId>{2D5ABB26-0587-4C30-8999-92F81FD0307C}</a:tableStyleId>
                  </a:tblPr>
                  <a:tblGrid>
                    <a:gridCol w="1960616">
                      <a:extLst>
                        <a:ext uri="{9D8B030D-6E8A-4147-A177-3AD203B41FA5}">
                          <a16:colId xmlns:a16="http://schemas.microsoft.com/office/drawing/2014/main" val="20000"/>
                        </a:ext>
                      </a:extLst>
                    </a:gridCol>
                  </a:tblGrid>
                  <a:tr h="469086">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ea typeface="Century Schoolbook" charset="0"/>
                                        <a:cs typeface="Century Schoolbook" charset="0"/>
                                      </a:rPr>
                                    </m:ctrlPr>
                                  </m:sSupPr>
                                  <m:e>
                                    <m:r>
                                      <a:rPr lang="en-US" sz="2200" b="0" i="1" smtClean="0">
                                        <a:latin typeface="Cambria Math" charset="0"/>
                                        <a:ea typeface="Century Schoolbook" charset="0"/>
                                        <a:cs typeface="Century Schoolbook" charset="0"/>
                                      </a:rPr>
                                      <m:t>𝑎</m:t>
                                    </m:r>
                                  </m:e>
                                  <m:sup>
                                    <m:r>
                                      <a:rPr lang="en-US" sz="2200" b="0" i="1" smtClean="0">
                                        <a:latin typeface="Cambria Math" charset="0"/>
                                        <a:ea typeface="Century Schoolbook" charset="0"/>
                                        <a:cs typeface="Century Schoolbook" charset="0"/>
                                      </a:rPr>
                                      <m:t>[2]</m:t>
                                    </m:r>
                                  </m:sup>
                                </m:sSup>
                                <m:r>
                                  <a:rPr lang="en-US" sz="2200" b="0" i="1" smtClean="0">
                                    <a:latin typeface="Cambria Math" charset="0"/>
                                    <a:ea typeface="Century Schoolbook" charset="0"/>
                                    <a:cs typeface="Century Schoolbook" charset="0"/>
                                  </a:rPr>
                                  <m:t>= </m:t>
                                </m:r>
                                <m:r>
                                  <a:rPr lang="en-US" sz="2200" b="0" i="1" smtClean="0">
                                    <a:latin typeface="Cambria Math" charset="0"/>
                                    <a:ea typeface="Century Schoolbook" charset="0"/>
                                    <a:cs typeface="Century Schoolbook" charset="0"/>
                                  </a:rPr>
                                  <m:t>𝜎</m:t>
                                </m:r>
                                <m:r>
                                  <a:rPr lang="en-US" sz="2200" b="0" i="0" smtClean="0">
                                    <a:latin typeface="Cambria Math" charset="0"/>
                                    <a:ea typeface="Century Schoolbook" charset="0"/>
                                    <a:cs typeface="Century Schoolbook" charset="0"/>
                                  </a:rPr>
                                  <m:t>(</m:t>
                                </m:r>
                                <m:sSup>
                                  <m:sSupPr>
                                    <m:ctrlPr>
                                      <a:rPr lang="en-US" sz="2200" b="0" i="1" smtClean="0">
                                        <a:latin typeface="Cambria Math" panose="02040503050406030204" pitchFamily="18" charset="0"/>
                                        <a:ea typeface="Century Schoolbook" charset="0"/>
                                        <a:cs typeface="Century Schoolbook" charset="0"/>
                                      </a:rPr>
                                    </m:ctrlPr>
                                  </m:sSupPr>
                                  <m:e>
                                    <m:r>
                                      <a:rPr lang="en-US" sz="2200" b="0" i="1" smtClean="0">
                                        <a:latin typeface="Cambria Math" charset="0"/>
                                        <a:ea typeface="Century Schoolbook" charset="0"/>
                                        <a:cs typeface="Century Schoolbook" charset="0"/>
                                      </a:rPr>
                                      <m:t>𝑧</m:t>
                                    </m:r>
                                  </m:e>
                                  <m:sup>
                                    <m:r>
                                      <a:rPr lang="en-US" sz="2200" b="0" i="1" smtClean="0">
                                        <a:latin typeface="Cambria Math" charset="0"/>
                                        <a:ea typeface="Century Schoolbook" charset="0"/>
                                        <a:cs typeface="Century Schoolbook" charset="0"/>
                                      </a:rPr>
                                      <m:t>[2]</m:t>
                                    </m:r>
                                  </m:sup>
                                </m:sSup>
                                <m:r>
                                  <a:rPr lang="en-US" sz="2200" b="0" i="0" smtClean="0">
                                    <a:latin typeface="Cambria Math" charset="0"/>
                                    <a:ea typeface="Century Schoolbook" charset="0"/>
                                    <a:cs typeface="Century Schoolbook" charset="0"/>
                                  </a:rPr>
                                  <m:t>)</m:t>
                                </m:r>
                              </m:oMath>
                            </m:oMathPara>
                          </a14:m>
                          <a:endParaRPr lang="en-US" sz="2200" i="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3" name="Table 70"/>
              <p:cNvGraphicFramePr>
                <a:graphicFrameLocks noGrp="1"/>
              </p:cNvGraphicFramePr>
              <p:nvPr>
                <p:extLst>
                  <p:ext uri="{D42A27DB-BD31-4B8C-83A1-F6EECF244321}">
                    <p14:modId xmlns:p14="http://schemas.microsoft.com/office/powerpoint/2010/main" val="1223786206"/>
                  </p:ext>
                </p:extLst>
              </p:nvPr>
            </p:nvGraphicFramePr>
            <p:xfrm>
              <a:off x="8782331" y="2936551"/>
              <a:ext cx="1960616" cy="469086"/>
            </p:xfrm>
            <a:graphic>
              <a:graphicData uri="http://schemas.openxmlformats.org/drawingml/2006/table">
                <a:tbl>
                  <a:tblPr firstRow="1" bandRow="1">
                    <a:tableStyleId>{2D5ABB26-0587-4C30-8999-92F81FD0307C}</a:tableStyleId>
                  </a:tblPr>
                  <a:tblGrid>
                    <a:gridCol w="1960616">
                      <a:extLst>
                        <a:ext uri="{9D8B030D-6E8A-4147-A177-3AD203B41FA5}">
                          <a16:colId xmlns="" xmlns:a16="http://schemas.microsoft.com/office/drawing/2014/main" xmlns:a14="http://schemas.microsoft.com/office/drawing/2010/main" val="20000"/>
                        </a:ext>
                      </a:extLst>
                    </a:gridCol>
                  </a:tblGrid>
                  <a:tr h="469086">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310" t="-1282" r="-619" b="-11538"/>
                          </a:stretch>
                        </a:blipFill>
                      </a:tcPr>
                    </a:tc>
                    <a:extLst>
                      <a:ext uri="{0D108BD9-81ED-4DB2-BD59-A6C34878D82A}">
                        <a16:rowId xmlns="" xmlns:a16="http://schemas.microsoft.com/office/drawing/2014/main" xmlns:a14="http://schemas.microsoft.com/office/drawing/2010/main" val="10000"/>
                      </a:ext>
                    </a:extLst>
                  </a:tr>
                </a:tbl>
              </a:graphicData>
            </a:graphic>
          </p:graphicFrame>
        </mc:Fallback>
      </mc:AlternateContent>
      <p:cxnSp>
        <p:nvCxnSpPr>
          <p:cNvPr id="14" name="Straight Arrow Connector 80"/>
          <p:cNvCxnSpPr/>
          <p:nvPr/>
        </p:nvCxnSpPr>
        <p:spPr>
          <a:xfrm>
            <a:off x="5755643" y="3154958"/>
            <a:ext cx="214289"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81"/>
          <p:cNvCxnSpPr>
            <a:stCxn id="12" idx="3"/>
            <a:endCxn id="13" idx="1"/>
          </p:cNvCxnSpPr>
          <p:nvPr/>
        </p:nvCxnSpPr>
        <p:spPr>
          <a:xfrm>
            <a:off x="8576072" y="3167009"/>
            <a:ext cx="206259" cy="408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82"/>
          <p:cNvCxnSpPr>
            <a:stCxn id="13" idx="3"/>
            <a:endCxn id="10" idx="1"/>
          </p:cNvCxnSpPr>
          <p:nvPr/>
        </p:nvCxnSpPr>
        <p:spPr>
          <a:xfrm>
            <a:off x="10742947" y="3171094"/>
            <a:ext cx="2196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91"/>
          <p:cNvCxnSpPr>
            <a:stCxn id="6" idx="3"/>
            <a:endCxn id="5" idx="1"/>
          </p:cNvCxnSpPr>
          <p:nvPr/>
        </p:nvCxnSpPr>
        <p:spPr>
          <a:xfrm flipV="1">
            <a:off x="763029" y="3171094"/>
            <a:ext cx="280226" cy="490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94"/>
          <p:cNvCxnSpPr>
            <a:endCxn id="5" idx="1"/>
          </p:cNvCxnSpPr>
          <p:nvPr/>
        </p:nvCxnSpPr>
        <p:spPr>
          <a:xfrm>
            <a:off x="763029" y="2503335"/>
            <a:ext cx="280226" cy="66775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34"/>
              <p:cNvSpPr txBox="1"/>
              <p:nvPr/>
            </p:nvSpPr>
            <p:spPr>
              <a:xfrm>
                <a:off x="5264769" y="1905000"/>
                <a:ext cx="763029" cy="385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entury Schoolbook" charset="0"/>
                          <a:cs typeface="Century Schoolbook" charset="0"/>
                        </a:rPr>
                        <m:t> </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𝑊</m:t>
                          </m:r>
                        </m:e>
                        <m:sup>
                          <m:r>
                            <a:rPr lang="en-US" sz="2400" b="0" i="1" smtClean="0">
                              <a:latin typeface="Cambria Math" charset="0"/>
                              <a:ea typeface="Century Schoolbook" charset="0"/>
                              <a:cs typeface="Century Schoolbook" charset="0"/>
                            </a:rPr>
                            <m:t>[2]</m:t>
                          </m:r>
                        </m:sup>
                      </m:sSup>
                    </m:oMath>
                  </m:oMathPara>
                </a14:m>
                <a:endParaRPr lang="en-US" sz="2400" dirty="0">
                  <a:latin typeface="Century Schoolbook" charset="0"/>
                  <a:ea typeface="Century Schoolbook" charset="0"/>
                  <a:cs typeface="Century Schoolbook" charset="0"/>
                </a:endParaRPr>
              </a:p>
            </p:txBody>
          </p:sp>
        </mc:Choice>
        <mc:Fallback xmlns="">
          <p:sp>
            <p:nvSpPr>
              <p:cNvPr id="19" name="TextBox 34"/>
              <p:cNvSpPr txBox="1">
                <a:spLocks noRot="1" noChangeAspect="1" noMove="1" noResize="1" noEditPoints="1" noAdjustHandles="1" noChangeArrowheads="1" noChangeShapeType="1" noTextEdit="1"/>
              </p:cNvSpPr>
              <p:nvPr/>
            </p:nvSpPr>
            <p:spPr>
              <a:xfrm>
                <a:off x="5264769" y="1905000"/>
                <a:ext cx="763029" cy="385105"/>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TextBox 35"/>
              <p:cNvSpPr txBox="1"/>
              <p:nvPr/>
            </p:nvSpPr>
            <p:spPr>
              <a:xfrm>
                <a:off x="5421292" y="2408372"/>
                <a:ext cx="548640"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entury Schoolbook" charset="0"/>
                              <a:cs typeface="Century Schoolbook" charset="0"/>
                            </a:rPr>
                          </m:ctrlPr>
                        </m:sSupPr>
                        <m:e>
                          <m:r>
                            <a:rPr lang="en-US" sz="2400" i="1" smtClean="0">
                              <a:latin typeface="Cambria Math" charset="0"/>
                              <a:ea typeface="Century Schoolbook" charset="0"/>
                              <a:cs typeface="Century Schoolbook" charset="0"/>
                            </a:rPr>
                            <m:t>𝑏</m:t>
                          </m:r>
                        </m:e>
                        <m:sup>
                          <m:r>
                            <a:rPr lang="en-US" sz="2400" b="0" i="1" smtClean="0">
                              <a:latin typeface="Cambria Math" charset="0"/>
                              <a:ea typeface="Century Schoolbook" charset="0"/>
                              <a:cs typeface="Century Schoolbook" charset="0"/>
                            </a:rPr>
                            <m:t>[2]</m:t>
                          </m:r>
                        </m:sup>
                      </m:sSup>
                    </m:oMath>
                  </m:oMathPara>
                </a14:m>
                <a:endParaRPr lang="en-US" sz="2400" dirty="0">
                  <a:latin typeface="Century Schoolbook" charset="0"/>
                  <a:ea typeface="Century Schoolbook" charset="0"/>
                  <a:cs typeface="Century Schoolbook" charset="0"/>
                </a:endParaRPr>
              </a:p>
            </p:txBody>
          </p:sp>
        </mc:Choice>
        <mc:Fallback xmlns="">
          <p:sp>
            <p:nvSpPr>
              <p:cNvPr id="20" name="TextBox 35"/>
              <p:cNvSpPr txBox="1">
                <a:spLocks noRot="1" noChangeAspect="1" noMove="1" noResize="1" noEditPoints="1" noAdjustHandles="1" noChangeArrowheads="1" noChangeShapeType="1" noTextEdit="1"/>
              </p:cNvSpPr>
              <p:nvPr/>
            </p:nvSpPr>
            <p:spPr>
              <a:xfrm>
                <a:off x="5421292" y="2408372"/>
                <a:ext cx="548640" cy="384657"/>
              </a:xfrm>
              <a:prstGeom prst="rect">
                <a:avLst/>
              </a:prstGeom>
              <a:blipFill rotWithShape="0">
                <a:blip r:embed="rId10"/>
                <a:stretch>
                  <a:fillRect/>
                </a:stretch>
              </a:blipFill>
            </p:spPr>
            <p:txBody>
              <a:bodyPr/>
              <a:lstStyle/>
              <a:p>
                <a:r>
                  <a:rPr lang="zh-TW" altLang="en-US">
                    <a:noFill/>
                  </a:rPr>
                  <a:t> </a:t>
                </a:r>
              </a:p>
            </p:txBody>
          </p:sp>
        </mc:Fallback>
      </mc:AlternateContent>
      <p:cxnSp>
        <p:nvCxnSpPr>
          <p:cNvPr id="21" name="Straight Arrow Connector 36"/>
          <p:cNvCxnSpPr>
            <a:stCxn id="20" idx="3"/>
          </p:cNvCxnSpPr>
          <p:nvPr/>
        </p:nvCxnSpPr>
        <p:spPr>
          <a:xfrm>
            <a:off x="5969932" y="2600701"/>
            <a:ext cx="195613" cy="30673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37"/>
          <p:cNvCxnSpPr>
            <a:stCxn id="19" idx="3"/>
          </p:cNvCxnSpPr>
          <p:nvPr/>
        </p:nvCxnSpPr>
        <p:spPr>
          <a:xfrm>
            <a:off x="6027798" y="2097553"/>
            <a:ext cx="371228" cy="71275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3"/>
              <p:cNvSpPr txBox="1"/>
              <p:nvPr/>
            </p:nvSpPr>
            <p:spPr>
              <a:xfrm>
                <a:off x="449740" y="2384734"/>
                <a:ext cx="31328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ea typeface="Century Schoolbook" charset="0"/>
                          <a:cs typeface="Century Schoolbook" charset="0"/>
                        </a:rPr>
                        <m:t>𝑥</m:t>
                      </m:r>
                    </m:oMath>
                  </m:oMathPara>
                </a14:m>
                <a:endParaRPr lang="en-US" sz="2400" dirty="0">
                  <a:latin typeface="Century Schoolbook" charset="0"/>
                  <a:ea typeface="Century Schoolbook" charset="0"/>
                  <a:cs typeface="Century Schoolbook" charset="0"/>
                </a:endParaRPr>
              </a:p>
            </p:txBody>
          </p:sp>
        </mc:Choice>
        <mc:Fallback xmlns="">
          <p:sp>
            <p:nvSpPr>
              <p:cNvPr id="23" name="TextBox 3"/>
              <p:cNvSpPr txBox="1">
                <a:spLocks noRot="1" noChangeAspect="1" noMove="1" noResize="1" noEditPoints="1" noAdjustHandles="1" noChangeArrowheads="1" noChangeShapeType="1" noTextEdit="1"/>
              </p:cNvSpPr>
              <p:nvPr/>
            </p:nvSpPr>
            <p:spPr>
              <a:xfrm>
                <a:off x="449740" y="2384734"/>
                <a:ext cx="313289" cy="369332"/>
              </a:xfrm>
              <a:prstGeom prst="rect">
                <a:avLst/>
              </a:prstGeom>
              <a:blipFill rotWithShape="0">
                <a:blip r:embed="rId11"/>
                <a:stretch>
                  <a:fillRect l="-1961"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TextBox 22">
                <a:extLst>
                  <a:ext uri="{FF2B5EF4-FFF2-40B4-BE49-F238E27FC236}">
                    <a16:creationId xmlns:a16="http://schemas.microsoft.com/office/drawing/2014/main" id="{CA766578-7C76-4C8A-BDFD-5AB2094E6D14}"/>
                  </a:ext>
                </a:extLst>
              </p:cNvPr>
              <p:cNvSpPr txBox="1"/>
              <p:nvPr/>
            </p:nvSpPr>
            <p:spPr>
              <a:xfrm>
                <a:off x="5969932" y="3641648"/>
                <a:ext cx="2502223"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𝑑</m:t>
                      </m:r>
                      <m:sSup>
                        <m:sSupPr>
                          <m:ctrlPr>
                            <a:rPr lang="en-US" sz="2800" i="1">
                              <a:latin typeface="Cambria Math" panose="02040503050406030204" pitchFamily="18" charset="0"/>
                            </a:rPr>
                          </m:ctrlPr>
                        </m:sSupPr>
                        <m:e>
                          <m:r>
                            <a:rPr lang="en-US" sz="2800" i="1">
                              <a:latin typeface="Cambria Math" charset="0"/>
                            </a:rPr>
                            <m:t>𝑧</m:t>
                          </m:r>
                        </m:e>
                        <m:sup>
                          <m:r>
                            <a:rPr lang="en-US" sz="2800" i="1">
                              <a:latin typeface="Cambria Math" charset="0"/>
                            </a:rPr>
                            <m:t>[2]</m:t>
                          </m:r>
                        </m:sup>
                      </m:sSup>
                      <m:r>
                        <a:rPr lang="en-US" sz="2800" i="1">
                          <a:latin typeface="Cambria Math"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charset="0"/>
                            </a:rPr>
                            <m:t>[2]</m:t>
                          </m:r>
                        </m:sup>
                      </m:sSup>
                      <m:r>
                        <a:rPr lang="en-US" sz="2800" i="1">
                          <a:latin typeface="Cambria Math" charset="0"/>
                        </a:rPr>
                        <m:t>−</m:t>
                      </m:r>
                      <m:r>
                        <a:rPr lang="en-US" sz="2800" i="1">
                          <a:latin typeface="Cambria Math" charset="0"/>
                        </a:rPr>
                        <m:t>𝑦</m:t>
                      </m:r>
                    </m:oMath>
                  </m:oMathPara>
                </a14:m>
                <a:endParaRPr lang="en-US" sz="2800" dirty="0"/>
              </a:p>
            </p:txBody>
          </p:sp>
        </mc:Choice>
        <mc:Fallback xmlns="">
          <p:sp>
            <p:nvSpPr>
              <p:cNvPr id="24" name="TextBox 22">
                <a:extLst>
                  <a:ext uri="{FF2B5EF4-FFF2-40B4-BE49-F238E27FC236}">
                    <a16:creationId xmlns="" xmlns:a16="http://schemas.microsoft.com/office/drawing/2014/main" xmlns:a14="http://schemas.microsoft.com/office/drawing/2010/main" id="{CA766578-7C76-4C8A-BDFD-5AB2094E6D14}"/>
                  </a:ext>
                </a:extLst>
              </p:cNvPr>
              <p:cNvSpPr txBox="1">
                <a:spLocks noRot="1" noChangeAspect="1" noMove="1" noResize="1" noEditPoints="1" noAdjustHandles="1" noChangeArrowheads="1" noChangeShapeType="1" noTextEdit="1"/>
              </p:cNvSpPr>
              <p:nvPr/>
            </p:nvSpPr>
            <p:spPr>
              <a:xfrm>
                <a:off x="5969932" y="3641648"/>
                <a:ext cx="2502223" cy="449290"/>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TextBox 3"/>
              <p:cNvSpPr txBox="1"/>
              <p:nvPr/>
            </p:nvSpPr>
            <p:spPr>
              <a:xfrm>
                <a:off x="5969932" y="4365099"/>
                <a:ext cx="2961132" cy="503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𝑑</m:t>
                      </m:r>
                      <m:sSup>
                        <m:sSupPr>
                          <m:ctrlPr>
                            <a:rPr lang="en-US" sz="2800" i="1">
                              <a:latin typeface="Cambria Math" panose="02040503050406030204" pitchFamily="18" charset="0"/>
                            </a:rPr>
                          </m:ctrlPr>
                        </m:sSupPr>
                        <m:e>
                          <m:r>
                            <a:rPr lang="en-US" sz="2800" i="1">
                              <a:latin typeface="Cambria Math" panose="02040503050406030204" pitchFamily="18" charset="0"/>
                            </a:rPr>
                            <m:t>𝑊</m:t>
                          </m:r>
                        </m:e>
                        <m:sup>
                          <m:r>
                            <a:rPr lang="en-US" sz="2800" i="1">
                              <a:latin typeface="Cambria Math" charset="0"/>
                            </a:rPr>
                            <m:t>[</m:t>
                          </m:r>
                          <m:r>
                            <a:rPr lang="en-US" sz="2800" i="1">
                              <a:latin typeface="Cambria Math" panose="02040503050406030204" pitchFamily="18" charset="0"/>
                            </a:rPr>
                            <m:t>2</m:t>
                          </m:r>
                          <m:r>
                            <a:rPr lang="en-US" sz="2800" i="1">
                              <a:latin typeface="Cambria Math" charset="0"/>
                            </a:rPr>
                            <m:t>]</m:t>
                          </m:r>
                        </m:sup>
                      </m:sSup>
                      <m:r>
                        <a:rPr lang="en-US" sz="2800" i="1">
                          <a:latin typeface="Cambria Math" charset="0"/>
                        </a:rPr>
                        <m:t>=</m:t>
                      </m:r>
                      <m:r>
                        <a:rPr lang="en-US" sz="2800" i="1">
                          <a:latin typeface="Cambria Math" charset="0"/>
                        </a:rPr>
                        <m:t>𝑑</m:t>
                      </m:r>
                      <m:sSup>
                        <m:sSupPr>
                          <m:ctrlPr>
                            <a:rPr lang="en-US" sz="2800" i="1">
                              <a:latin typeface="Cambria Math" panose="02040503050406030204" pitchFamily="18" charset="0"/>
                            </a:rPr>
                          </m:ctrlPr>
                        </m:sSupPr>
                        <m:e>
                          <m:r>
                            <a:rPr lang="en-US" sz="2800" i="1">
                              <a:latin typeface="Cambria Math" charset="0"/>
                            </a:rPr>
                            <m:t>𝑧</m:t>
                          </m:r>
                        </m:e>
                        <m:sup>
                          <m:r>
                            <a:rPr lang="en-US" sz="2800" i="1">
                              <a:latin typeface="Cambria Math" charset="0"/>
                            </a:rPr>
                            <m:t>[2]</m:t>
                          </m:r>
                        </m:sup>
                      </m:sSup>
                      <m:sSup>
                        <m:sSupPr>
                          <m:ctrlPr>
                            <a:rPr lang="en-US" sz="2800" i="1">
                              <a:latin typeface="Cambria Math" panose="02040503050406030204" pitchFamily="18" charset="0"/>
                            </a:rPr>
                          </m:ctrlPr>
                        </m:sSupPr>
                        <m:e>
                          <m:r>
                            <a:rPr lang="en-US" sz="2800" i="1">
                              <a:latin typeface="Cambria Math" charset="0"/>
                            </a:rPr>
                            <m:t>𝑎</m:t>
                          </m:r>
                        </m:e>
                        <m:sup>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i="1">
                                      <a:latin typeface="Cambria Math" charset="0"/>
                                    </a:rPr>
                                    <m:t>1</m:t>
                                  </m:r>
                                </m:e>
                              </m:d>
                            </m:e>
                            <m:sup>
                              <m:r>
                                <a:rPr lang="en-US" sz="2800" i="1">
                                  <a:latin typeface="Cambria Math" charset="0"/>
                                </a:rPr>
                                <m:t>𝑇</m:t>
                              </m:r>
                            </m:sup>
                          </m:sSup>
                        </m:sup>
                      </m:sSup>
                    </m:oMath>
                  </m:oMathPara>
                </a14:m>
                <a:endParaRPr lang="en-US" sz="2800" dirty="0"/>
              </a:p>
            </p:txBody>
          </p:sp>
        </mc:Choice>
        <mc:Fallback xmlns="">
          <p:sp>
            <p:nvSpPr>
              <p:cNvPr id="25" name="TextBox 3"/>
              <p:cNvSpPr txBox="1">
                <a:spLocks noRot="1" noChangeAspect="1" noMove="1" noResize="1" noEditPoints="1" noAdjustHandles="1" noChangeArrowheads="1" noChangeShapeType="1" noTextEdit="1"/>
              </p:cNvSpPr>
              <p:nvPr/>
            </p:nvSpPr>
            <p:spPr>
              <a:xfrm>
                <a:off x="5969932" y="4365099"/>
                <a:ext cx="2961132" cy="503215"/>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TextBox 4"/>
              <p:cNvSpPr txBox="1"/>
              <p:nvPr/>
            </p:nvSpPr>
            <p:spPr>
              <a:xfrm>
                <a:off x="5969932" y="5227566"/>
                <a:ext cx="2084481"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𝑏</m:t>
                          </m:r>
                        </m:e>
                        <m:sup>
                          <m:r>
                            <a:rPr lang="en-US" sz="2800" b="0" i="1" smtClean="0">
                              <a:latin typeface="Cambria Math" charset="0"/>
                            </a:rPr>
                            <m:t>[2]</m:t>
                          </m:r>
                        </m:sup>
                      </m:sSup>
                      <m:r>
                        <a:rPr lang="en-US" sz="2800" b="0" i="1" smtClean="0">
                          <a:latin typeface="Cambria Math" charset="0"/>
                        </a:rPr>
                        <m:t>=</m:t>
                      </m:r>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𝑧</m:t>
                          </m:r>
                        </m:e>
                        <m:sup>
                          <m:r>
                            <a:rPr lang="en-US" sz="2800" b="0" i="1" smtClean="0">
                              <a:latin typeface="Cambria Math" charset="0"/>
                            </a:rPr>
                            <m:t>[2]</m:t>
                          </m:r>
                        </m:sup>
                      </m:sSup>
                    </m:oMath>
                  </m:oMathPara>
                </a14:m>
                <a:endParaRPr lang="en-US" sz="2800" dirty="0"/>
              </a:p>
            </p:txBody>
          </p:sp>
        </mc:Choice>
        <mc:Fallback xmlns="">
          <p:sp>
            <p:nvSpPr>
              <p:cNvPr id="26" name="TextBox 4"/>
              <p:cNvSpPr txBox="1">
                <a:spLocks noRot="1" noChangeAspect="1" noMove="1" noResize="1" noEditPoints="1" noAdjustHandles="1" noChangeArrowheads="1" noChangeShapeType="1" noTextEdit="1"/>
              </p:cNvSpPr>
              <p:nvPr/>
            </p:nvSpPr>
            <p:spPr>
              <a:xfrm>
                <a:off x="5969932" y="5227566"/>
                <a:ext cx="2084481" cy="449290"/>
              </a:xfrm>
              <a:prstGeom prst="rect">
                <a:avLst/>
              </a:prstGeom>
              <a:blipFill rotWithShape="0">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TextBox 5"/>
              <p:cNvSpPr txBox="1"/>
              <p:nvPr/>
            </p:nvSpPr>
            <p:spPr>
              <a:xfrm>
                <a:off x="972703" y="3642392"/>
                <a:ext cx="4780283"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𝑧</m:t>
                          </m:r>
                        </m:e>
                        <m:sup>
                          <m:r>
                            <a:rPr lang="en-US" sz="2800" b="0" i="1" smtClean="0">
                              <a:latin typeface="Cambria Math" charset="0"/>
                            </a:rPr>
                            <m:t>[1]</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r>
                            <a:rPr lang="en-US" sz="2800" b="0" i="1" smtClean="0">
                              <a:latin typeface="Cambria Math" panose="02040503050406030204" pitchFamily="18" charset="0"/>
                            </a:rPr>
                            <m:t>𝑇</m:t>
                          </m:r>
                        </m:sup>
                      </m:sSup>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𝑧</m:t>
                          </m:r>
                        </m:e>
                        <m:sup>
                          <m:r>
                            <a:rPr lang="en-US" sz="2800" b="0" i="1" smtClean="0">
                              <a:latin typeface="Cambria Math"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charset="0"/>
                            </a:rPr>
                            <m:t>𝑔</m:t>
                          </m:r>
                        </m:e>
                        <m:sup>
                          <m:r>
                            <a:rPr lang="en-US" sz="2800" b="0" i="1" smtClean="0">
                              <a:latin typeface="Cambria Math" charset="0"/>
                            </a:rPr>
                            <m:t>[1]</m:t>
                          </m:r>
                        </m:sup>
                      </m:sSup>
                      <m:r>
                        <a:rPr lang="en-US" sz="2800" b="0" i="1" smtClean="0">
                          <a:latin typeface="Cambria Math" charset="0"/>
                        </a:rPr>
                        <m:t>′</m:t>
                      </m:r>
                      <m:r>
                        <a:rPr lang="en-US" sz="2800" b="0" i="0" smtClean="0">
                          <a:latin typeface="Cambria Math" charset="0"/>
                        </a:rPr>
                        <m:t>(</m:t>
                      </m:r>
                      <m:sSup>
                        <m:sSupPr>
                          <m:ctrlPr>
                            <a:rPr lang="en-US" sz="2800" b="0" i="1" smtClean="0">
                              <a:latin typeface="Cambria Math" panose="02040503050406030204" pitchFamily="18" charset="0"/>
                            </a:rPr>
                          </m:ctrlPr>
                        </m:sSupPr>
                        <m:e>
                          <m:r>
                            <m:rPr>
                              <m:sty m:val="p"/>
                            </m:rPr>
                            <a:rPr lang="en-US" sz="2800" b="0" i="0" smtClean="0">
                              <a:latin typeface="Cambria Math" charset="0"/>
                            </a:rPr>
                            <m:t>z</m:t>
                          </m:r>
                        </m:e>
                        <m:sup>
                          <m:d>
                            <m:dPr>
                              <m:begChr m:val="["/>
                              <m:endChr m:val="]"/>
                              <m:ctrlPr>
                                <a:rPr lang="en-US" sz="2800" b="0" i="1" smtClean="0">
                                  <a:latin typeface="Cambria Math" panose="02040503050406030204" pitchFamily="18" charset="0"/>
                                </a:rPr>
                              </m:ctrlPr>
                            </m:dPr>
                            <m:e>
                              <m:r>
                                <a:rPr lang="en-US" sz="2800" b="0" i="0" smtClean="0">
                                  <a:latin typeface="Cambria Math" charset="0"/>
                                </a:rPr>
                                <m:t>1</m:t>
                              </m:r>
                            </m:e>
                          </m:d>
                        </m:sup>
                      </m:sSup>
                      <m:r>
                        <a:rPr lang="en-US" sz="2800" b="0" i="0" smtClean="0">
                          <a:latin typeface="Cambria Math" charset="0"/>
                        </a:rPr>
                        <m:t>)</m:t>
                      </m:r>
                    </m:oMath>
                  </m:oMathPara>
                </a14:m>
                <a:endParaRPr lang="en-US" sz="2800" dirty="0"/>
              </a:p>
            </p:txBody>
          </p:sp>
        </mc:Choice>
        <mc:Fallback xmlns="">
          <p:sp>
            <p:nvSpPr>
              <p:cNvPr id="27" name="TextBox 5"/>
              <p:cNvSpPr txBox="1">
                <a:spLocks noRot="1" noChangeAspect="1" noMove="1" noResize="1" noEditPoints="1" noAdjustHandles="1" noChangeArrowheads="1" noChangeShapeType="1" noTextEdit="1"/>
              </p:cNvSpPr>
              <p:nvPr/>
            </p:nvSpPr>
            <p:spPr>
              <a:xfrm>
                <a:off x="972703" y="3642392"/>
                <a:ext cx="4780283" cy="460575"/>
              </a:xfrm>
              <a:prstGeom prst="rect">
                <a:avLst/>
              </a:prstGeom>
              <a:blipFill rotWithShape="0">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TextBox 6"/>
              <p:cNvSpPr txBox="1"/>
              <p:nvPr/>
            </p:nvSpPr>
            <p:spPr>
              <a:xfrm>
                <a:off x="972703" y="4507780"/>
                <a:ext cx="2636556"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𝑊</m:t>
                          </m:r>
                        </m:e>
                        <m:sup>
                          <m:r>
                            <a:rPr lang="en-US" sz="2800" b="0" i="1" smtClean="0">
                              <a:latin typeface="Cambria Math" charset="0"/>
                            </a:rPr>
                            <m:t>[1]</m:t>
                          </m:r>
                        </m:sup>
                      </m:sSup>
                      <m:r>
                        <a:rPr lang="en-US" sz="2800" b="0" i="1" smtClean="0">
                          <a:latin typeface="Cambria Math" charset="0"/>
                        </a:rPr>
                        <m:t>=</m:t>
                      </m:r>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𝑧</m:t>
                          </m:r>
                        </m:e>
                        <m:sup>
                          <m:r>
                            <a:rPr lang="en-US" sz="2800" b="0" i="1" smtClean="0">
                              <a:latin typeface="Cambria Math" charset="0"/>
                            </a:rPr>
                            <m:t>[1]</m:t>
                          </m:r>
                        </m:sup>
                      </m:sSup>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𝑇</m:t>
                          </m:r>
                        </m:sup>
                      </m:sSup>
                    </m:oMath>
                  </m:oMathPara>
                </a14:m>
                <a:endParaRPr lang="en-US" sz="2800" dirty="0"/>
              </a:p>
            </p:txBody>
          </p:sp>
        </mc:Choice>
        <mc:Fallback xmlns="">
          <p:sp>
            <p:nvSpPr>
              <p:cNvPr id="28" name="TextBox 6"/>
              <p:cNvSpPr txBox="1">
                <a:spLocks noRot="1" noChangeAspect="1" noMove="1" noResize="1" noEditPoints="1" noAdjustHandles="1" noChangeArrowheads="1" noChangeShapeType="1" noTextEdit="1"/>
              </p:cNvSpPr>
              <p:nvPr/>
            </p:nvSpPr>
            <p:spPr>
              <a:xfrm>
                <a:off x="972703" y="4507780"/>
                <a:ext cx="2636556" cy="449290"/>
              </a:xfrm>
              <a:prstGeom prst="rect">
                <a:avLst/>
              </a:prstGeom>
              <a:blipFill rotWithShape="0">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TextBox 7"/>
              <p:cNvSpPr txBox="1"/>
              <p:nvPr/>
            </p:nvSpPr>
            <p:spPr>
              <a:xfrm>
                <a:off x="972703" y="5361884"/>
                <a:ext cx="2084481"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𝑏</m:t>
                          </m:r>
                        </m:e>
                        <m:sup>
                          <m:r>
                            <a:rPr lang="en-US" sz="2800" b="0" i="1" smtClean="0">
                              <a:latin typeface="Cambria Math" charset="0"/>
                            </a:rPr>
                            <m:t>[1]</m:t>
                          </m:r>
                        </m:sup>
                      </m:sSup>
                      <m:r>
                        <a:rPr lang="en-US" sz="2800" b="0" i="1" smtClean="0">
                          <a:latin typeface="Cambria Math" charset="0"/>
                        </a:rPr>
                        <m:t>=</m:t>
                      </m:r>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𝑧</m:t>
                          </m:r>
                        </m:e>
                        <m:sup>
                          <m:r>
                            <a:rPr lang="en-US" sz="2800" b="0" i="1" smtClean="0">
                              <a:latin typeface="Cambria Math" charset="0"/>
                            </a:rPr>
                            <m:t>[1]</m:t>
                          </m:r>
                        </m:sup>
                      </m:sSup>
                    </m:oMath>
                  </m:oMathPara>
                </a14:m>
                <a:endParaRPr lang="en-US" sz="2800" dirty="0"/>
              </a:p>
            </p:txBody>
          </p:sp>
        </mc:Choice>
        <mc:Fallback xmlns="">
          <p:sp>
            <p:nvSpPr>
              <p:cNvPr id="29" name="TextBox 7"/>
              <p:cNvSpPr txBox="1">
                <a:spLocks noRot="1" noChangeAspect="1" noMove="1" noResize="1" noEditPoints="1" noAdjustHandles="1" noChangeArrowheads="1" noChangeShapeType="1" noTextEdit="1"/>
              </p:cNvSpPr>
              <p:nvPr/>
            </p:nvSpPr>
            <p:spPr>
              <a:xfrm>
                <a:off x="972703" y="5361884"/>
                <a:ext cx="2084481" cy="449290"/>
              </a:xfrm>
              <a:prstGeom prst="rect">
                <a:avLst/>
              </a:prstGeom>
              <a:blipFill rotWithShape="0">
                <a:blip r:embed="rId1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64866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185213" y="1384745"/>
                <a:ext cx="2502223"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𝑑</m:t>
                      </m:r>
                      <m:sSup>
                        <m:sSupPr>
                          <m:ctrlPr>
                            <a:rPr lang="en-US" sz="2800" i="1">
                              <a:latin typeface="Cambria Math" panose="02040503050406030204" pitchFamily="18" charset="0"/>
                            </a:rPr>
                          </m:ctrlPr>
                        </m:sSupPr>
                        <m:e>
                          <m:r>
                            <a:rPr lang="en-US" sz="2800" i="1">
                              <a:latin typeface="Cambria Math" charset="0"/>
                            </a:rPr>
                            <m:t>𝑧</m:t>
                          </m:r>
                        </m:e>
                        <m:sup>
                          <m:r>
                            <a:rPr lang="en-US" sz="2800" i="1">
                              <a:latin typeface="Cambria Math" charset="0"/>
                            </a:rPr>
                            <m:t>[2]</m:t>
                          </m:r>
                        </m:sup>
                      </m:sSup>
                      <m:r>
                        <a:rPr lang="en-US" sz="2800" i="1">
                          <a:latin typeface="Cambria Math"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charset="0"/>
                            </a:rPr>
                            <m:t>[2]</m:t>
                          </m:r>
                        </m:sup>
                      </m:sSup>
                      <m:r>
                        <a:rPr lang="en-US" sz="2800" i="1">
                          <a:latin typeface="Cambria Math" charset="0"/>
                        </a:rPr>
                        <m:t>−</m:t>
                      </m:r>
                      <m:r>
                        <a:rPr lang="en-US" sz="2800" i="1">
                          <a:latin typeface="Cambria Math" charset="0"/>
                        </a:rPr>
                        <m:t>𝑦</m:t>
                      </m:r>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85213" y="1384745"/>
                <a:ext cx="2502223" cy="4492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85213" y="2238848"/>
                <a:ext cx="2961132" cy="503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𝑑</m:t>
                      </m:r>
                      <m:sSup>
                        <m:sSupPr>
                          <m:ctrlPr>
                            <a:rPr lang="en-US" sz="2800" i="1">
                              <a:latin typeface="Cambria Math" panose="02040503050406030204" pitchFamily="18" charset="0"/>
                            </a:rPr>
                          </m:ctrlPr>
                        </m:sSupPr>
                        <m:e>
                          <m:r>
                            <a:rPr lang="en-US" sz="2800" i="1">
                              <a:latin typeface="Cambria Math" panose="02040503050406030204" pitchFamily="18" charset="0"/>
                            </a:rPr>
                            <m:t>𝑊</m:t>
                          </m:r>
                        </m:e>
                        <m:sup>
                          <m:r>
                            <a:rPr lang="en-US" sz="2800" i="1">
                              <a:latin typeface="Cambria Math" charset="0"/>
                            </a:rPr>
                            <m:t>[</m:t>
                          </m:r>
                          <m:r>
                            <a:rPr lang="en-US" sz="2800" b="0" i="1" smtClean="0">
                              <a:latin typeface="Cambria Math" panose="02040503050406030204" pitchFamily="18" charset="0"/>
                            </a:rPr>
                            <m:t>2</m:t>
                          </m:r>
                          <m:r>
                            <a:rPr lang="en-US" sz="2800" i="1">
                              <a:latin typeface="Cambria Math" charset="0"/>
                            </a:rPr>
                            <m:t>]</m:t>
                          </m:r>
                        </m:sup>
                      </m:sSup>
                      <m:r>
                        <a:rPr lang="en-US" sz="2800" b="0" i="1" smtClean="0">
                          <a:latin typeface="Cambria Math" charset="0"/>
                        </a:rPr>
                        <m:t>=</m:t>
                      </m:r>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𝑧</m:t>
                          </m:r>
                        </m:e>
                        <m:sup>
                          <m:r>
                            <a:rPr lang="en-US" sz="2800" b="0" i="1" smtClean="0">
                              <a:latin typeface="Cambria Math" charset="0"/>
                            </a:rPr>
                            <m:t>[2]</m:t>
                          </m:r>
                        </m:sup>
                      </m:sSup>
                      <m:sSup>
                        <m:sSupPr>
                          <m:ctrlPr>
                            <a:rPr lang="en-US" sz="2800" b="0" i="1" smtClean="0">
                              <a:latin typeface="Cambria Math" panose="02040503050406030204" pitchFamily="18" charset="0"/>
                            </a:rPr>
                          </m:ctrlPr>
                        </m:sSupPr>
                        <m:e>
                          <m:r>
                            <a:rPr lang="en-US" sz="2800" b="0" i="1" smtClean="0">
                              <a:latin typeface="Cambria Math" charset="0"/>
                            </a:rPr>
                            <m:t>𝑎</m:t>
                          </m:r>
                        </m:e>
                        <m: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charset="0"/>
                                    </a:rPr>
                                    <m:t>1</m:t>
                                  </m:r>
                                </m:e>
                              </m:d>
                            </m:e>
                            <m:sup>
                              <m:r>
                                <a:rPr lang="en-US" sz="2800" b="0" i="1" smtClean="0">
                                  <a:latin typeface="Cambria Math" charset="0"/>
                                </a:rPr>
                                <m:t>𝑇</m:t>
                              </m:r>
                            </m:sup>
                          </m:sSup>
                        </m:sup>
                      </m:sSup>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85213" y="2238848"/>
                <a:ext cx="2961132" cy="5032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85213" y="3146876"/>
                <a:ext cx="2084481"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𝑏</m:t>
                          </m:r>
                        </m:e>
                        <m:sup>
                          <m:r>
                            <a:rPr lang="en-US" sz="2800" b="0" i="1" smtClean="0">
                              <a:latin typeface="Cambria Math" charset="0"/>
                            </a:rPr>
                            <m:t>[2]</m:t>
                          </m:r>
                        </m:sup>
                      </m:sSup>
                      <m:r>
                        <a:rPr lang="en-US" sz="2800" b="0" i="1" smtClean="0">
                          <a:latin typeface="Cambria Math" charset="0"/>
                        </a:rPr>
                        <m:t>=</m:t>
                      </m:r>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𝑧</m:t>
                          </m:r>
                        </m:e>
                        <m:sup>
                          <m:r>
                            <a:rPr lang="en-US" sz="2800" b="0" i="1" smtClean="0">
                              <a:latin typeface="Cambria Math" charset="0"/>
                            </a:rPr>
                            <m:t>[2]</m:t>
                          </m:r>
                        </m:sup>
                      </m:sSup>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85213" y="3146876"/>
                <a:ext cx="2084481" cy="4492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85213" y="4000979"/>
                <a:ext cx="4780283"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𝑧</m:t>
                          </m:r>
                        </m:e>
                        <m:sup>
                          <m:r>
                            <a:rPr lang="en-US" sz="2800" b="0" i="1" smtClean="0">
                              <a:latin typeface="Cambria Math" charset="0"/>
                            </a:rPr>
                            <m:t>[1]</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r>
                            <a:rPr lang="en-US" sz="2800" b="0" i="1" smtClean="0">
                              <a:latin typeface="Cambria Math" panose="02040503050406030204" pitchFamily="18" charset="0"/>
                            </a:rPr>
                            <m:t>𝑇</m:t>
                          </m:r>
                        </m:sup>
                      </m:sSup>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𝑧</m:t>
                          </m:r>
                        </m:e>
                        <m:sup>
                          <m:r>
                            <a:rPr lang="en-US" sz="2800" b="0" i="1" smtClean="0">
                              <a:latin typeface="Cambria Math"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charset="0"/>
                            </a:rPr>
                            <m:t>𝑔</m:t>
                          </m:r>
                        </m:e>
                        <m:sup>
                          <m:r>
                            <a:rPr lang="en-US" sz="2800" b="0" i="1" smtClean="0">
                              <a:latin typeface="Cambria Math" charset="0"/>
                            </a:rPr>
                            <m:t>[1]</m:t>
                          </m:r>
                        </m:sup>
                      </m:sSup>
                      <m:r>
                        <a:rPr lang="en-US" sz="2800" b="0" i="1" smtClean="0">
                          <a:latin typeface="Cambria Math" charset="0"/>
                        </a:rPr>
                        <m:t>′</m:t>
                      </m:r>
                      <m:r>
                        <a:rPr lang="en-US" sz="2800" b="0" i="0" smtClean="0">
                          <a:latin typeface="Cambria Math" charset="0"/>
                        </a:rPr>
                        <m:t>(</m:t>
                      </m:r>
                      <m:sSup>
                        <m:sSupPr>
                          <m:ctrlPr>
                            <a:rPr lang="en-US" sz="2800" b="0" i="1" smtClean="0">
                              <a:latin typeface="Cambria Math" panose="02040503050406030204" pitchFamily="18" charset="0"/>
                            </a:rPr>
                          </m:ctrlPr>
                        </m:sSupPr>
                        <m:e>
                          <m:r>
                            <m:rPr>
                              <m:sty m:val="p"/>
                            </m:rPr>
                            <a:rPr lang="en-US" sz="2800" b="0" i="0" smtClean="0">
                              <a:latin typeface="Cambria Math" charset="0"/>
                            </a:rPr>
                            <m:t>z</m:t>
                          </m:r>
                        </m:e>
                        <m:sup>
                          <m:d>
                            <m:dPr>
                              <m:begChr m:val="["/>
                              <m:endChr m:val="]"/>
                              <m:ctrlPr>
                                <a:rPr lang="en-US" sz="2800" b="0" i="1" smtClean="0">
                                  <a:latin typeface="Cambria Math" panose="02040503050406030204" pitchFamily="18" charset="0"/>
                                </a:rPr>
                              </m:ctrlPr>
                            </m:dPr>
                            <m:e>
                              <m:r>
                                <a:rPr lang="en-US" sz="2800" b="0" i="0" smtClean="0">
                                  <a:latin typeface="Cambria Math" charset="0"/>
                                </a:rPr>
                                <m:t>1</m:t>
                              </m:r>
                            </m:e>
                          </m:d>
                        </m:sup>
                      </m:sSup>
                      <m:r>
                        <a:rPr lang="en-US" sz="2800" b="0" i="0" smtClean="0">
                          <a:latin typeface="Cambria Math" charset="0"/>
                        </a:rPr>
                        <m:t>)</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85213" y="4000979"/>
                <a:ext cx="4780283" cy="4605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85213" y="4866367"/>
                <a:ext cx="2636556"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𝑊</m:t>
                          </m:r>
                        </m:e>
                        <m:sup>
                          <m:r>
                            <a:rPr lang="en-US" sz="2800" b="0" i="1" smtClean="0">
                              <a:latin typeface="Cambria Math" charset="0"/>
                            </a:rPr>
                            <m:t>[1]</m:t>
                          </m:r>
                        </m:sup>
                      </m:sSup>
                      <m:r>
                        <a:rPr lang="en-US" sz="2800" b="0" i="1" smtClean="0">
                          <a:latin typeface="Cambria Math" charset="0"/>
                        </a:rPr>
                        <m:t>=</m:t>
                      </m:r>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𝑧</m:t>
                          </m:r>
                        </m:e>
                        <m:sup>
                          <m:r>
                            <a:rPr lang="en-US" sz="2800" b="0" i="1" smtClean="0">
                              <a:latin typeface="Cambria Math" charset="0"/>
                            </a:rPr>
                            <m:t>[1]</m:t>
                          </m:r>
                        </m:sup>
                      </m:sSup>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𝑇</m:t>
                          </m:r>
                        </m:sup>
                      </m:sSup>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85213" y="4866367"/>
                <a:ext cx="2636556" cy="44929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5213" y="5720471"/>
                <a:ext cx="2084481"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𝑏</m:t>
                          </m:r>
                        </m:e>
                        <m:sup>
                          <m:r>
                            <a:rPr lang="en-US" sz="2800" b="0" i="1" smtClean="0">
                              <a:latin typeface="Cambria Math" charset="0"/>
                            </a:rPr>
                            <m:t>[1]</m:t>
                          </m:r>
                        </m:sup>
                      </m:sSup>
                      <m:r>
                        <a:rPr lang="en-US" sz="2800" b="0" i="1" smtClean="0">
                          <a:latin typeface="Cambria Math" charset="0"/>
                        </a:rPr>
                        <m:t>=</m:t>
                      </m:r>
                      <m:r>
                        <a:rPr lang="en-US" sz="2800" b="0" i="1" smtClean="0">
                          <a:latin typeface="Cambria Math" charset="0"/>
                        </a:rPr>
                        <m:t>𝑑</m:t>
                      </m:r>
                      <m:sSup>
                        <m:sSupPr>
                          <m:ctrlPr>
                            <a:rPr lang="en-US" sz="2800" b="0" i="1" smtClean="0">
                              <a:latin typeface="Cambria Math" panose="02040503050406030204" pitchFamily="18" charset="0"/>
                            </a:rPr>
                          </m:ctrlPr>
                        </m:sSupPr>
                        <m:e>
                          <m:r>
                            <a:rPr lang="en-US" sz="2800" b="0" i="1" smtClean="0">
                              <a:latin typeface="Cambria Math" charset="0"/>
                            </a:rPr>
                            <m:t>𝑧</m:t>
                          </m:r>
                        </m:e>
                        <m:sup>
                          <m:r>
                            <a:rPr lang="en-US" sz="2800" b="0" i="1" smtClean="0">
                              <a:latin typeface="Cambria Math" charset="0"/>
                            </a:rPr>
                            <m:t>[1]</m:t>
                          </m:r>
                        </m:sup>
                      </m:sSup>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185213" y="5720471"/>
                <a:ext cx="2084481" cy="449290"/>
              </a:xfrm>
              <a:prstGeom prst="rect">
                <a:avLst/>
              </a:prstGeom>
              <a:blipFill>
                <a:blip r:embed="rId7"/>
                <a:stretch>
                  <a:fillRect/>
                </a:stretch>
              </a:blipFill>
            </p:spPr>
            <p:txBody>
              <a:bodyPr/>
              <a:lstStyle/>
              <a:p>
                <a:r>
                  <a:rPr lang="en-US">
                    <a:noFill/>
                  </a:rPr>
                  <a:t> </a:t>
                </a:r>
              </a:p>
            </p:txBody>
          </p:sp>
        </mc:Fallback>
      </mc:AlternateContent>
      <p:cxnSp>
        <p:nvCxnSpPr>
          <p:cNvPr id="12" name="Straight Connector 11"/>
          <p:cNvCxnSpPr/>
          <p:nvPr/>
        </p:nvCxnSpPr>
        <p:spPr>
          <a:xfrm flipH="1">
            <a:off x="4941041" y="1360346"/>
            <a:ext cx="0" cy="5253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4995810" y="1429817"/>
                <a:ext cx="2209772" cy="385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𝑑</m:t>
                      </m:r>
                      <m:sSup>
                        <m:sSupPr>
                          <m:ctrlPr>
                            <a:rPr lang="en-US" sz="2400" b="0" i="1" smtClean="0">
                              <a:latin typeface="Cambria Math" panose="02040503050406030204" pitchFamily="18" charset="0"/>
                            </a:rPr>
                          </m:ctrlPr>
                        </m:sSupPr>
                        <m:e>
                          <m:r>
                            <a:rPr lang="en-US" sz="2400" b="0" i="1" smtClean="0">
                              <a:latin typeface="Cambria Math" charset="0"/>
                            </a:rPr>
                            <m:t>𝑍</m:t>
                          </m:r>
                        </m:e>
                        <m:sup>
                          <m:r>
                            <a:rPr lang="en-US" sz="2400" b="0" i="1" smtClean="0">
                              <a:latin typeface="Cambria Math" charset="0"/>
                            </a:rPr>
                            <m:t>[2]</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𝐴</m:t>
                          </m:r>
                        </m:e>
                        <m:sup>
                          <m:r>
                            <a:rPr lang="en-US" sz="2400" b="0" i="1" smtClean="0">
                              <a:latin typeface="Cambria Math" charset="0"/>
                            </a:rPr>
                            <m:t>[2]</m:t>
                          </m:r>
                        </m:sup>
                      </m:sSup>
                      <m:r>
                        <a:rPr lang="en-US" sz="2400" b="0" i="1" smtClean="0">
                          <a:latin typeface="Cambria Math" charset="0"/>
                        </a:rPr>
                        <m:t>−</m:t>
                      </m:r>
                      <m:r>
                        <a:rPr lang="en-US" sz="2400" b="0" i="1" smtClean="0">
                          <a:latin typeface="Cambria Math" charset="0"/>
                        </a:rPr>
                        <m:t>𝑌</m:t>
                      </m:r>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95810" y="1429817"/>
                <a:ext cx="2209772" cy="385105"/>
              </a:xfrm>
              <a:prstGeom prst="rect">
                <a:avLst/>
              </a:prstGeom>
              <a:blipFill>
                <a:blip r:embed="rId8"/>
                <a:stretch>
                  <a:fillRect l="-3039" t="-4762" r="-2486"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995810" y="2143501"/>
                <a:ext cx="2986138"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𝑑</m:t>
                      </m:r>
                      <m:sSup>
                        <m:sSupPr>
                          <m:ctrlPr>
                            <a:rPr lang="en-US" sz="2400" b="0" i="1" smtClean="0">
                              <a:latin typeface="Cambria Math" panose="02040503050406030204" pitchFamily="18" charset="0"/>
                            </a:rPr>
                          </m:ctrlPr>
                        </m:sSupPr>
                        <m:e>
                          <m:r>
                            <a:rPr lang="en-US" sz="2400" b="0" i="1" smtClean="0">
                              <a:latin typeface="Cambria Math" charset="0"/>
                            </a:rPr>
                            <m:t>𝑊</m:t>
                          </m:r>
                        </m:e>
                        <m:sup>
                          <m:r>
                            <a:rPr lang="en-US" sz="2400" b="0" i="1" smtClean="0">
                              <a:latin typeface="Cambria Math" charset="0"/>
                            </a:rPr>
                            <m:t>[2]</m:t>
                          </m:r>
                        </m:sup>
                      </m:sSup>
                      <m:r>
                        <a:rPr lang="en-US" sz="2400" b="0" i="1" smtClean="0">
                          <a:latin typeface="Cambria Math" charset="0"/>
                        </a:rPr>
                        <m:t>=</m:t>
                      </m:r>
                      <m:f>
                        <m:fPr>
                          <m:ctrlPr>
                            <a:rPr lang="mr-IN"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𝑚</m:t>
                          </m:r>
                        </m:den>
                      </m:f>
                      <m:r>
                        <a:rPr lang="en-US" sz="2400" b="0" i="1" smtClean="0">
                          <a:latin typeface="Cambria Math" charset="0"/>
                        </a:rPr>
                        <m:t>𝑑</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𝑍</m:t>
                          </m:r>
                        </m:e>
                        <m:sup>
                          <m:r>
                            <a:rPr lang="en-US" sz="2400" b="0" i="1" smtClean="0">
                              <a:latin typeface="Cambria Math" charset="0"/>
                            </a:rPr>
                            <m:t>[2]</m:t>
                          </m:r>
                        </m:sup>
                      </m:sSup>
                      <m:sSup>
                        <m:sSupPr>
                          <m:ctrlPr>
                            <a:rPr lang="en-US" sz="2400" b="0" i="1" smtClean="0">
                              <a:latin typeface="Cambria Math" panose="02040503050406030204" pitchFamily="18" charset="0"/>
                            </a:rPr>
                          </m:ctrlPr>
                        </m:sSupPr>
                        <m:e>
                          <m:r>
                            <a:rPr lang="en-US" sz="2400" b="0" i="1" smtClean="0">
                              <a:latin typeface="Cambria Math" charset="0"/>
                            </a:rPr>
                            <m:t>𝐴</m:t>
                          </m:r>
                        </m:e>
                        <m:sup>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charset="0"/>
                                    </a:rPr>
                                    <m:t>1</m:t>
                                  </m:r>
                                </m:e>
                              </m:d>
                            </m:e>
                            <m:sup>
                              <m:r>
                                <a:rPr lang="en-US" sz="2400" b="0" i="1" smtClean="0">
                                  <a:latin typeface="Cambria Math" charset="0"/>
                                </a:rPr>
                                <m:t>𝑇</m:t>
                              </m:r>
                            </m:sup>
                          </m:sSup>
                        </m:sup>
                      </m:sSup>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4995810" y="2143501"/>
                <a:ext cx="2986138" cy="69390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995810" y="3021826"/>
                <a:ext cx="7293984"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𝑑</m:t>
                      </m:r>
                      <m:sSup>
                        <m:sSupPr>
                          <m:ctrlPr>
                            <a:rPr lang="en-US" sz="2400" b="0" i="1" smtClean="0">
                              <a:latin typeface="Cambria Math" panose="02040503050406030204" pitchFamily="18" charset="0"/>
                            </a:rPr>
                          </m:ctrlPr>
                        </m:sSupPr>
                        <m:e>
                          <m:r>
                            <a:rPr lang="en-US" sz="2400" b="0" i="1" smtClean="0">
                              <a:latin typeface="Cambria Math" charset="0"/>
                            </a:rPr>
                            <m:t>𝑏</m:t>
                          </m:r>
                        </m:e>
                        <m:sup>
                          <m:r>
                            <a:rPr lang="en-US" sz="2400" b="0" i="1" smtClean="0">
                              <a:latin typeface="Cambria Math" charset="0"/>
                            </a:rPr>
                            <m:t>[2]</m:t>
                          </m:r>
                        </m:sup>
                      </m:sSup>
                      <m:r>
                        <a:rPr lang="en-US" sz="2400" b="0" i="1" smtClean="0">
                          <a:latin typeface="Cambria Math" charset="0"/>
                        </a:rPr>
                        <m:t>=</m:t>
                      </m:r>
                      <m:f>
                        <m:fPr>
                          <m:ctrlPr>
                            <a:rPr lang="en-US"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𝑚</m:t>
                          </m:r>
                        </m:den>
                      </m:f>
                      <m:r>
                        <a:rPr lang="en-US" sz="2400" b="0" i="1" smtClean="0">
                          <a:latin typeface="Cambria Math" charset="0"/>
                        </a:rPr>
                        <m:t>𝑛𝑝</m:t>
                      </m:r>
                      <m:r>
                        <a:rPr lang="en-US" sz="2400" b="0" i="1" smtClean="0">
                          <a:latin typeface="Cambria Math" charset="0"/>
                        </a:rPr>
                        <m:t>.</m:t>
                      </m:r>
                      <m:r>
                        <a:rPr lang="en-US" sz="2400" b="0" i="1" smtClean="0">
                          <a:latin typeface="Cambria Math" charset="0"/>
                        </a:rPr>
                        <m:t>𝑠𝑢𝑚</m:t>
                      </m:r>
                      <m:r>
                        <a:rPr lang="en-US" sz="2400" b="0" i="0" smtClean="0">
                          <a:latin typeface="Cambria Math" charset="0"/>
                        </a:rPr>
                        <m:t>(</m:t>
                      </m:r>
                      <m:r>
                        <a:rPr lang="en-US" sz="2400" b="0" i="1" smtClean="0">
                          <a:latin typeface="Cambria Math" charset="0"/>
                        </a:rPr>
                        <m:t>𝑑</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𝑍</m:t>
                          </m:r>
                        </m:e>
                        <m:sup>
                          <m:d>
                            <m:dPr>
                              <m:begChr m:val="["/>
                              <m:endChr m:val="]"/>
                              <m:ctrlPr>
                                <a:rPr lang="en-US" sz="2400" b="0" i="1" smtClean="0">
                                  <a:latin typeface="Cambria Math" panose="02040503050406030204" pitchFamily="18" charset="0"/>
                                </a:rPr>
                              </m:ctrlPr>
                            </m:dPr>
                            <m:e>
                              <m:r>
                                <a:rPr lang="en-US" sz="2400" b="0" i="1" smtClean="0">
                                  <a:latin typeface="Cambria Math" charset="0"/>
                                </a:rPr>
                                <m:t>2</m:t>
                              </m:r>
                            </m:e>
                          </m:d>
                        </m:sup>
                      </m:sSup>
                      <m:r>
                        <a:rPr lang="en-US" sz="2400" b="0" i="1" smtClean="0">
                          <a:latin typeface="Cambria Math" charset="0"/>
                        </a:rPr>
                        <m:t>,</m:t>
                      </m:r>
                      <m:r>
                        <a:rPr lang="en-US" sz="2400" b="0" i="1" smtClean="0">
                          <a:latin typeface="Cambria Math" charset="0"/>
                        </a:rPr>
                        <m:t>𝑎𝑥𝑖𝑠</m:t>
                      </m:r>
                      <m:r>
                        <a:rPr lang="en-US" sz="2400" b="0" i="1" smtClean="0">
                          <a:latin typeface="Cambria Math" charset="0"/>
                        </a:rPr>
                        <m:t>=1, </m:t>
                      </m:r>
                      <m:r>
                        <a:rPr lang="en-US" sz="2400" b="0" i="1" smtClean="0">
                          <a:latin typeface="Cambria Math" charset="0"/>
                        </a:rPr>
                        <m:t>𝑘𝑒𝑒𝑝𝑑𝑖𝑚𝑠</m:t>
                      </m:r>
                      <m:r>
                        <a:rPr lang="en-US" sz="2400" b="0" i="1" smtClean="0">
                          <a:latin typeface="Cambria Math" charset="0"/>
                        </a:rPr>
                        <m:t>=</m:t>
                      </m:r>
                      <m:r>
                        <a:rPr lang="en-US" sz="2400" b="0" i="1" smtClean="0">
                          <a:latin typeface="Cambria Math" charset="0"/>
                        </a:rPr>
                        <m:t>𝑇𝑟𝑢𝑒</m:t>
                      </m:r>
                      <m:r>
                        <a:rPr lang="en-US" sz="2400" b="0" i="0" smtClean="0">
                          <a:latin typeface="Cambria Math" charset="0"/>
                        </a:rPr>
                        <m:t>)</m:t>
                      </m:r>
                    </m:oMath>
                  </m:oMathPara>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995810" y="3021826"/>
                <a:ext cx="7293984" cy="69390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995810" y="4066702"/>
                <a:ext cx="4180375" cy="394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𝑑</m:t>
                      </m:r>
                      <m:sSup>
                        <m:sSupPr>
                          <m:ctrlPr>
                            <a:rPr lang="en-US" sz="2400" b="0" i="1" smtClean="0">
                              <a:latin typeface="Cambria Math" panose="02040503050406030204" pitchFamily="18" charset="0"/>
                            </a:rPr>
                          </m:ctrlPr>
                        </m:sSupPr>
                        <m:e>
                          <m:r>
                            <a:rPr lang="en-US" sz="2400" b="0" i="1" smtClean="0">
                              <a:latin typeface="Cambria Math" charset="0"/>
                            </a:rPr>
                            <m:t>𝑍</m:t>
                          </m:r>
                        </m:e>
                        <m:sup>
                          <m:r>
                            <a:rPr lang="en-US" sz="2400" b="0" i="1" smtClean="0">
                              <a:latin typeface="Cambria Math" charset="0"/>
                            </a:rPr>
                            <m:t>[1]</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𝑊</m:t>
                          </m:r>
                        </m:e>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r>
                            <a:rPr lang="en-US" sz="2400" b="0" i="1" smtClean="0">
                              <a:latin typeface="Cambria Math" panose="02040503050406030204" pitchFamily="18" charset="0"/>
                            </a:rPr>
                            <m:t>𝑇</m:t>
                          </m:r>
                        </m:sup>
                      </m:sSup>
                      <m:r>
                        <a:rPr lang="en-US" sz="2400" b="0" i="1" smtClean="0">
                          <a:latin typeface="Cambria Math" charset="0"/>
                        </a:rPr>
                        <m:t>𝑑</m:t>
                      </m:r>
                      <m:sSup>
                        <m:sSupPr>
                          <m:ctrlPr>
                            <a:rPr lang="en-US" sz="2400" b="0" i="1" smtClean="0">
                              <a:latin typeface="Cambria Math" panose="02040503050406030204" pitchFamily="18" charset="0"/>
                            </a:rPr>
                          </m:ctrlPr>
                        </m:sSupPr>
                        <m:e>
                          <m:r>
                            <a:rPr lang="en-US" sz="2400" b="0" i="1" smtClean="0">
                              <a:latin typeface="Cambria Math" charset="0"/>
                            </a:rPr>
                            <m:t>𝑍</m:t>
                          </m:r>
                        </m:e>
                        <m:sup>
                          <m:r>
                            <a:rPr lang="en-US" sz="2400" b="0" i="1" smtClean="0">
                              <a:latin typeface="Cambria Math"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[1]</m:t>
                          </m:r>
                        </m:sup>
                      </m:sSup>
                      <m:r>
                        <a:rPr lang="en-US" sz="2400" b="0" i="1" smtClean="0">
                          <a:latin typeface="Cambria Math" charset="0"/>
                        </a:rPr>
                        <m:t>′</m:t>
                      </m:r>
                      <m:r>
                        <a:rPr lang="en-US" sz="2400" b="0" i="0" smtClean="0">
                          <a:latin typeface="Cambria Math" charset="0"/>
                        </a:rPr>
                        <m:t>(</m:t>
                      </m:r>
                      <m:sSup>
                        <m:sSupPr>
                          <m:ctrlPr>
                            <a:rPr lang="en-US" sz="2400" b="0" i="1" smtClean="0">
                              <a:latin typeface="Cambria Math" panose="02040503050406030204" pitchFamily="18" charset="0"/>
                            </a:rPr>
                          </m:ctrlPr>
                        </m:sSupPr>
                        <m:e>
                          <m:r>
                            <m:rPr>
                              <m:sty m:val="p"/>
                            </m:rPr>
                            <a:rPr lang="en-US" sz="2400" b="0" i="0" smtClean="0">
                              <a:latin typeface="Cambria Math" charset="0"/>
                            </a:rPr>
                            <m:t>Z</m:t>
                          </m:r>
                        </m:e>
                        <m:sup>
                          <m:d>
                            <m:dPr>
                              <m:begChr m:val="["/>
                              <m:endChr m:val="]"/>
                              <m:ctrlPr>
                                <a:rPr lang="en-US" sz="2400" b="0" i="1" smtClean="0">
                                  <a:latin typeface="Cambria Math" panose="02040503050406030204" pitchFamily="18" charset="0"/>
                                </a:rPr>
                              </m:ctrlPr>
                            </m:dPr>
                            <m:e>
                              <m:r>
                                <a:rPr lang="en-US" sz="2400" b="0" i="0" smtClean="0">
                                  <a:latin typeface="Cambria Math" charset="0"/>
                                </a:rPr>
                                <m:t>1</m:t>
                              </m:r>
                            </m:e>
                          </m:d>
                        </m:sup>
                      </m:sSup>
                      <m:r>
                        <a:rPr lang="en-US" sz="2400" b="0" i="0" smtClean="0">
                          <a:latin typeface="Cambria Math" charset="0"/>
                        </a:rPr>
                        <m:t>)</m:t>
                      </m:r>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995810" y="4066702"/>
                <a:ext cx="4180375" cy="39485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995810" y="4744058"/>
                <a:ext cx="2635978"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𝑑</m:t>
                      </m:r>
                      <m:sSup>
                        <m:sSupPr>
                          <m:ctrlPr>
                            <a:rPr lang="en-US" sz="2400" b="0" i="1" smtClean="0">
                              <a:latin typeface="Cambria Math" panose="02040503050406030204" pitchFamily="18" charset="0"/>
                            </a:rPr>
                          </m:ctrlPr>
                        </m:sSupPr>
                        <m:e>
                          <m:r>
                            <a:rPr lang="en-US" sz="2400" b="0" i="1" smtClean="0">
                              <a:latin typeface="Cambria Math" charset="0"/>
                            </a:rPr>
                            <m:t>𝑊</m:t>
                          </m:r>
                        </m:e>
                        <m:sup>
                          <m:r>
                            <a:rPr lang="en-US" sz="2400" b="0" i="1" smtClean="0">
                              <a:latin typeface="Cambria Math" charset="0"/>
                            </a:rPr>
                            <m:t>[1]</m:t>
                          </m:r>
                        </m:sup>
                      </m:sSup>
                      <m:r>
                        <a:rPr lang="en-US" sz="2400" b="0" i="1" smtClean="0">
                          <a:latin typeface="Cambria Math" charset="0"/>
                        </a:rPr>
                        <m:t>=</m:t>
                      </m:r>
                      <m:f>
                        <m:fPr>
                          <m:ctrlPr>
                            <a:rPr lang="en-US"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𝑚</m:t>
                          </m:r>
                        </m:den>
                      </m:f>
                      <m:r>
                        <a:rPr lang="en-US" sz="2400" b="0" i="1" smtClean="0">
                          <a:latin typeface="Cambria Math" charset="0"/>
                        </a:rPr>
                        <m:t>𝑑</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𝑍</m:t>
                          </m:r>
                        </m:e>
                        <m:sup>
                          <m:r>
                            <a:rPr lang="en-US" sz="2400" b="0" i="1" smtClean="0">
                              <a:latin typeface="Cambria Math" charset="0"/>
                            </a:rPr>
                            <m:t>[1]</m:t>
                          </m:r>
                        </m:sup>
                      </m:sSup>
                      <m:sSup>
                        <m:sSupPr>
                          <m:ctrlPr>
                            <a:rPr lang="en-US" sz="2400" b="0" i="1" smtClean="0">
                              <a:latin typeface="Cambria Math" panose="02040503050406030204" pitchFamily="18" charset="0"/>
                            </a:rPr>
                          </m:ctrlPr>
                        </m:sSupPr>
                        <m:e>
                          <m:r>
                            <a:rPr lang="en-US" sz="2400" b="0" i="1" smtClean="0">
                              <a:latin typeface="Cambria Math" charset="0"/>
                            </a:rPr>
                            <m:t>𝑋</m:t>
                          </m:r>
                        </m:e>
                        <m:sup>
                          <m:r>
                            <a:rPr lang="en-US" sz="2400" b="0" i="1" smtClean="0">
                              <a:latin typeface="Cambria Math" charset="0"/>
                            </a:rPr>
                            <m:t>𝑇</m:t>
                          </m:r>
                        </m:sup>
                      </m:sSup>
                    </m:oMath>
                  </m:oMathPara>
                </a14:m>
                <a:endParaRPr lang="en-US"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995810" y="4744058"/>
                <a:ext cx="2635978" cy="69390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995810" y="5610769"/>
                <a:ext cx="7304244" cy="1001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𝑑</m:t>
                      </m:r>
                      <m:sSup>
                        <m:sSupPr>
                          <m:ctrlPr>
                            <a:rPr lang="en-US" sz="2400" b="0" i="1" smtClean="0">
                              <a:latin typeface="Cambria Math" panose="02040503050406030204" pitchFamily="18" charset="0"/>
                            </a:rPr>
                          </m:ctrlPr>
                        </m:sSupPr>
                        <m:e>
                          <m:r>
                            <a:rPr lang="en-US" sz="2400" b="0" i="1" smtClean="0">
                              <a:latin typeface="Cambria Math" charset="0"/>
                            </a:rPr>
                            <m:t>𝑏</m:t>
                          </m:r>
                        </m:e>
                        <m:sup>
                          <m:r>
                            <a:rPr lang="en-US" sz="2400" b="0" i="1" smtClean="0">
                              <a:latin typeface="Cambria Math" charset="0"/>
                            </a:rPr>
                            <m:t>[1]</m:t>
                          </m:r>
                        </m:sup>
                      </m:sSup>
                      <m:r>
                        <a:rPr lang="en-US" sz="2400" b="0" i="1" smtClean="0">
                          <a:latin typeface="Cambria Math" charset="0"/>
                        </a:rPr>
                        <m:t>=</m:t>
                      </m:r>
                      <m:f>
                        <m:fPr>
                          <m:ctrlPr>
                            <a:rPr lang="en-US"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𝑚</m:t>
                          </m:r>
                        </m:den>
                      </m:f>
                      <m:r>
                        <a:rPr lang="en-US" sz="2400" b="0" i="1" smtClean="0">
                          <a:latin typeface="Cambria Math" charset="0"/>
                        </a:rPr>
                        <m:t>𝑛𝑝</m:t>
                      </m:r>
                      <m:r>
                        <a:rPr lang="en-US" sz="2400" b="0" i="1" smtClean="0">
                          <a:latin typeface="Cambria Math" charset="0"/>
                        </a:rPr>
                        <m:t>.</m:t>
                      </m:r>
                      <m:r>
                        <a:rPr lang="en-US" sz="2400" b="0" i="1" smtClean="0">
                          <a:latin typeface="Cambria Math" charset="0"/>
                        </a:rPr>
                        <m:t>𝑠𝑢𝑚</m:t>
                      </m:r>
                      <m:r>
                        <a:rPr lang="en-US" sz="2400" b="0" i="0" smtClean="0">
                          <a:latin typeface="Cambria Math" charset="0"/>
                        </a:rPr>
                        <m:t>(</m:t>
                      </m:r>
                      <m:r>
                        <a:rPr lang="en-US" sz="2400" b="0" i="1" smtClean="0">
                          <a:latin typeface="Cambria Math" charset="0"/>
                        </a:rPr>
                        <m:t>𝑑</m:t>
                      </m:r>
                      <m:sSup>
                        <m:sSupPr>
                          <m:ctrlPr>
                            <a:rPr lang="en-US" sz="2400" b="0" i="1" smtClean="0">
                              <a:latin typeface="Cambria Math" panose="02040503050406030204" pitchFamily="18" charset="0"/>
                            </a:rPr>
                          </m:ctrlPr>
                        </m:sSupPr>
                        <m:e>
                          <m:r>
                            <a:rPr lang="en-US" sz="2400" b="0" i="1" smtClean="0">
                              <a:latin typeface="Cambria Math" charset="0"/>
                            </a:rPr>
                            <m:t>𝑍</m:t>
                          </m:r>
                        </m:e>
                        <m:sup>
                          <m:d>
                            <m:dPr>
                              <m:begChr m:val="["/>
                              <m:endChr m:val="]"/>
                              <m:ctrlPr>
                                <a:rPr lang="en-US" sz="2400" b="0" i="1" smtClean="0">
                                  <a:latin typeface="Cambria Math" panose="02040503050406030204" pitchFamily="18" charset="0"/>
                                </a:rPr>
                              </m:ctrlPr>
                            </m:dPr>
                            <m:e>
                              <m:r>
                                <a:rPr lang="en-US" sz="2400" b="0" i="1" smtClean="0">
                                  <a:latin typeface="Cambria Math" charset="0"/>
                                </a:rPr>
                                <m:t>1</m:t>
                              </m:r>
                            </m:e>
                          </m:d>
                        </m:sup>
                      </m:sSup>
                      <m:r>
                        <a:rPr lang="en-US" sz="2400" b="0" i="1" smtClean="0">
                          <a:latin typeface="Cambria Math" charset="0"/>
                        </a:rPr>
                        <m:t>,</m:t>
                      </m:r>
                      <m:r>
                        <a:rPr lang="en-US" sz="2400" b="0" i="1" smtClean="0">
                          <a:latin typeface="Cambria Math" charset="0"/>
                        </a:rPr>
                        <m:t>𝑎𝑥𝑖𝑠</m:t>
                      </m:r>
                      <m:r>
                        <a:rPr lang="en-US" sz="2400" b="0" i="1" smtClean="0">
                          <a:latin typeface="Cambria Math" charset="0"/>
                        </a:rPr>
                        <m:t>=1, </m:t>
                      </m:r>
                      <m:r>
                        <a:rPr lang="en-US" sz="2400" b="0" i="1" smtClean="0">
                          <a:latin typeface="Cambria Math" charset="0"/>
                        </a:rPr>
                        <m:t>𝑘𝑒𝑒𝑝𝑑𝑖𝑚𝑠</m:t>
                      </m:r>
                      <m:r>
                        <a:rPr lang="en-US" sz="2400" b="0" i="1" smtClean="0">
                          <a:latin typeface="Cambria Math" charset="0"/>
                        </a:rPr>
                        <m:t>=</m:t>
                      </m:r>
                      <m:r>
                        <a:rPr lang="en-US" sz="2400" b="0" i="1" smtClean="0">
                          <a:latin typeface="Cambria Math" charset="0"/>
                        </a:rPr>
                        <m:t>𝑇𝑟𝑢𝑒</m:t>
                      </m:r>
                      <m:r>
                        <a:rPr lang="en-US" sz="2400" b="0" i="0" smtClean="0">
                          <a:latin typeface="Cambria Math" charset="0"/>
                        </a:rPr>
                        <m:t>)</m:t>
                      </m:r>
                    </m:oMath>
                  </m:oMathPara>
                </a14:m>
                <a:endParaRPr lang="en-US" sz="2000" dirty="0"/>
              </a:p>
              <a:p>
                <a:endParaRPr 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4995810" y="5610769"/>
                <a:ext cx="7304244" cy="1001684"/>
              </a:xfrm>
              <a:prstGeom prst="rect">
                <a:avLst/>
              </a:prstGeom>
              <a:blipFill>
                <a:blip r:embed="rId13"/>
                <a:stretch>
                  <a:fillRect/>
                </a:stretch>
              </a:blipFill>
            </p:spPr>
            <p:txBody>
              <a:bodyPr/>
              <a:lstStyle/>
              <a:p>
                <a:r>
                  <a:rPr lang="en-US">
                    <a:noFill/>
                  </a:rPr>
                  <a:t> </a:t>
                </a:r>
              </a:p>
            </p:txBody>
          </p:sp>
        </mc:Fallback>
      </mc:AlternateContent>
      <p:sp>
        <p:nvSpPr>
          <p:cNvPr id="10" name="標題 9"/>
          <p:cNvSpPr>
            <a:spLocks noGrp="1"/>
          </p:cNvSpPr>
          <p:nvPr>
            <p:ph type="title"/>
          </p:nvPr>
        </p:nvSpPr>
        <p:spPr/>
        <p:txBody>
          <a:bodyPr/>
          <a:lstStyle/>
          <a:p>
            <a:r>
              <a:rPr lang="en-US" altLang="zh-TW" dirty="0" err="1"/>
              <a:t>Vectorizing</a:t>
            </a:r>
            <a:r>
              <a:rPr lang="en-US" altLang="zh-TW" dirty="0"/>
              <a:t> Gradient Descent (over m examples)</a:t>
            </a:r>
            <a:endParaRPr lang="zh-TW" altLang="en-US" dirty="0"/>
          </a:p>
        </p:txBody>
      </p:sp>
      <mc:AlternateContent xmlns:mc="http://schemas.openxmlformats.org/markup-compatibility/2006" xmlns:a14="http://schemas.microsoft.com/office/drawing/2010/main">
        <mc:Choice Requires="a14">
          <p:sp>
            <p:nvSpPr>
              <p:cNvPr id="11" name="文字方塊 10"/>
              <p:cNvSpPr txBox="1"/>
              <p:nvPr/>
            </p:nvSpPr>
            <p:spPr>
              <a:xfrm>
                <a:off x="9159487" y="1429817"/>
                <a:ext cx="2093843"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𝐽</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𝑚</m:t>
                          </m:r>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𝑚</m:t>
                          </m:r>
                        </m:sup>
                        <m:e>
                          <m:r>
                            <a:rPr lang="en-US" altLang="zh-TW" b="0" i="1" smtClean="0">
                              <a:latin typeface="Cambria Math" panose="02040503050406030204" pitchFamily="18" charset="0"/>
                              <a:ea typeface="Cambria Math" panose="02040503050406030204" pitchFamily="18" charset="0"/>
                            </a:rPr>
                            <m:t>ℒ</m:t>
                          </m:r>
                          <m:r>
                            <a:rPr lang="en-US" altLang="zh-TW" b="0" i="1" smtClean="0">
                              <a:latin typeface="Cambria Math" panose="02040503050406030204" pitchFamily="18" charset="0"/>
                              <a:ea typeface="Cambria Math" panose="02040503050406030204" pitchFamily="18" charset="0"/>
                            </a:rPr>
                            <m:t>(</m:t>
                          </m:r>
                          <m:acc>
                            <m:accPr>
                              <m:chr m:val="̂"/>
                              <m:ctrlPr>
                                <a:rPr lang="en-US" altLang="zh-TW" b="0" i="1" smtClean="0">
                                  <a:latin typeface="Cambria Math" panose="02040503050406030204" pitchFamily="18" charset="0"/>
                                  <a:ea typeface="Cambria Math" panose="02040503050406030204" pitchFamily="18" charset="0"/>
                                </a:rPr>
                              </m:ctrlPr>
                            </m:accPr>
                            <m:e>
                              <m:r>
                                <a:rPr lang="en-US" altLang="zh-TW" b="0" i="1" smtClean="0">
                                  <a:latin typeface="Cambria Math" panose="02040503050406030204" pitchFamily="18" charset="0"/>
                                  <a:ea typeface="Cambria Math" panose="02040503050406030204" pitchFamily="18" charset="0"/>
                                </a:rPr>
                                <m:t>𝑦</m:t>
                              </m:r>
                            </m:e>
                          </m:acc>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e>
                      </m:nary>
                    </m:oMath>
                  </m:oMathPara>
                </a14:m>
                <a:endParaRPr lang="zh-TW" altLang="en-US"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9159487" y="1429817"/>
                <a:ext cx="2093843" cy="756233"/>
              </a:xfrm>
              <a:prstGeom prst="rect">
                <a:avLst/>
              </a:prstGeom>
              <a:blipFill rotWithShape="0">
                <a:blip r:embed="rId14"/>
                <a:stretch>
                  <a:fillRect/>
                </a:stretch>
              </a:blipFill>
            </p:spPr>
            <p:txBody>
              <a:bodyPr/>
              <a:lstStyle/>
              <a:p>
                <a:r>
                  <a:rPr lang="zh-TW" altLang="en-US">
                    <a:noFill/>
                  </a:rPr>
                  <a:t> </a:t>
                </a:r>
              </a:p>
            </p:txBody>
          </p:sp>
        </mc:Fallback>
      </mc:AlternateContent>
      <p:cxnSp>
        <p:nvCxnSpPr>
          <p:cNvPr id="14" name="直線單箭頭接點 13"/>
          <p:cNvCxnSpPr/>
          <p:nvPr/>
        </p:nvCxnSpPr>
        <p:spPr>
          <a:xfrm flipH="1">
            <a:off x="6609806" y="1814922"/>
            <a:ext cx="2490651" cy="423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5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251320"/>
            <a:ext cx="8911687" cy="1280890"/>
          </a:xfrm>
        </p:spPr>
        <p:txBody>
          <a:bodyPr/>
          <a:lstStyle/>
          <a:p>
            <a:r>
              <a:rPr lang="en-US" altLang="zh-TW" dirty="0"/>
              <a:t>Initializing weights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311578" y="1152907"/>
                <a:ext cx="9865407" cy="4191000"/>
              </a:xfrm>
            </p:spPr>
            <p:txBody>
              <a:bodyPr>
                <a:noAutofit/>
              </a:bodyPr>
              <a:lstStyle/>
              <a:p>
                <a:r>
                  <a:rPr lang="en-US" altLang="zh-TW" sz="2000" dirty="0"/>
                  <a:t>Why are weights not initialized to </a:t>
                </a:r>
                <a:r>
                  <a:rPr lang="en-US" altLang="zh-TW" sz="2000" b="1" dirty="0">
                    <a:solidFill>
                      <a:srgbClr val="FF0000"/>
                    </a:solidFill>
                  </a:rPr>
                  <a:t>zero</a:t>
                </a:r>
                <a:r>
                  <a:rPr lang="en-US" altLang="zh-TW" sz="2000" dirty="0"/>
                  <a:t>?</a:t>
                </a:r>
              </a:p>
              <a:p>
                <a:r>
                  <a:rPr lang="en-US" altLang="zh-TW" sz="2000" dirty="0"/>
                  <a:t>Suppose all weights are zero:</a:t>
                </a:r>
              </a:p>
              <a:p>
                <a:pPr lvl="1"/>
                <a:r>
                  <a:rPr lang="en-US" altLang="zh-TW" sz="2000" dirty="0"/>
                  <a:t>W</a:t>
                </a:r>
                <a:r>
                  <a:rPr lang="en-US" altLang="zh-TW" sz="2000" baseline="30000" dirty="0"/>
                  <a:t>[1]</a:t>
                </a:r>
                <a:r>
                  <a:rPr lang="en-US" altLang="zh-TW" sz="2000" dirty="0"/>
                  <a:t> = </a:t>
                </a:r>
                <a14:m>
                  <m:oMath xmlns:m="http://schemas.openxmlformats.org/officeDocument/2006/math">
                    <m:d>
                      <m:dPr>
                        <m:begChr m:val="["/>
                        <m:endChr m:val="]"/>
                        <m:ctrlPr>
                          <a:rPr lang="en-US" altLang="zh-TW" sz="2000" i="1" smtClean="0">
                            <a:latin typeface="Cambria Math" panose="02040503050406030204" pitchFamily="18" charset="0"/>
                          </a:rPr>
                        </m:ctrlPr>
                      </m:dPr>
                      <m:e>
                        <m:m>
                          <m:mPr>
                            <m:mcs>
                              <m:mc>
                                <m:mcPr>
                                  <m:count m:val="2"/>
                                  <m:mcJc m:val="center"/>
                                </m:mcPr>
                              </m:mc>
                            </m:mcs>
                            <m:ctrlPr>
                              <a:rPr lang="en-US" altLang="zh-TW" sz="2000" i="1" smtClean="0">
                                <a:latin typeface="Cambria Math" panose="02040503050406030204" pitchFamily="18" charset="0"/>
                              </a:rPr>
                            </m:ctrlPr>
                          </m:mPr>
                          <m:mr>
                            <m:e>
                              <m:r>
                                <m:rPr>
                                  <m:brk m:alnAt="7"/>
                                </m:rPr>
                                <a:rPr lang="en-US" altLang="zh-TW" sz="2000" b="0" i="1" smtClean="0">
                                  <a:latin typeface="Cambria Math" panose="02040503050406030204" pitchFamily="18" charset="0"/>
                                </a:rPr>
                                <m:t>0</m:t>
                              </m:r>
                            </m:e>
                            <m:e>
                              <m:r>
                                <a:rPr lang="en-US" altLang="zh-TW" sz="2000" b="0" i="1" smtClean="0">
                                  <a:latin typeface="Cambria Math" panose="02040503050406030204" pitchFamily="18" charset="0"/>
                                </a:rPr>
                                <m:t>0</m:t>
                              </m:r>
                            </m:e>
                          </m:mr>
                          <m:mr>
                            <m:e>
                              <m:r>
                                <a:rPr lang="en-US" altLang="zh-TW" sz="2000" b="0" i="1" smtClean="0">
                                  <a:latin typeface="Cambria Math" panose="02040503050406030204" pitchFamily="18" charset="0"/>
                                </a:rPr>
                                <m:t>0</m:t>
                              </m:r>
                            </m:e>
                            <m:e>
                              <m:r>
                                <a:rPr lang="en-US" altLang="zh-TW" sz="2000" b="0" i="1" smtClean="0">
                                  <a:latin typeface="Cambria Math" panose="02040503050406030204" pitchFamily="18" charset="0"/>
                                </a:rPr>
                                <m:t>0</m:t>
                              </m:r>
                            </m:e>
                          </m:mr>
                        </m:m>
                      </m:e>
                    </m:d>
                  </m:oMath>
                </a14:m>
                <a:endParaRPr lang="en-US" altLang="zh-TW" sz="2000" baseline="30000" dirty="0"/>
              </a:p>
              <a:p>
                <a:pPr lvl="1"/>
                <a:r>
                  <a:rPr lang="en-US" altLang="zh-TW" sz="2000" dirty="0"/>
                  <a:t>b</a:t>
                </a:r>
                <a:r>
                  <a:rPr lang="en-US" altLang="zh-TW" sz="2000" baseline="30000" dirty="0"/>
                  <a:t>[1]</a:t>
                </a:r>
                <a:r>
                  <a:rPr lang="en-US" altLang="zh-TW" sz="2000" dirty="0"/>
                  <a:t> =</a:t>
                </a:r>
                <a14:m>
                  <m:oMath xmlns:m="http://schemas.openxmlformats.org/officeDocument/2006/math">
                    <m:d>
                      <m:dPr>
                        <m:begChr m:val="["/>
                        <m:endChr m:val="]"/>
                        <m:ctrlPr>
                          <a:rPr lang="en-US" altLang="zh-TW" sz="2000" i="1" smtClean="0">
                            <a:latin typeface="Cambria Math" panose="02040503050406030204" pitchFamily="18" charset="0"/>
                          </a:rPr>
                        </m:ctrlPr>
                      </m:dPr>
                      <m:e>
                        <m:m>
                          <m:mPr>
                            <m:mcs>
                              <m:mc>
                                <m:mcPr>
                                  <m:count m:val="1"/>
                                  <m:mcJc m:val="center"/>
                                </m:mcPr>
                              </m:mc>
                            </m:mcs>
                            <m:ctrlPr>
                              <a:rPr lang="en-US" altLang="zh-TW" sz="2000" i="1" smtClean="0">
                                <a:latin typeface="Cambria Math" panose="02040503050406030204" pitchFamily="18" charset="0"/>
                              </a:rPr>
                            </m:ctrlPr>
                          </m:mPr>
                          <m:mr>
                            <m:e>
                              <m:r>
                                <m:rPr>
                                  <m:brk m:alnAt="7"/>
                                </m:rPr>
                                <a:rPr lang="en-US" altLang="zh-TW" sz="2000" b="0" i="1" smtClean="0">
                                  <a:latin typeface="Cambria Math" panose="02040503050406030204" pitchFamily="18" charset="0"/>
                                </a:rPr>
                                <m:t>0</m:t>
                              </m:r>
                            </m:e>
                          </m:mr>
                          <m:mr>
                            <m:e>
                              <m:r>
                                <a:rPr lang="en-US" altLang="zh-TW" sz="2000" b="0" i="1" smtClean="0">
                                  <a:latin typeface="Cambria Math" panose="02040503050406030204" pitchFamily="18" charset="0"/>
                                </a:rPr>
                                <m:t>0</m:t>
                              </m:r>
                            </m:e>
                          </m:mr>
                        </m:m>
                      </m:e>
                    </m:d>
                  </m:oMath>
                </a14:m>
                <a:endParaRPr lang="en-US" altLang="zh-TW" sz="2000" baseline="30000" dirty="0"/>
              </a:p>
              <a:p>
                <a:pPr lvl="1"/>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𝑎</m:t>
                        </m:r>
                      </m:e>
                      <m:sub>
                        <m:r>
                          <a:rPr lang="en-US" altLang="zh-TW" sz="2000" b="0" i="1" smtClean="0">
                            <a:latin typeface="Cambria Math" panose="02040503050406030204" pitchFamily="18" charset="0"/>
                          </a:rPr>
                          <m:t>1</m:t>
                        </m:r>
                      </m:sub>
                      <m:sup>
                        <m:r>
                          <a:rPr lang="en-US" altLang="zh-TW" sz="2000" b="0" i="1" smtClean="0">
                            <a:latin typeface="Cambria Math" panose="02040503050406030204" pitchFamily="18" charset="0"/>
                          </a:rPr>
                          <m:t>[1]</m:t>
                        </m:r>
                      </m:sup>
                    </m:sSubSup>
                    <m:r>
                      <a:rPr lang="en-US" altLang="zh-TW" sz="2000" b="0" i="1" smtClean="0">
                        <a:latin typeface="Cambria Math" panose="02040503050406030204" pitchFamily="18" charset="0"/>
                      </a:rPr>
                      <m:t>=</m:t>
                    </m:r>
                    <m:sSubSup>
                      <m:sSubSupPr>
                        <m:ctrlPr>
                          <a:rPr lang="en-US" altLang="zh-TW" sz="2000" b="0" i="1" smtClean="0">
                            <a:latin typeface="Cambria Math" panose="02040503050406030204" pitchFamily="18" charset="0"/>
                          </a:rPr>
                        </m:ctrlPr>
                      </m:sSubSupPr>
                      <m:e>
                        <m:r>
                          <a:rPr lang="en-US" altLang="zh-TW" sz="2000" b="0" i="1" smtClean="0">
                            <a:latin typeface="Cambria Math" panose="02040503050406030204" pitchFamily="18" charset="0"/>
                          </a:rPr>
                          <m:t>𝑎</m:t>
                        </m:r>
                      </m:e>
                      <m:sub>
                        <m:r>
                          <a:rPr lang="en-US" altLang="zh-TW" sz="2000" b="0" i="1" smtClean="0">
                            <a:latin typeface="Cambria Math" panose="02040503050406030204" pitchFamily="18" charset="0"/>
                          </a:rPr>
                          <m:t>2</m:t>
                        </m:r>
                      </m:sub>
                      <m:sup>
                        <m:r>
                          <a:rPr lang="en-US" altLang="zh-TW" sz="2000" b="0" i="1" smtClean="0">
                            <a:latin typeface="Cambria Math" panose="02040503050406030204" pitchFamily="18" charset="0"/>
                          </a:rPr>
                          <m:t>[1]</m:t>
                        </m:r>
                      </m:sup>
                    </m:sSubSup>
                  </m:oMath>
                </a14:m>
                <a:endParaRPr lang="en-US" altLang="zh-TW" sz="2000" baseline="30000" dirty="0"/>
              </a:p>
              <a:p>
                <a:pPr lvl="1"/>
                <a14:m>
                  <m:oMath xmlns:m="http://schemas.openxmlformats.org/officeDocument/2006/math">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𝑑𝑧</m:t>
                        </m:r>
                      </m:e>
                      <m:sub>
                        <m:r>
                          <a:rPr lang="en-US" altLang="zh-TW" sz="2000" b="0" i="1" smtClean="0">
                            <a:latin typeface="Cambria Math" panose="02040503050406030204" pitchFamily="18" charset="0"/>
                          </a:rPr>
                          <m:t>1</m:t>
                        </m:r>
                      </m:sub>
                      <m:sup>
                        <m:r>
                          <a:rPr lang="en-US" altLang="zh-TW" sz="2000" b="0" i="1" smtClean="0">
                            <a:latin typeface="Cambria Math" panose="02040503050406030204" pitchFamily="18" charset="0"/>
                          </a:rPr>
                          <m:t>[1]</m:t>
                        </m:r>
                      </m:sup>
                    </m:sSubSup>
                    <m:r>
                      <a:rPr lang="en-US" altLang="zh-TW" sz="2000" b="0" i="1" smtClean="0">
                        <a:latin typeface="Cambria Math" panose="02040503050406030204" pitchFamily="18" charset="0"/>
                      </a:rPr>
                      <m:t>=</m:t>
                    </m:r>
                    <m:sSubSup>
                      <m:sSubSupPr>
                        <m:ctrlPr>
                          <a:rPr lang="en-US" altLang="zh-TW" sz="2000" b="0" i="1" smtClean="0">
                            <a:latin typeface="Cambria Math" panose="02040503050406030204" pitchFamily="18" charset="0"/>
                          </a:rPr>
                        </m:ctrlPr>
                      </m:sSubSupPr>
                      <m:e>
                        <m:r>
                          <a:rPr lang="en-US" altLang="zh-TW" sz="2000" b="0" i="1" smtClean="0">
                            <a:latin typeface="Cambria Math" panose="02040503050406030204" pitchFamily="18" charset="0"/>
                          </a:rPr>
                          <m:t>𝑑𝑧</m:t>
                        </m:r>
                      </m:e>
                      <m:sub>
                        <m:r>
                          <a:rPr lang="en-US" altLang="zh-TW" sz="2000" b="0" i="1" smtClean="0">
                            <a:latin typeface="Cambria Math" panose="02040503050406030204" pitchFamily="18" charset="0"/>
                          </a:rPr>
                          <m:t>2</m:t>
                        </m:r>
                      </m:sub>
                      <m:sup>
                        <m:r>
                          <a:rPr lang="en-US" altLang="zh-TW" sz="2000" b="0" i="1" smtClean="0">
                            <a:latin typeface="Cambria Math" panose="02040503050406030204" pitchFamily="18" charset="0"/>
                          </a:rPr>
                          <m:t>[1]</m:t>
                        </m:r>
                      </m:sup>
                    </m:sSubSup>
                  </m:oMath>
                </a14:m>
                <a:endParaRPr lang="en-US" altLang="zh-TW" sz="2000" b="0" dirty="0"/>
              </a:p>
              <a:p>
                <a:pPr lvl="1"/>
                <a14:m>
                  <m:oMath xmlns:m="http://schemas.openxmlformats.org/officeDocument/2006/math">
                    <m:r>
                      <a:rPr lang="en-US" altLang="zh-TW" sz="2000" b="0" i="1" smtClean="0">
                        <a:latin typeface="Cambria Math" panose="02040503050406030204" pitchFamily="18" charset="0"/>
                      </a:rPr>
                      <m:t>𝑑𝑊</m:t>
                    </m:r>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m>
                          <m:mPr>
                            <m:mcs>
                              <m:mc>
                                <m:mcPr>
                                  <m:count m:val="2"/>
                                  <m:mcJc m:val="center"/>
                                </m:mcPr>
                              </m:mc>
                            </m:mcs>
                            <m:ctrlPr>
                              <a:rPr lang="en-US" altLang="zh-TW" sz="2000" b="0" i="1" smtClean="0">
                                <a:latin typeface="Cambria Math" panose="02040503050406030204" pitchFamily="18" charset="0"/>
                              </a:rPr>
                            </m:ctrlPr>
                          </m:mPr>
                          <m:mr>
                            <m:e>
                              <m:r>
                                <m:rPr>
                                  <m:brk m:alnAt="7"/>
                                </m:rPr>
                                <a:rPr lang="en-US" altLang="zh-TW" sz="2000" b="0" i="1" smtClean="0">
                                  <a:latin typeface="Cambria Math" panose="02040503050406030204" pitchFamily="18" charset="0"/>
                                </a:rPr>
                                <m:t>𝑢</m:t>
                              </m:r>
                            </m:e>
                            <m:e>
                              <m:r>
                                <a:rPr lang="en-US" altLang="zh-TW" sz="2000" b="0" i="1" smtClean="0">
                                  <a:latin typeface="Cambria Math" panose="02040503050406030204" pitchFamily="18" charset="0"/>
                                </a:rPr>
                                <m:t>𝑣</m:t>
                              </m:r>
                            </m:e>
                          </m:mr>
                          <m:mr>
                            <m:e>
                              <m:r>
                                <a:rPr lang="en-US" altLang="zh-TW" sz="2000" b="0" i="1" smtClean="0">
                                  <a:latin typeface="Cambria Math" panose="02040503050406030204" pitchFamily="18" charset="0"/>
                                </a:rPr>
                                <m:t>𝑢</m:t>
                              </m:r>
                            </m:e>
                            <m:e>
                              <m:r>
                                <a:rPr lang="en-US" altLang="zh-TW" sz="2000" b="0" i="1" smtClean="0">
                                  <a:latin typeface="Cambria Math" panose="02040503050406030204" pitchFamily="18" charset="0"/>
                                </a:rPr>
                                <m:t>𝑣</m:t>
                              </m:r>
                            </m:e>
                          </m:mr>
                        </m:m>
                      </m:e>
                    </m:d>
                  </m:oMath>
                </a14:m>
                <a:r>
                  <a:rPr lang="en-US" altLang="zh-TW" sz="2000" dirty="0"/>
                  <a:t>   (i.e., symmetric rows)</a:t>
                </a:r>
              </a:p>
              <a:p>
                <a:pPr lvl="1"/>
                <a14:m>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𝑊</m:t>
                        </m:r>
                      </m:e>
                      <m:sup>
                        <m:r>
                          <a:rPr lang="en-US" altLang="zh-TW" sz="2000" b="0" i="1" smtClean="0">
                            <a:latin typeface="Cambria Math" panose="02040503050406030204" pitchFamily="18" charset="0"/>
                          </a:rPr>
                          <m:t>[1]</m:t>
                        </m:r>
                      </m:sup>
                    </m:sSup>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𝑊</m:t>
                        </m:r>
                      </m:e>
                      <m:sup>
                        <m:r>
                          <a:rPr lang="en-US" altLang="zh-TW" sz="2000" b="0" i="1" smtClean="0">
                            <a:latin typeface="Cambria Math" panose="02040503050406030204" pitchFamily="18" charset="0"/>
                          </a:rPr>
                          <m:t>[1]</m:t>
                        </m:r>
                      </m:sup>
                    </m:sSup>
                    <m:r>
                      <a:rPr lang="en-US" altLang="zh-TW" sz="2000" b="0" i="1" smtClean="0">
                        <a:latin typeface="Cambria Math" panose="02040503050406030204" pitchFamily="18" charset="0"/>
                      </a:rPr>
                      <m:t>−</m:t>
                    </m:r>
                    <m:r>
                      <a:rPr lang="zh-TW" altLang="en-US" sz="2000" b="0" i="1" smtClean="0">
                        <a:latin typeface="Cambria Math" panose="02040503050406030204" pitchFamily="18" charset="0"/>
                      </a:rPr>
                      <m:t>𝛼</m:t>
                    </m:r>
                    <m:r>
                      <a:rPr lang="en-US" altLang="zh-TW" sz="2000" b="0" i="1" smtClean="0">
                        <a:latin typeface="Cambria Math" panose="02040503050406030204" pitchFamily="18" charset="0"/>
                      </a:rPr>
                      <m:t>𝑑𝑊</m:t>
                    </m:r>
                  </m:oMath>
                </a14:m>
                <a:endParaRPr lang="en-US" altLang="zh-TW" sz="2000" dirty="0"/>
              </a:p>
              <a:p>
                <a:pPr lvl="1"/>
                <a14:m>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𝑊</m:t>
                        </m:r>
                      </m:e>
                      <m:sup>
                        <m:r>
                          <a:rPr lang="en-US" altLang="zh-TW" sz="2000" b="0" i="1" smtClean="0">
                            <a:latin typeface="Cambria Math" panose="02040503050406030204" pitchFamily="18" charset="0"/>
                          </a:rPr>
                          <m:t>[1]</m:t>
                        </m:r>
                      </m:sup>
                    </m:sSup>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m>
                          <m:mPr>
                            <m:mcs>
                              <m:mc>
                                <m:mcPr>
                                  <m:count m:val="2"/>
                                  <m:mcJc m:val="center"/>
                                </m:mcPr>
                              </m:mc>
                            </m:mcs>
                            <m:ctrlPr>
                              <a:rPr lang="en-US" altLang="zh-TW" sz="2000" b="0" i="1" smtClean="0">
                                <a:latin typeface="Cambria Math" panose="02040503050406030204" pitchFamily="18" charset="0"/>
                              </a:rPr>
                            </m:ctrlPr>
                          </m:mPr>
                          <m:mr>
                            <m:e>
                              <m:r>
                                <m:rPr>
                                  <m:brk m:alnAt="7"/>
                                </m:rPr>
                                <a:rPr lang="en-US" altLang="zh-TW" sz="2000" b="0" i="1" smtClean="0">
                                  <a:latin typeface="Cambria Math" panose="02040503050406030204" pitchFamily="18" charset="0"/>
                                </a:rPr>
                                <m:t>𝑓</m:t>
                              </m:r>
                            </m:e>
                            <m:e>
                              <m:r>
                                <a:rPr lang="en-US" altLang="zh-TW" sz="2000" b="0" i="1" smtClean="0">
                                  <a:latin typeface="Cambria Math" panose="02040503050406030204" pitchFamily="18" charset="0"/>
                                </a:rPr>
                                <m:t>𝑔</m:t>
                              </m:r>
                            </m:e>
                          </m:mr>
                          <m:mr>
                            <m:e>
                              <m:r>
                                <a:rPr lang="en-US" altLang="zh-TW" sz="2000" b="0" i="1" smtClean="0">
                                  <a:latin typeface="Cambria Math" panose="02040503050406030204" pitchFamily="18" charset="0"/>
                                </a:rPr>
                                <m:t>𝑓</m:t>
                              </m:r>
                            </m:e>
                            <m:e>
                              <m:r>
                                <a:rPr lang="en-US" altLang="zh-TW" sz="2000" b="0" i="1" smtClean="0">
                                  <a:latin typeface="Cambria Math" panose="02040503050406030204" pitchFamily="18" charset="0"/>
                                </a:rPr>
                                <m:t>𝑔</m:t>
                              </m:r>
                            </m:e>
                          </m:mr>
                        </m:m>
                      </m:e>
                    </m:d>
                  </m:oMath>
                </a14:m>
                <a:r>
                  <a:rPr lang="en-US" altLang="zh-TW" sz="2000" dirty="0"/>
                  <a:t>   (i.e., symmetric rows)</a:t>
                </a:r>
              </a:p>
              <a:p>
                <a:r>
                  <a:rPr lang="en-US" altLang="zh-TW" sz="2000" dirty="0"/>
                  <a:t>No need of TWO or more neurons … because all computations are same!</a:t>
                </a:r>
              </a:p>
              <a:p>
                <a:pPr lvl="1"/>
                <a:r>
                  <a:rPr lang="en-US" altLang="zh-TW" sz="2000" dirty="0"/>
                  <a:t>Do NOT initialize all weights are ZERO!!</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311578" y="1152907"/>
                <a:ext cx="9865407" cy="4191000"/>
              </a:xfrm>
              <a:blipFill>
                <a:blip r:embed="rId2"/>
                <a:stretch>
                  <a:fillRect l="-556" t="-727" b="-39099"/>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69</a:t>
            </a:fld>
            <a:endParaRPr lang="en-US" dirty="0"/>
          </a:p>
        </p:txBody>
      </p:sp>
      <p:grpSp>
        <p:nvGrpSpPr>
          <p:cNvPr id="34" name="Group 2">
            <a:extLst>
              <a:ext uri="{FF2B5EF4-FFF2-40B4-BE49-F238E27FC236}">
                <a16:creationId xmlns:a16="http://schemas.microsoft.com/office/drawing/2014/main" id="{5C40AB46-2BB8-4B3E-848C-BA240C7D5BAA}"/>
              </a:ext>
            </a:extLst>
          </p:cNvPr>
          <p:cNvGrpSpPr/>
          <p:nvPr/>
        </p:nvGrpSpPr>
        <p:grpSpPr>
          <a:xfrm>
            <a:off x="5823751" y="1897335"/>
            <a:ext cx="6174042" cy="2229113"/>
            <a:chOff x="1154501" y="1474931"/>
            <a:chExt cx="5203669" cy="1772195"/>
          </a:xfrm>
        </p:grpSpPr>
        <mc:AlternateContent xmlns:mc="http://schemas.openxmlformats.org/markup-compatibility/2006" xmlns:a14="http://schemas.microsoft.com/office/drawing/2010/main">
          <mc:Choice Requires="a14">
            <p:sp>
              <p:nvSpPr>
                <p:cNvPr id="35" name="TextBox 3">
                  <a:extLst>
                    <a:ext uri="{FF2B5EF4-FFF2-40B4-BE49-F238E27FC236}">
                      <a16:creationId xmlns:a16="http://schemas.microsoft.com/office/drawing/2014/main" id="{C9B08C4D-5A67-4F62-9C57-61C1CC47FD02}"/>
                    </a:ext>
                  </a:extLst>
                </p:cNvPr>
                <p:cNvSpPr txBox="1"/>
                <p:nvPr/>
              </p:nvSpPr>
              <p:spPr>
                <a:xfrm>
                  <a:off x="2712592" y="1484887"/>
                  <a:ext cx="732315" cy="5550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charset="0"/>
                              </a:rPr>
                              <m:t>𝑎</m:t>
                            </m:r>
                          </m:e>
                          <m:sub>
                            <m:r>
                              <a:rPr lang="en-US" sz="2400" b="0" i="1" smtClean="0">
                                <a:latin typeface="Cambria Math" charset="0"/>
                              </a:rPr>
                              <m:t>1</m:t>
                            </m:r>
                          </m:sub>
                          <m:sup>
                            <m:r>
                              <a:rPr lang="en-US" sz="2400" b="0" i="1" smtClean="0">
                                <a:latin typeface="Cambria Math" charset="0"/>
                              </a:rPr>
                              <m:t>[1]</m:t>
                            </m:r>
                          </m:sup>
                        </m:sSubSup>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712592" y="1484887"/>
                  <a:ext cx="732315" cy="555024"/>
                </a:xfrm>
                <a:prstGeom prst="rect">
                  <a:avLst/>
                </a:prstGeom>
                <a:blipFill rotWithShape="0">
                  <a:blip r:embed="rId3"/>
                  <a:stretch>
                    <a:fillRect/>
                  </a:stretch>
                </a:blipFill>
              </p:spPr>
              <p:txBody>
                <a:bodyPr/>
                <a:lstStyle/>
                <a:p>
                  <a:r>
                    <a:rPr lang="en-US">
                      <a:noFill/>
                    </a:rPr>
                    <a:t> </a:t>
                  </a:r>
                </a:p>
              </p:txBody>
            </p:sp>
          </mc:Fallback>
        </mc:AlternateContent>
        <p:sp>
          <p:nvSpPr>
            <p:cNvPr id="36" name="Oval 4">
              <a:extLst>
                <a:ext uri="{FF2B5EF4-FFF2-40B4-BE49-F238E27FC236}">
                  <a16:creationId xmlns:a16="http://schemas.microsoft.com/office/drawing/2014/main" id="{12082D79-5095-4F51-97FF-99AF93165D0C}"/>
                </a:ext>
              </a:extLst>
            </p:cNvPr>
            <p:cNvSpPr/>
            <p:nvPr/>
          </p:nvSpPr>
          <p:spPr>
            <a:xfrm>
              <a:off x="2804429" y="1474931"/>
              <a:ext cx="548640" cy="5490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5">
              <a:extLst>
                <a:ext uri="{FF2B5EF4-FFF2-40B4-BE49-F238E27FC236}">
                  <a16:creationId xmlns:a16="http://schemas.microsoft.com/office/drawing/2014/main" id="{6CA27E82-6E82-4BD4-9C51-5973755A461A}"/>
                </a:ext>
              </a:extLst>
            </p:cNvPr>
            <p:cNvSpPr/>
            <p:nvPr/>
          </p:nvSpPr>
          <p:spPr>
            <a:xfrm>
              <a:off x="2804429" y="2661880"/>
              <a:ext cx="548640" cy="5490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6">
                  <a:extLst>
                    <a:ext uri="{FF2B5EF4-FFF2-40B4-BE49-F238E27FC236}">
                      <a16:creationId xmlns:a16="http://schemas.microsoft.com/office/drawing/2014/main" id="{0BA424EC-EB51-4C5F-941E-074E6ED60051}"/>
                    </a:ext>
                  </a:extLst>
                </p:cNvPr>
                <p:cNvSpPr txBox="1"/>
                <p:nvPr/>
              </p:nvSpPr>
              <p:spPr>
                <a:xfrm>
                  <a:off x="1154501" y="1500789"/>
                  <a:ext cx="620811" cy="52322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154501" y="1500789"/>
                  <a:ext cx="620811"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7">
                  <a:extLst>
                    <a:ext uri="{FF2B5EF4-FFF2-40B4-BE49-F238E27FC236}">
                      <a16:creationId xmlns:a16="http://schemas.microsoft.com/office/drawing/2014/main" id="{3C2B07A8-8FD4-4E3B-BC3F-E1B31FA70228}"/>
                    </a:ext>
                  </a:extLst>
                </p:cNvPr>
                <p:cNvSpPr txBox="1"/>
                <p:nvPr/>
              </p:nvSpPr>
              <p:spPr>
                <a:xfrm>
                  <a:off x="2712591" y="2675366"/>
                  <a:ext cx="732316" cy="5717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charset="0"/>
                              </a:rPr>
                              <m:t>𝑎</m:t>
                            </m:r>
                          </m:e>
                          <m:sub>
                            <m:r>
                              <a:rPr lang="en-US" sz="2400" b="0" i="1" smtClean="0">
                                <a:latin typeface="Cambria Math" charset="0"/>
                              </a:rPr>
                              <m:t>2</m:t>
                            </m:r>
                          </m:sub>
                          <m:sup>
                            <m:r>
                              <a:rPr lang="en-US" sz="2400" b="0" i="1" smtClean="0">
                                <a:latin typeface="Cambria Math" charset="0"/>
                              </a:rPr>
                              <m:t>[1]</m:t>
                            </m:r>
                          </m:sup>
                        </m:sSubSup>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712591" y="2675366"/>
                  <a:ext cx="732316" cy="57176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8">
                  <a:extLst>
                    <a:ext uri="{FF2B5EF4-FFF2-40B4-BE49-F238E27FC236}">
                      <a16:creationId xmlns:a16="http://schemas.microsoft.com/office/drawing/2014/main" id="{5AAA7463-5BCF-4E71-8243-913285D30A81}"/>
                    </a:ext>
                  </a:extLst>
                </p:cNvPr>
                <p:cNvSpPr txBox="1"/>
                <p:nvPr/>
              </p:nvSpPr>
              <p:spPr>
                <a:xfrm>
                  <a:off x="1154501" y="2699079"/>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1154501" y="2699079"/>
                  <a:ext cx="620811" cy="523220"/>
                </a:xfrm>
                <a:prstGeom prst="rect">
                  <a:avLst/>
                </a:prstGeom>
                <a:blipFill rotWithShape="0">
                  <a:blip r:embed="rId6"/>
                  <a:stretch>
                    <a:fillRect/>
                  </a:stretch>
                </a:blipFill>
              </p:spPr>
              <p:txBody>
                <a:bodyPr/>
                <a:lstStyle/>
                <a:p>
                  <a:r>
                    <a:rPr lang="en-US">
                      <a:noFill/>
                    </a:rPr>
                    <a:t> </a:t>
                  </a:r>
                </a:p>
              </p:txBody>
            </p:sp>
          </mc:Fallback>
        </mc:AlternateContent>
        <p:sp>
          <p:nvSpPr>
            <p:cNvPr id="41" name="Oval 9">
              <a:extLst>
                <a:ext uri="{FF2B5EF4-FFF2-40B4-BE49-F238E27FC236}">
                  <a16:creationId xmlns:a16="http://schemas.microsoft.com/office/drawing/2014/main" id="{3CAD9B16-B6D7-4F0E-9075-A93F84B7CF64}"/>
                </a:ext>
              </a:extLst>
            </p:cNvPr>
            <p:cNvSpPr/>
            <p:nvPr/>
          </p:nvSpPr>
          <p:spPr>
            <a:xfrm>
              <a:off x="4460733" y="2068625"/>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10">
              <a:extLst>
                <a:ext uri="{FF2B5EF4-FFF2-40B4-BE49-F238E27FC236}">
                  <a16:creationId xmlns:a16="http://schemas.microsoft.com/office/drawing/2014/main" id="{0BDEEB88-01D7-4459-A1E3-688C885768CD}"/>
                </a:ext>
              </a:extLst>
            </p:cNvPr>
            <p:cNvCxnSpPr>
              <a:stCxn id="38" idx="3"/>
              <a:endCxn id="36" idx="2"/>
            </p:cNvCxnSpPr>
            <p:nvPr/>
          </p:nvCxnSpPr>
          <p:spPr>
            <a:xfrm flipV="1">
              <a:off x="1775312" y="1749470"/>
              <a:ext cx="1029117" cy="1292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11">
              <a:extLst>
                <a:ext uri="{FF2B5EF4-FFF2-40B4-BE49-F238E27FC236}">
                  <a16:creationId xmlns:a16="http://schemas.microsoft.com/office/drawing/2014/main" id="{73032873-48F0-4A14-9B1F-8AD6E735929F}"/>
                </a:ext>
              </a:extLst>
            </p:cNvPr>
            <p:cNvCxnSpPr>
              <a:stCxn id="40" idx="3"/>
              <a:endCxn id="37" idx="2"/>
            </p:cNvCxnSpPr>
            <p:nvPr/>
          </p:nvCxnSpPr>
          <p:spPr>
            <a:xfrm flipV="1">
              <a:off x="1775312" y="2936419"/>
              <a:ext cx="1029117" cy="2427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2">
              <a:extLst>
                <a:ext uri="{FF2B5EF4-FFF2-40B4-BE49-F238E27FC236}">
                  <a16:creationId xmlns:a16="http://schemas.microsoft.com/office/drawing/2014/main" id="{C900CEB8-151C-44BD-A938-48FD0426A65F}"/>
                </a:ext>
              </a:extLst>
            </p:cNvPr>
            <p:cNvCxnSpPr>
              <a:stCxn id="37" idx="6"/>
              <a:endCxn id="41" idx="2"/>
            </p:cNvCxnSpPr>
            <p:nvPr/>
          </p:nvCxnSpPr>
          <p:spPr>
            <a:xfrm flipV="1">
              <a:off x="3353069" y="2342945"/>
              <a:ext cx="1107664" cy="59347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13">
              <a:extLst>
                <a:ext uri="{FF2B5EF4-FFF2-40B4-BE49-F238E27FC236}">
                  <a16:creationId xmlns:a16="http://schemas.microsoft.com/office/drawing/2014/main" id="{2F2178E3-4816-49F2-AE58-09DFF329185A}"/>
                </a:ext>
              </a:extLst>
            </p:cNvPr>
            <p:cNvCxnSpPr>
              <a:stCxn id="38" idx="3"/>
              <a:endCxn id="37" idx="1"/>
            </p:cNvCxnSpPr>
            <p:nvPr/>
          </p:nvCxnSpPr>
          <p:spPr>
            <a:xfrm>
              <a:off x="1775312" y="1762399"/>
              <a:ext cx="1109463" cy="97989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14">
              <a:extLst>
                <a:ext uri="{FF2B5EF4-FFF2-40B4-BE49-F238E27FC236}">
                  <a16:creationId xmlns:a16="http://schemas.microsoft.com/office/drawing/2014/main" id="{BB2BBFAA-5074-4E07-8457-2C91603CAE96}"/>
                </a:ext>
              </a:extLst>
            </p:cNvPr>
            <p:cNvCxnSpPr>
              <a:stCxn id="40" idx="3"/>
              <a:endCxn id="36" idx="3"/>
            </p:cNvCxnSpPr>
            <p:nvPr/>
          </p:nvCxnSpPr>
          <p:spPr>
            <a:xfrm flipV="1">
              <a:off x="1775312" y="1943598"/>
              <a:ext cx="1109463" cy="101709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15">
              <a:extLst>
                <a:ext uri="{FF2B5EF4-FFF2-40B4-BE49-F238E27FC236}">
                  <a16:creationId xmlns:a16="http://schemas.microsoft.com/office/drawing/2014/main" id="{EE1FA83A-35E4-495B-8254-242554B2A151}"/>
                </a:ext>
              </a:extLst>
            </p:cNvPr>
            <p:cNvCxnSpPr>
              <a:stCxn id="36" idx="6"/>
              <a:endCxn id="41" idx="2"/>
            </p:cNvCxnSpPr>
            <p:nvPr/>
          </p:nvCxnSpPr>
          <p:spPr>
            <a:xfrm>
              <a:off x="3353069" y="1749470"/>
              <a:ext cx="1107664" cy="59347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16">
              <a:extLst>
                <a:ext uri="{FF2B5EF4-FFF2-40B4-BE49-F238E27FC236}">
                  <a16:creationId xmlns:a16="http://schemas.microsoft.com/office/drawing/2014/main" id="{9B1B8C17-EADB-451F-8CFD-C4992C645A55}"/>
                </a:ext>
              </a:extLst>
            </p:cNvPr>
            <p:cNvCxnSpPr/>
            <p:nvPr/>
          </p:nvCxnSpPr>
          <p:spPr>
            <a:xfrm>
              <a:off x="5014565" y="2342945"/>
              <a:ext cx="95735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17">
                  <a:extLst>
                    <a:ext uri="{FF2B5EF4-FFF2-40B4-BE49-F238E27FC236}">
                      <a16:creationId xmlns:a16="http://schemas.microsoft.com/office/drawing/2014/main" id="{24F14C63-0100-4C92-BEC0-A3ED2F170F46}"/>
                    </a:ext>
                  </a:extLst>
                </p:cNvPr>
                <p:cNvSpPr txBox="1"/>
                <p:nvPr/>
              </p:nvSpPr>
              <p:spPr>
                <a:xfrm>
                  <a:off x="6069886" y="2127501"/>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70" name="TextBox 69"/>
                <p:cNvSpPr txBox="1">
                  <a:spLocks noRot="1" noChangeAspect="1" noMove="1" noResize="1" noEditPoints="1" noAdjustHandles="1" noChangeArrowheads="1" noChangeShapeType="1" noTextEdit="1"/>
                </p:cNvSpPr>
                <p:nvPr/>
              </p:nvSpPr>
              <p:spPr>
                <a:xfrm>
                  <a:off x="6069886" y="2127501"/>
                  <a:ext cx="288284" cy="43088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18">
                  <a:extLst>
                    <a:ext uri="{FF2B5EF4-FFF2-40B4-BE49-F238E27FC236}">
                      <a16:creationId xmlns:a16="http://schemas.microsoft.com/office/drawing/2014/main" id="{4BA781BA-3276-4D32-B1C6-7D68F0B213E2}"/>
                    </a:ext>
                  </a:extLst>
                </p:cNvPr>
                <p:cNvSpPr txBox="1"/>
                <p:nvPr/>
              </p:nvSpPr>
              <p:spPr>
                <a:xfrm>
                  <a:off x="4368895" y="2077303"/>
                  <a:ext cx="732316" cy="5717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charset="0"/>
                              </a:rPr>
                              <m:t>𝑎</m:t>
                            </m:r>
                          </m:e>
                          <m:sub>
                            <m:r>
                              <a:rPr lang="en-US" sz="2400" b="0" i="1" smtClean="0">
                                <a:latin typeface="Cambria Math" charset="0"/>
                              </a:rPr>
                              <m:t>1</m:t>
                            </m:r>
                          </m:sub>
                          <m:sup>
                            <m:r>
                              <a:rPr lang="en-US" sz="2400" b="0" i="1" smtClean="0">
                                <a:latin typeface="Cambria Math" charset="0"/>
                              </a:rPr>
                              <m:t>[2]</m:t>
                            </m:r>
                          </m:sup>
                        </m:sSubSup>
                      </m:oMath>
                    </m:oMathPara>
                  </a14:m>
                  <a:endParaRPr lang="en-US" sz="2400" dirty="0"/>
                </a:p>
              </p:txBody>
            </p:sp>
          </mc:Choice>
          <mc:Fallback xmlns="">
            <p:sp>
              <p:nvSpPr>
                <p:cNvPr id="71" name="TextBox 70"/>
                <p:cNvSpPr txBox="1">
                  <a:spLocks noRot="1" noChangeAspect="1" noMove="1" noResize="1" noEditPoints="1" noAdjustHandles="1" noChangeArrowheads="1" noChangeShapeType="1" noTextEdit="1"/>
                </p:cNvSpPr>
                <p:nvPr/>
              </p:nvSpPr>
              <p:spPr>
                <a:xfrm>
                  <a:off x="4368895" y="2077303"/>
                  <a:ext cx="732316" cy="571760"/>
                </a:xfrm>
                <a:prstGeom prst="rect">
                  <a:avLst/>
                </a:prstGeom>
                <a:blipFill rotWithShape="0">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2020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Artificial Neurons and the McCulloch-Pitts Model (1943)</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026" name="Picture 2" descr="http://sebastianraschka.com/images/blog/2015/singlelayer_neural_networks_files/perceptron_neuron.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3412" y="1371897"/>
            <a:ext cx="9601200" cy="50958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983042" y="6396335"/>
            <a:ext cx="6723003" cy="461665"/>
          </a:xfrm>
          <a:prstGeom prst="rect">
            <a:avLst/>
          </a:prstGeom>
        </p:spPr>
        <p:txBody>
          <a:bodyPr wrap="square">
            <a:spAutoFit/>
          </a:bodyPr>
          <a:lstStyle/>
          <a:p>
            <a:r>
              <a:rPr lang="en-US" altLang="zh-TW" sz="1200" b="1" dirty="0">
                <a:solidFill>
                  <a:srgbClr val="111111"/>
                </a:solidFill>
                <a:latin typeface="Helvetica" panose="020B0604020202020204" pitchFamily="34" charset="0"/>
              </a:rPr>
              <a:t>W. S. McCulloch and W. Pitts. A logical calculus of the ideas immanent in nervous activity. The bulletin of mathematical biophysics, 5(4):115–133, 1943.</a:t>
            </a:r>
            <a:endParaRPr lang="zh-TW" altLang="en-US" sz="1200" b="1"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06763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Initialize weights RANDOMLY!</a:t>
            </a:r>
            <a:endParaRPr lang="zh-TW" altLang="en-US" dirty="0"/>
          </a:p>
        </p:txBody>
      </p:sp>
      <p:sp>
        <p:nvSpPr>
          <p:cNvPr id="3" name="內容版面配置區 2"/>
          <p:cNvSpPr>
            <a:spLocks noGrp="1"/>
          </p:cNvSpPr>
          <p:nvPr>
            <p:ph idx="1"/>
          </p:nvPr>
        </p:nvSpPr>
        <p:spPr>
          <a:xfrm>
            <a:off x="1837678" y="1264555"/>
            <a:ext cx="9666934" cy="4905426"/>
          </a:xfrm>
        </p:spPr>
        <p:txBody>
          <a:bodyPr>
            <a:noAutofit/>
          </a:bodyPr>
          <a:lstStyle/>
          <a:p>
            <a:r>
              <a:rPr lang="en-US" altLang="zh-TW" sz="2800" dirty="0"/>
              <a:t>W[1] = </a:t>
            </a:r>
            <a:r>
              <a:rPr lang="en-US" altLang="zh-TW" sz="2800" dirty="0" err="1"/>
              <a:t>np.random.randn</a:t>
            </a:r>
            <a:r>
              <a:rPr lang="en-US" altLang="zh-TW" sz="2800" dirty="0"/>
              <a:t>((2,2))*</a:t>
            </a:r>
            <a:r>
              <a:rPr lang="en-US" altLang="zh-TW" sz="2800" b="1" dirty="0">
                <a:solidFill>
                  <a:srgbClr val="FF0000"/>
                </a:solidFill>
              </a:rPr>
              <a:t>0.01</a:t>
            </a:r>
          </a:p>
          <a:p>
            <a:pPr lvl="1"/>
            <a:r>
              <a:rPr lang="en-US" altLang="zh-TW" sz="2400" b="1" dirty="0">
                <a:solidFill>
                  <a:srgbClr val="FF0000"/>
                </a:solidFill>
              </a:rPr>
              <a:t>Small</a:t>
            </a:r>
            <a:r>
              <a:rPr lang="en-US" altLang="zh-TW" sz="2400" dirty="0">
                <a:solidFill>
                  <a:srgbClr val="FF0000"/>
                </a:solidFill>
              </a:rPr>
              <a:t> </a:t>
            </a:r>
            <a:r>
              <a:rPr lang="en-US" altLang="zh-TW" sz="2400" dirty="0"/>
              <a:t>random values are suggested!</a:t>
            </a:r>
          </a:p>
          <a:p>
            <a:pPr lvl="1"/>
            <a:r>
              <a:rPr lang="en-US" altLang="zh-TW" sz="2400" dirty="0"/>
              <a:t>If too </a:t>
            </a:r>
            <a:r>
              <a:rPr lang="en-US" altLang="zh-TW" sz="2400" dirty="0">
                <a:solidFill>
                  <a:srgbClr val="7030A0"/>
                </a:solidFill>
              </a:rPr>
              <a:t>large</a:t>
            </a:r>
            <a:r>
              <a:rPr lang="en-US" altLang="zh-TW" sz="2400" dirty="0"/>
              <a:t>, Z</a:t>
            </a:r>
            <a:r>
              <a:rPr lang="en-US" altLang="zh-TW" sz="2400" baseline="30000" dirty="0"/>
              <a:t>[1]</a:t>
            </a:r>
            <a:r>
              <a:rPr lang="en-US" altLang="zh-TW" sz="2400" dirty="0"/>
              <a:t> = W</a:t>
            </a:r>
            <a:r>
              <a:rPr lang="en-US" altLang="zh-TW" sz="2400" baseline="30000" dirty="0"/>
              <a:t>[1]</a:t>
            </a:r>
            <a:r>
              <a:rPr lang="en-US" altLang="zh-TW" sz="2400" dirty="0"/>
              <a:t>X + b</a:t>
            </a:r>
            <a:r>
              <a:rPr lang="en-US" altLang="zh-TW" sz="2400" baseline="30000" dirty="0"/>
              <a:t>[1]</a:t>
            </a:r>
            <a:r>
              <a:rPr lang="en-US" altLang="zh-TW" sz="2400" dirty="0"/>
              <a:t> will also be very large and a</a:t>
            </a:r>
            <a:r>
              <a:rPr lang="en-US" altLang="zh-TW" sz="2400" baseline="30000" dirty="0"/>
              <a:t>[1]</a:t>
            </a:r>
            <a:r>
              <a:rPr lang="en-US" altLang="zh-TW" sz="2400" dirty="0"/>
              <a:t> = g</a:t>
            </a:r>
            <a:r>
              <a:rPr lang="en-US" altLang="zh-TW" sz="2400" baseline="30000" dirty="0"/>
              <a:t>[1]</a:t>
            </a:r>
            <a:r>
              <a:rPr lang="en-US" altLang="zh-TW" sz="2400" dirty="0"/>
              <a:t>(z</a:t>
            </a:r>
            <a:r>
              <a:rPr lang="en-US" altLang="zh-TW" sz="2400" baseline="30000" dirty="0"/>
              <a:t>[1]</a:t>
            </a:r>
            <a:r>
              <a:rPr lang="en-US" altLang="zh-TW" sz="2400" dirty="0"/>
              <a:t>) will be in the flat areas and gradient descent will be </a:t>
            </a:r>
            <a:r>
              <a:rPr lang="en-US" altLang="zh-TW" sz="2400" dirty="0">
                <a:solidFill>
                  <a:srgbClr val="FF0000"/>
                </a:solidFill>
              </a:rPr>
              <a:t>very, very </a:t>
            </a:r>
            <a:r>
              <a:rPr lang="en-US" altLang="zh-TW" sz="2400" dirty="0" err="1">
                <a:solidFill>
                  <a:srgbClr val="FF0000"/>
                </a:solidFill>
              </a:rPr>
              <a:t>slooooooooow</a:t>
            </a:r>
            <a:r>
              <a:rPr lang="en-US" altLang="zh-TW" sz="2400" dirty="0"/>
              <a:t>….</a:t>
            </a:r>
          </a:p>
          <a:p>
            <a:pPr lvl="1"/>
            <a:endParaRPr lang="en-US" altLang="zh-TW" sz="2400" dirty="0"/>
          </a:p>
          <a:p>
            <a:pPr lvl="1"/>
            <a:endParaRPr lang="en-US" altLang="zh-TW" sz="2400" dirty="0"/>
          </a:p>
          <a:p>
            <a:pPr lvl="1"/>
            <a:endParaRPr lang="en-US" altLang="zh-TW" sz="2400" dirty="0"/>
          </a:p>
          <a:p>
            <a:pPr lvl="1"/>
            <a:endParaRPr lang="en-US" altLang="zh-TW" sz="2400" dirty="0"/>
          </a:p>
          <a:p>
            <a:r>
              <a:rPr lang="en-US" altLang="zh-TW" sz="2800" dirty="0" smtClean="0"/>
              <a:t>b[1</a:t>
            </a:r>
            <a:r>
              <a:rPr lang="en-US" altLang="zh-TW" sz="2800" dirty="0"/>
              <a:t>] = </a:t>
            </a:r>
            <a:r>
              <a:rPr lang="en-US" altLang="zh-TW" sz="2800" dirty="0" err="1"/>
              <a:t>np.zero</a:t>
            </a:r>
            <a:r>
              <a:rPr lang="en-US" altLang="zh-TW" sz="2800" dirty="0"/>
              <a:t>((2,1))    (b can be zero, no problem!)</a:t>
            </a:r>
            <a:endParaRPr lang="zh-TW" altLang="en-US" sz="2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70</a:t>
            </a:fld>
            <a:endParaRPr lang="en-US" dirty="0"/>
          </a:p>
        </p:txBody>
      </p:sp>
      <p:grpSp>
        <p:nvGrpSpPr>
          <p:cNvPr id="5" name="Group 3"/>
          <p:cNvGrpSpPr/>
          <p:nvPr/>
        </p:nvGrpSpPr>
        <p:grpSpPr>
          <a:xfrm>
            <a:off x="6786737" y="3791476"/>
            <a:ext cx="3000510" cy="1375959"/>
            <a:chOff x="479374" y="687839"/>
            <a:chExt cx="3759812" cy="2579061"/>
          </a:xfrm>
        </p:grpSpPr>
        <p:pic>
          <p:nvPicPr>
            <p:cNvPr id="6"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765" y="1288300"/>
              <a:ext cx="3029046" cy="1360957"/>
            </a:xfrm>
            <a:prstGeom prst="rect">
              <a:avLst/>
            </a:prstGeom>
          </p:spPr>
        </p:pic>
        <p:sp>
          <p:nvSpPr>
            <p:cNvPr id="7" name="TextBox 5"/>
            <p:cNvSpPr txBox="1"/>
            <p:nvPr/>
          </p:nvSpPr>
          <p:spPr>
            <a:xfrm>
              <a:off x="2185288" y="687839"/>
              <a:ext cx="446324" cy="865333"/>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a</a:t>
              </a:r>
            </a:p>
          </p:txBody>
        </p:sp>
        <p:grpSp>
          <p:nvGrpSpPr>
            <p:cNvPr id="8" name="Group 6"/>
            <p:cNvGrpSpPr/>
            <p:nvPr/>
          </p:nvGrpSpPr>
          <p:grpSpPr>
            <a:xfrm>
              <a:off x="479374" y="1066029"/>
              <a:ext cx="3759812" cy="2200871"/>
              <a:chOff x="895351" y="1540663"/>
              <a:chExt cx="3759812" cy="2200871"/>
            </a:xfrm>
          </p:grpSpPr>
          <p:grpSp>
            <p:nvGrpSpPr>
              <p:cNvPr id="9" name="Group 7"/>
              <p:cNvGrpSpPr/>
              <p:nvPr/>
            </p:nvGrpSpPr>
            <p:grpSpPr>
              <a:xfrm>
                <a:off x="895351" y="1540663"/>
                <a:ext cx="3445328" cy="1740676"/>
                <a:chOff x="653144" y="1491678"/>
                <a:chExt cx="3445328" cy="1740676"/>
              </a:xfrm>
            </p:grpSpPr>
            <p:cxnSp>
              <p:nvCxnSpPr>
                <p:cNvPr id="11" name="Straight Arrow Connector 11"/>
                <p:cNvCxnSpPr/>
                <p:nvPr/>
              </p:nvCxnSpPr>
              <p:spPr>
                <a:xfrm>
                  <a:off x="653144" y="3059218"/>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2"/>
                <p:cNvCxnSpPr>
                  <a:cxnSpLocks/>
                </p:cNvCxnSpPr>
                <p:nvPr/>
              </p:nvCxnSpPr>
              <p:spPr>
                <a:xfrm flipV="1">
                  <a:off x="2359058" y="1491678"/>
                  <a:ext cx="0" cy="174067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 name="TextBox 8"/>
              <p:cNvSpPr txBox="1"/>
              <p:nvPr/>
            </p:nvSpPr>
            <p:spPr>
              <a:xfrm>
                <a:off x="4238970" y="2876201"/>
                <a:ext cx="416193" cy="865333"/>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z</a:t>
                </a:r>
              </a:p>
            </p:txBody>
          </p:sp>
        </p:grpSp>
      </p:grpSp>
      <p:sp>
        <p:nvSpPr>
          <p:cNvPr id="13" name="文字方塊 12"/>
          <p:cNvSpPr txBox="1"/>
          <p:nvPr/>
        </p:nvSpPr>
        <p:spPr>
          <a:xfrm>
            <a:off x="10094194" y="4172646"/>
            <a:ext cx="1565348" cy="461665"/>
          </a:xfrm>
          <a:prstGeom prst="rect">
            <a:avLst/>
          </a:prstGeom>
          <a:noFill/>
        </p:spPr>
        <p:txBody>
          <a:bodyPr wrap="square" rtlCol="0">
            <a:spAutoFit/>
          </a:bodyPr>
          <a:lstStyle/>
          <a:p>
            <a:r>
              <a:rPr lang="en-US" altLang="zh-TW" sz="2400" dirty="0"/>
              <a:t>sigmoid</a:t>
            </a:r>
            <a:endParaRPr lang="zh-TW" altLang="en-US" sz="2400" dirty="0"/>
          </a:p>
        </p:txBody>
      </p:sp>
      <p:cxnSp>
        <p:nvCxnSpPr>
          <p:cNvPr id="15" name="直線單箭頭接點 14"/>
          <p:cNvCxnSpPr/>
          <p:nvPr/>
        </p:nvCxnSpPr>
        <p:spPr>
          <a:xfrm>
            <a:off x="7330325" y="3104808"/>
            <a:ext cx="1663227" cy="96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7330325" y="3151302"/>
            <a:ext cx="1" cy="1554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3283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Contents</a:t>
            </a:r>
            <a:endParaRPr lang="zh-TW" altLang="en-US" dirty="0"/>
          </a:p>
        </p:txBody>
      </p:sp>
      <p:sp>
        <p:nvSpPr>
          <p:cNvPr id="3" name="內容版面配置區 2"/>
          <p:cNvSpPr>
            <a:spLocks noGrp="1"/>
          </p:cNvSpPr>
          <p:nvPr>
            <p:ph idx="1"/>
          </p:nvPr>
        </p:nvSpPr>
        <p:spPr/>
        <p:txBody>
          <a:bodyPr>
            <a:normAutofit/>
          </a:bodyPr>
          <a:lstStyle/>
          <a:p>
            <a:r>
              <a:rPr lang="en-US" altLang="zh-TW" sz="2800" dirty="0">
                <a:solidFill>
                  <a:schemeClr val="bg2">
                    <a:lumMod val="90000"/>
                  </a:schemeClr>
                </a:solidFill>
              </a:rPr>
              <a:t>Basics of Neural Networks</a:t>
            </a:r>
          </a:p>
          <a:p>
            <a:r>
              <a:rPr lang="en-US" altLang="zh-TW" sz="2800" dirty="0">
                <a:solidFill>
                  <a:schemeClr val="bg2">
                    <a:lumMod val="90000"/>
                  </a:schemeClr>
                </a:solidFill>
              </a:rPr>
              <a:t>Shallow Neural Networks</a:t>
            </a:r>
          </a:p>
          <a:p>
            <a:r>
              <a:rPr lang="en-US" altLang="zh-TW" sz="2800" dirty="0"/>
              <a:t>Deep Neural Networks</a:t>
            </a:r>
            <a:endParaRPr lang="zh-TW" altLang="en-US" sz="2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2028549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Neural Networks: 1-layer, 2-layers, …</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72</a:t>
            </a:fld>
            <a:endParaRPr lang="en-US" dirty="0"/>
          </a:p>
        </p:txBody>
      </p:sp>
      <p:grpSp>
        <p:nvGrpSpPr>
          <p:cNvPr id="5" name="Group 574"/>
          <p:cNvGrpSpPr/>
          <p:nvPr/>
        </p:nvGrpSpPr>
        <p:grpSpPr>
          <a:xfrm>
            <a:off x="3986074" y="3901822"/>
            <a:ext cx="6239999" cy="2776949"/>
            <a:chOff x="2354223" y="1304726"/>
            <a:chExt cx="6404766" cy="2725852"/>
          </a:xfrm>
        </p:grpSpPr>
        <p:grpSp>
          <p:nvGrpSpPr>
            <p:cNvPr id="6" name="Group 575"/>
            <p:cNvGrpSpPr/>
            <p:nvPr/>
          </p:nvGrpSpPr>
          <p:grpSpPr>
            <a:xfrm>
              <a:off x="3122343" y="1304726"/>
              <a:ext cx="5636646" cy="2725852"/>
              <a:chOff x="3110312" y="1563955"/>
              <a:chExt cx="5954149" cy="2732742"/>
            </a:xfrm>
          </p:grpSpPr>
          <p:sp>
            <p:nvSpPr>
              <p:cNvPr id="15" name="Oval 588"/>
              <p:cNvSpPr/>
              <p:nvPr/>
            </p:nvSpPr>
            <p:spPr>
              <a:xfrm>
                <a:off x="6559611"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Oval 589"/>
              <p:cNvSpPr/>
              <p:nvPr/>
            </p:nvSpPr>
            <p:spPr>
              <a:xfrm>
                <a:off x="6539159" y="3071874"/>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Oval 590"/>
              <p:cNvSpPr/>
              <p:nvPr/>
            </p:nvSpPr>
            <p:spPr>
              <a:xfrm>
                <a:off x="4253261"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591"/>
              <p:cNvSpPr/>
              <p:nvPr/>
            </p:nvSpPr>
            <p:spPr>
              <a:xfrm>
                <a:off x="4253261"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Oval 592"/>
              <p:cNvSpPr/>
              <p:nvPr/>
            </p:nvSpPr>
            <p:spPr>
              <a:xfrm>
                <a:off x="4253261" y="3401188"/>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Oval 593"/>
              <p:cNvSpPr/>
              <p:nvPr/>
            </p:nvSpPr>
            <p:spPr>
              <a:xfrm>
                <a:off x="4253261" y="1563955"/>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 name="Straight Arrow Connector 594"/>
              <p:cNvCxnSpPr>
                <a:stCxn id="77" idx="6"/>
              </p:cNvCxnSpPr>
              <p:nvPr/>
            </p:nvCxnSpPr>
            <p:spPr>
              <a:xfrm>
                <a:off x="6911625" y="2624612"/>
                <a:ext cx="770485" cy="2967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2" name="Oval 595"/>
              <p:cNvSpPr/>
              <p:nvPr/>
            </p:nvSpPr>
            <p:spPr>
              <a:xfrm>
                <a:off x="7682110" y="277982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3" name="Straight Arrow Connector 596"/>
              <p:cNvCxnSpPr>
                <a:stCxn id="78" idx="6"/>
              </p:cNvCxnSpPr>
              <p:nvPr/>
            </p:nvCxnSpPr>
            <p:spPr>
              <a:xfrm flipV="1">
                <a:off x="6891173" y="2921371"/>
                <a:ext cx="790937" cy="29205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597"/>
              <p:cNvCxnSpPr/>
              <p:nvPr/>
            </p:nvCxnSpPr>
            <p:spPr>
              <a:xfrm>
                <a:off x="8034124" y="2921371"/>
                <a:ext cx="551537" cy="895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598"/>
                  <p:cNvSpPr txBox="1"/>
                  <p:nvPr/>
                </p:nvSpPr>
                <p:spPr>
                  <a:xfrm>
                    <a:off x="8585661" y="2678753"/>
                    <a:ext cx="478800" cy="379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charset="0"/>
                                </a:rPr>
                                <m:t>𝑦</m:t>
                              </m:r>
                            </m:e>
                          </m:acc>
                        </m:oMath>
                      </m:oMathPara>
                    </a14:m>
                    <a:endParaRPr lang="en-US" sz="1600" dirty="0"/>
                  </a:p>
                </p:txBody>
              </p:sp>
            </mc:Choice>
            <mc:Fallback xmlns="">
              <p:sp>
                <p:nvSpPr>
                  <p:cNvPr id="599" name="TextBox 598"/>
                  <p:cNvSpPr txBox="1">
                    <a:spLocks noRot="1" noChangeAspect="1" noMove="1" noResize="1" noEditPoints="1" noAdjustHandles="1" noChangeArrowheads="1" noChangeShapeType="1" noTextEdit="1"/>
                  </p:cNvSpPr>
                  <p:nvPr/>
                </p:nvSpPr>
                <p:spPr>
                  <a:xfrm>
                    <a:off x="8585661" y="2678753"/>
                    <a:ext cx="478800" cy="379884"/>
                  </a:xfrm>
                  <a:prstGeom prst="rect">
                    <a:avLst/>
                  </a:prstGeom>
                  <a:blipFill>
                    <a:blip r:embed="rId3"/>
                    <a:stretch>
                      <a:fillRect t="-21569" r="-66667" b="-23529"/>
                    </a:stretch>
                  </a:blipFill>
                </p:spPr>
                <p:txBody>
                  <a:bodyPr/>
                  <a:lstStyle/>
                  <a:p>
                    <a:r>
                      <a:rPr lang="en-US">
                        <a:noFill/>
                      </a:rPr>
                      <a:t> </a:t>
                    </a:r>
                  </a:p>
                </p:txBody>
              </p:sp>
            </mc:Fallback>
          </mc:AlternateContent>
          <p:cxnSp>
            <p:nvCxnSpPr>
              <p:cNvPr id="26" name="Straight Arrow Connector 599"/>
              <p:cNvCxnSpPr/>
              <p:nvPr/>
            </p:nvCxnSpPr>
            <p:spPr>
              <a:xfrm flipV="1">
                <a:off x="3462326" y="1705504"/>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600"/>
              <p:cNvCxnSpPr/>
              <p:nvPr/>
            </p:nvCxnSpPr>
            <p:spPr>
              <a:xfrm>
                <a:off x="3462326" y="2317915"/>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601"/>
              <p:cNvCxnSpPr/>
              <p:nvPr/>
            </p:nvCxnSpPr>
            <p:spPr>
              <a:xfrm>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602"/>
              <p:cNvCxnSpPr/>
              <p:nvPr/>
            </p:nvCxnSpPr>
            <p:spPr>
              <a:xfrm>
                <a:off x="3462326" y="2317915"/>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603"/>
              <p:cNvCxnSpPr/>
              <p:nvPr/>
            </p:nvCxnSpPr>
            <p:spPr>
              <a:xfrm flipV="1">
                <a:off x="3462326" y="1705504"/>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604"/>
              <p:cNvCxnSpPr/>
              <p:nvPr/>
            </p:nvCxnSpPr>
            <p:spPr>
              <a:xfrm flipV="1">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605"/>
              <p:cNvCxnSpPr/>
              <p:nvPr/>
            </p:nvCxnSpPr>
            <p:spPr>
              <a:xfrm>
                <a:off x="3462326" y="2930326"/>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606"/>
              <p:cNvCxnSpPr/>
              <p:nvPr/>
            </p:nvCxnSpPr>
            <p:spPr>
              <a:xfrm>
                <a:off x="3462326" y="2930326"/>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607"/>
              <p:cNvCxnSpPr/>
              <p:nvPr/>
            </p:nvCxnSpPr>
            <p:spPr>
              <a:xfrm flipV="1">
                <a:off x="3462326" y="3542737"/>
                <a:ext cx="790935"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608"/>
              <p:cNvCxnSpPr/>
              <p:nvPr/>
            </p:nvCxnSpPr>
            <p:spPr>
              <a:xfrm flipV="1">
                <a:off x="3462326" y="2930326"/>
                <a:ext cx="790935" cy="6124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609"/>
              <p:cNvCxnSpPr/>
              <p:nvPr/>
            </p:nvCxnSpPr>
            <p:spPr>
              <a:xfrm flipV="1">
                <a:off x="3462326" y="2317915"/>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610"/>
              <p:cNvCxnSpPr/>
              <p:nvPr/>
            </p:nvCxnSpPr>
            <p:spPr>
              <a:xfrm flipV="1">
                <a:off x="3462326" y="1705504"/>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611"/>
              <p:cNvSpPr/>
              <p:nvPr/>
            </p:nvSpPr>
            <p:spPr>
              <a:xfrm>
                <a:off x="4253261" y="4013600"/>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9" name="Straight Arrow Connector 612"/>
              <p:cNvCxnSpPr/>
              <p:nvPr/>
            </p:nvCxnSpPr>
            <p:spPr>
              <a:xfrm>
                <a:off x="3462326" y="3542738"/>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613"/>
              <p:cNvCxnSpPr/>
              <p:nvPr/>
            </p:nvCxnSpPr>
            <p:spPr>
              <a:xfrm>
                <a:off x="3462326" y="2930326"/>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614"/>
              <p:cNvCxnSpPr/>
              <p:nvPr/>
            </p:nvCxnSpPr>
            <p:spPr>
              <a:xfrm>
                <a:off x="3462326" y="2317915"/>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42" name="Oval 615"/>
              <p:cNvSpPr/>
              <p:nvPr/>
            </p:nvSpPr>
            <p:spPr>
              <a:xfrm>
                <a:off x="5396210"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616"/>
              <p:cNvSpPr/>
              <p:nvPr/>
            </p:nvSpPr>
            <p:spPr>
              <a:xfrm>
                <a:off x="5396210" y="307285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617"/>
              <p:cNvSpPr/>
              <p:nvPr/>
            </p:nvSpPr>
            <p:spPr>
              <a:xfrm>
                <a:off x="5396210" y="189326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618"/>
              <p:cNvSpPr/>
              <p:nvPr/>
            </p:nvSpPr>
            <p:spPr>
              <a:xfrm>
                <a:off x="5396210" y="366265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6" name="Straight Arrow Connector 619"/>
              <p:cNvCxnSpPr/>
              <p:nvPr/>
            </p:nvCxnSpPr>
            <p:spPr>
              <a:xfrm>
                <a:off x="4605275" y="1705504"/>
                <a:ext cx="790935" cy="3293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620"/>
              <p:cNvCxnSpPr/>
              <p:nvPr/>
            </p:nvCxnSpPr>
            <p:spPr>
              <a:xfrm>
                <a:off x="4605275" y="2317915"/>
                <a:ext cx="790935" cy="306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621"/>
              <p:cNvCxnSpPr/>
              <p:nvPr/>
            </p:nvCxnSpPr>
            <p:spPr>
              <a:xfrm>
                <a:off x="4605275" y="3542737"/>
                <a:ext cx="790935" cy="26146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622"/>
              <p:cNvCxnSpPr/>
              <p:nvPr/>
            </p:nvCxnSpPr>
            <p:spPr>
              <a:xfrm>
                <a:off x="4605275" y="2930326"/>
                <a:ext cx="790935" cy="2840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623"/>
              <p:cNvCxnSpPr/>
              <p:nvPr/>
            </p:nvCxnSpPr>
            <p:spPr>
              <a:xfrm flipV="1">
                <a:off x="4605275" y="3214406"/>
                <a:ext cx="790935" cy="328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624"/>
              <p:cNvCxnSpPr/>
              <p:nvPr/>
            </p:nvCxnSpPr>
            <p:spPr>
              <a:xfrm flipV="1">
                <a:off x="4605275" y="3804201"/>
                <a:ext cx="790935" cy="3509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625"/>
              <p:cNvCxnSpPr/>
              <p:nvPr/>
            </p:nvCxnSpPr>
            <p:spPr>
              <a:xfrm flipV="1">
                <a:off x="4605275" y="2034818"/>
                <a:ext cx="790935" cy="2830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626"/>
              <p:cNvCxnSpPr/>
              <p:nvPr/>
            </p:nvCxnSpPr>
            <p:spPr>
              <a:xfrm flipV="1">
                <a:off x="4605275" y="3214406"/>
                <a:ext cx="790935" cy="94074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627"/>
              <p:cNvCxnSpPr/>
              <p:nvPr/>
            </p:nvCxnSpPr>
            <p:spPr>
              <a:xfrm>
                <a:off x="4605275" y="2930326"/>
                <a:ext cx="790935" cy="87387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628"/>
              <p:cNvCxnSpPr/>
              <p:nvPr/>
            </p:nvCxnSpPr>
            <p:spPr>
              <a:xfrm>
                <a:off x="4605275" y="2317915"/>
                <a:ext cx="790935" cy="148628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629"/>
              <p:cNvCxnSpPr/>
              <p:nvPr/>
            </p:nvCxnSpPr>
            <p:spPr>
              <a:xfrm>
                <a:off x="4605275" y="1705504"/>
                <a:ext cx="790935" cy="2098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630"/>
              <p:cNvCxnSpPr/>
              <p:nvPr/>
            </p:nvCxnSpPr>
            <p:spPr>
              <a:xfrm>
                <a:off x="4605275" y="1705504"/>
                <a:ext cx="790935" cy="150890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631"/>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632"/>
              <p:cNvCxnSpPr/>
              <p:nvPr/>
            </p:nvCxnSpPr>
            <p:spPr>
              <a:xfrm flipV="1">
                <a:off x="4605275" y="2034818"/>
                <a:ext cx="790935" cy="2120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633"/>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34"/>
              <p:cNvCxnSpPr/>
              <p:nvPr/>
            </p:nvCxnSpPr>
            <p:spPr>
              <a:xfrm flipV="1">
                <a:off x="4605275" y="2034818"/>
                <a:ext cx="790935" cy="15079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35"/>
              <p:cNvCxnSpPr/>
              <p:nvPr/>
            </p:nvCxnSpPr>
            <p:spPr>
              <a:xfrm flipV="1">
                <a:off x="4605275" y="2624612"/>
                <a:ext cx="790935" cy="3057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36"/>
              <p:cNvCxnSpPr/>
              <p:nvPr/>
            </p:nvCxnSpPr>
            <p:spPr>
              <a:xfrm flipV="1">
                <a:off x="4605275" y="2034818"/>
                <a:ext cx="790935" cy="8955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7"/>
              <p:cNvCxnSpPr/>
              <p:nvPr/>
            </p:nvCxnSpPr>
            <p:spPr>
              <a:xfrm>
                <a:off x="4605275" y="2317915"/>
                <a:ext cx="790935" cy="89649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38"/>
              <p:cNvCxnSpPr/>
              <p:nvPr/>
            </p:nvCxnSpPr>
            <p:spPr>
              <a:xfrm>
                <a:off x="4605275" y="1705504"/>
                <a:ext cx="790935" cy="9191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39"/>
              <p:cNvCxnSpPr>
                <a:endCxn id="77" idx="2"/>
              </p:cNvCxnSpPr>
              <p:nvPr/>
            </p:nvCxnSpPr>
            <p:spPr>
              <a:xfrm>
                <a:off x="5748224" y="2034818"/>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40"/>
              <p:cNvCxnSpPr>
                <a:endCxn id="78" idx="2"/>
              </p:cNvCxnSpPr>
              <p:nvPr/>
            </p:nvCxnSpPr>
            <p:spPr>
              <a:xfrm flipV="1">
                <a:off x="5748224" y="3213423"/>
                <a:ext cx="790935" cy="98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41"/>
              <p:cNvCxnSpPr/>
              <p:nvPr/>
            </p:nvCxnSpPr>
            <p:spPr>
              <a:xfrm flipV="1">
                <a:off x="4605275" y="2624612"/>
                <a:ext cx="790935" cy="9181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42"/>
              <p:cNvCxnSpPr>
                <a:endCxn id="77"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43"/>
              <p:cNvCxnSpPr>
                <a:endCxn id="78" idx="2"/>
              </p:cNvCxnSpPr>
              <p:nvPr/>
            </p:nvCxnSpPr>
            <p:spPr>
              <a:xfrm flipV="1">
                <a:off x="5748224" y="3213423"/>
                <a:ext cx="790935" cy="59077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644"/>
              <p:cNvCxnSpPr>
                <a:endCxn id="77"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645"/>
              <p:cNvCxnSpPr>
                <a:endCxn id="78" idx="2"/>
              </p:cNvCxnSpPr>
              <p:nvPr/>
            </p:nvCxnSpPr>
            <p:spPr>
              <a:xfrm>
                <a:off x="5748224" y="2624612"/>
                <a:ext cx="790935" cy="5888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646"/>
              <p:cNvCxnSpPr>
                <a:endCxn id="78" idx="2"/>
              </p:cNvCxnSpPr>
              <p:nvPr/>
            </p:nvCxnSpPr>
            <p:spPr>
              <a:xfrm>
                <a:off x="5748224" y="2034818"/>
                <a:ext cx="790935" cy="117860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647"/>
              <p:cNvCxnSpPr>
                <a:endCxn id="77" idx="2"/>
              </p:cNvCxnSpPr>
              <p:nvPr/>
            </p:nvCxnSpPr>
            <p:spPr>
              <a:xfrm flipV="1">
                <a:off x="5748224" y="2624612"/>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648"/>
              <p:cNvCxnSpPr>
                <a:endCxn id="77" idx="2"/>
              </p:cNvCxnSpPr>
              <p:nvPr/>
            </p:nvCxnSpPr>
            <p:spPr>
              <a:xfrm>
                <a:off x="5748224" y="2624612"/>
                <a:ext cx="81138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76" name="Oval 649"/>
              <p:cNvSpPr/>
              <p:nvPr/>
            </p:nvSpPr>
            <p:spPr>
              <a:xfrm>
                <a:off x="3110312"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650"/>
              <p:cNvSpPr/>
              <p:nvPr/>
            </p:nvSpPr>
            <p:spPr>
              <a:xfrm>
                <a:off x="3110312"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651"/>
              <p:cNvSpPr/>
              <p:nvPr/>
            </p:nvSpPr>
            <p:spPr>
              <a:xfrm>
                <a:off x="3110312" y="340118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mc:AlternateContent xmlns:mc="http://schemas.openxmlformats.org/markup-compatibility/2006" xmlns:a14="http://schemas.microsoft.com/office/drawing/2010/main">
          <mc:Choice Requires="a14">
            <p:sp>
              <p:nvSpPr>
                <p:cNvPr id="7" name="TextBox 576"/>
                <p:cNvSpPr txBox="1"/>
                <p:nvPr/>
              </p:nvSpPr>
              <p:spPr>
                <a:xfrm>
                  <a:off x="2354223" y="2151517"/>
                  <a:ext cx="434877"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m:t>
                            </m:r>
                          </m:sub>
                        </m:sSub>
                      </m:oMath>
                    </m:oMathPara>
                  </a14:m>
                  <a:endParaRPr lang="en-US" sz="2000" dirty="0"/>
                </a:p>
              </p:txBody>
            </p:sp>
          </mc:Choice>
          <mc:Fallback xmlns="">
            <p:sp>
              <p:nvSpPr>
                <p:cNvPr id="577" name="TextBox 576"/>
                <p:cNvSpPr txBox="1">
                  <a:spLocks noRot="1" noChangeAspect="1" noMove="1" noResize="1" noEditPoints="1" noAdjustHandles="1" noChangeArrowheads="1" noChangeShapeType="1" noTextEdit="1"/>
                </p:cNvSpPr>
                <p:nvPr/>
              </p:nvSpPr>
              <p:spPr>
                <a:xfrm>
                  <a:off x="2354223" y="2151517"/>
                  <a:ext cx="434877" cy="492604"/>
                </a:xfrm>
                <a:prstGeom prst="rect">
                  <a:avLst/>
                </a:prstGeom>
                <a:blipFill>
                  <a:blip r:embed="rId4"/>
                  <a:stretch>
                    <a:fillRect l="-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577"/>
                <p:cNvSpPr txBox="1"/>
                <p:nvPr/>
              </p:nvSpPr>
              <p:spPr>
                <a:xfrm>
                  <a:off x="2355523" y="2763481"/>
                  <a:ext cx="433578"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2</m:t>
                            </m:r>
                          </m:sub>
                        </m:sSub>
                      </m:oMath>
                    </m:oMathPara>
                  </a14:m>
                  <a:endParaRPr lang="en-US" sz="2000" dirty="0"/>
                </a:p>
              </p:txBody>
            </p:sp>
          </mc:Choice>
          <mc:Fallback xmlns="">
            <p:sp>
              <p:nvSpPr>
                <p:cNvPr id="578" name="TextBox 577"/>
                <p:cNvSpPr txBox="1">
                  <a:spLocks noRot="1" noChangeAspect="1" noMove="1" noResize="1" noEditPoints="1" noAdjustHandles="1" noChangeArrowheads="1" noChangeShapeType="1" noTextEdit="1"/>
                </p:cNvSpPr>
                <p:nvPr/>
              </p:nvSpPr>
              <p:spPr>
                <a:xfrm>
                  <a:off x="2355523" y="2763481"/>
                  <a:ext cx="433578" cy="492604"/>
                </a:xfrm>
                <a:prstGeom prst="rect">
                  <a:avLst/>
                </a:prstGeom>
                <a:blipFill>
                  <a:blip r:embed="rId5"/>
                  <a:stretch>
                    <a:fillRect l="-12069"/>
                  </a:stretch>
                </a:blipFill>
              </p:spPr>
              <p:txBody>
                <a:bodyPr/>
                <a:lstStyle/>
                <a:p>
                  <a:r>
                    <a:rPr lang="en-US">
                      <a:noFill/>
                    </a:rPr>
                    <a:t> </a:t>
                  </a:r>
                </a:p>
              </p:txBody>
            </p:sp>
          </mc:Fallback>
        </mc:AlternateContent>
        <p:cxnSp>
          <p:nvCxnSpPr>
            <p:cNvPr id="9" name="Straight Arrow Connector 579"/>
            <p:cNvCxnSpPr>
              <a:cxnSpLocks/>
              <a:stCxn id="7" idx="3"/>
            </p:cNvCxnSpPr>
            <p:nvPr/>
          </p:nvCxnSpPr>
          <p:spPr>
            <a:xfrm flipV="1">
              <a:off x="2789100" y="2056787"/>
              <a:ext cx="333243" cy="3410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580"/>
            <p:cNvCxnSpPr>
              <a:cxnSpLocks/>
              <a:stCxn id="8" idx="3"/>
            </p:cNvCxnSpPr>
            <p:nvPr/>
          </p:nvCxnSpPr>
          <p:spPr>
            <a:xfrm flipV="1">
              <a:off x="2789101" y="2667653"/>
              <a:ext cx="333241" cy="3421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582"/>
            <p:cNvCxnSpPr>
              <a:cxnSpLocks/>
              <a:stCxn id="7" idx="3"/>
            </p:cNvCxnSpPr>
            <p:nvPr/>
          </p:nvCxnSpPr>
          <p:spPr>
            <a:xfrm>
              <a:off x="2789100" y="2397819"/>
              <a:ext cx="333243" cy="2698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583"/>
            <p:cNvCxnSpPr>
              <a:cxnSpLocks/>
              <a:stCxn id="7" idx="3"/>
            </p:cNvCxnSpPr>
            <p:nvPr/>
          </p:nvCxnSpPr>
          <p:spPr>
            <a:xfrm>
              <a:off x="2789100" y="2397819"/>
              <a:ext cx="333243" cy="88070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584"/>
            <p:cNvCxnSpPr>
              <a:cxnSpLocks/>
              <a:stCxn id="8" idx="3"/>
            </p:cNvCxnSpPr>
            <p:nvPr/>
          </p:nvCxnSpPr>
          <p:spPr>
            <a:xfrm flipV="1">
              <a:off x="2789101" y="2056787"/>
              <a:ext cx="333241" cy="9529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585"/>
            <p:cNvCxnSpPr>
              <a:cxnSpLocks/>
              <a:stCxn id="8" idx="3"/>
            </p:cNvCxnSpPr>
            <p:nvPr/>
          </p:nvCxnSpPr>
          <p:spPr>
            <a:xfrm>
              <a:off x="2789101" y="3009783"/>
              <a:ext cx="333241" cy="2687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96" name="Group 38"/>
          <p:cNvGrpSpPr/>
          <p:nvPr/>
        </p:nvGrpSpPr>
        <p:grpSpPr>
          <a:xfrm>
            <a:off x="2115226" y="1905000"/>
            <a:ext cx="3330678" cy="1792026"/>
            <a:chOff x="-12232" y="1190818"/>
            <a:chExt cx="3330678" cy="1792026"/>
          </a:xfrm>
        </p:grpSpPr>
        <mc:AlternateContent xmlns:mc="http://schemas.openxmlformats.org/markup-compatibility/2006" xmlns:a14="http://schemas.microsoft.com/office/drawing/2010/main">
          <mc:Choice Requires="a14">
            <p:sp>
              <p:nvSpPr>
                <p:cNvPr id="97" name="TextBox 3"/>
                <p:cNvSpPr txBox="1"/>
                <p:nvPr/>
              </p:nvSpPr>
              <p:spPr>
                <a:xfrm>
                  <a:off x="-12232" y="1190818"/>
                  <a:ext cx="612539"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2232" y="1190818"/>
                  <a:ext cx="612539" cy="523220"/>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5"/>
                <p:cNvSpPr txBox="1"/>
                <p:nvPr/>
              </p:nvSpPr>
              <p:spPr>
                <a:xfrm>
                  <a:off x="-12232" y="1825221"/>
                  <a:ext cx="62081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2232" y="1825221"/>
                  <a:ext cx="620811" cy="523220"/>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6"/>
                <p:cNvSpPr txBox="1"/>
                <p:nvPr/>
              </p:nvSpPr>
              <p:spPr>
                <a:xfrm>
                  <a:off x="-12232" y="2459624"/>
                  <a:ext cx="62081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2232" y="2459624"/>
                  <a:ext cx="620811" cy="523220"/>
                </a:xfrm>
                <a:prstGeom prst="rect">
                  <a:avLst/>
                </a:prstGeom>
                <a:blipFill rotWithShape="0">
                  <a:blip r:embed="rId20"/>
                  <a:stretch>
                    <a:fillRect/>
                  </a:stretch>
                </a:blipFill>
              </p:spPr>
              <p:txBody>
                <a:bodyPr/>
                <a:lstStyle/>
                <a:p>
                  <a:r>
                    <a:rPr lang="en-US">
                      <a:noFill/>
                    </a:rPr>
                    <a:t> </a:t>
                  </a:r>
                </a:p>
              </p:txBody>
            </p:sp>
          </mc:Fallback>
        </mc:AlternateContent>
        <p:cxnSp>
          <p:nvCxnSpPr>
            <p:cNvPr id="100" name="Straight Arrow Connector 8"/>
            <p:cNvCxnSpPr>
              <a:stCxn id="97" idx="3"/>
              <a:endCxn id="105" idx="1"/>
            </p:cNvCxnSpPr>
            <p:nvPr/>
          </p:nvCxnSpPr>
          <p:spPr>
            <a:xfrm>
              <a:off x="600307" y="1452428"/>
              <a:ext cx="1199867" cy="52872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9"/>
            <p:cNvCxnSpPr>
              <a:stCxn id="98" idx="3"/>
              <a:endCxn id="105" idx="2"/>
            </p:cNvCxnSpPr>
            <p:nvPr/>
          </p:nvCxnSpPr>
          <p:spPr>
            <a:xfrm flipV="1">
              <a:off x="608579" y="2078135"/>
              <a:ext cx="1152546" cy="869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
            <p:cNvCxnSpPr>
              <a:stCxn id="99" idx="3"/>
              <a:endCxn id="105" idx="3"/>
            </p:cNvCxnSpPr>
            <p:nvPr/>
          </p:nvCxnSpPr>
          <p:spPr>
            <a:xfrm flipV="1">
              <a:off x="608579" y="2175122"/>
              <a:ext cx="1191595" cy="5461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6"/>
            <p:cNvCxnSpPr>
              <a:stCxn id="105" idx="6"/>
              <a:endCxn id="104" idx="1"/>
            </p:cNvCxnSpPr>
            <p:nvPr/>
          </p:nvCxnSpPr>
          <p:spPr>
            <a:xfrm flipV="1">
              <a:off x="2027765" y="2073758"/>
              <a:ext cx="881706" cy="437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8"/>
                <p:cNvSpPr txBox="1"/>
                <p:nvPr/>
              </p:nvSpPr>
              <p:spPr>
                <a:xfrm>
                  <a:off x="2909470" y="1815583"/>
                  <a:ext cx="408976" cy="516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2909470" y="1815583"/>
                  <a:ext cx="408976" cy="516349"/>
                </a:xfrm>
                <a:prstGeom prst="rect">
                  <a:avLst/>
                </a:prstGeom>
                <a:blipFill rotWithShape="0">
                  <a:blip r:embed="rId21"/>
                  <a:stretch>
                    <a:fillRect/>
                  </a:stretch>
                </a:blipFill>
              </p:spPr>
              <p:txBody>
                <a:bodyPr/>
                <a:lstStyle/>
                <a:p>
                  <a:r>
                    <a:rPr lang="en-US">
                      <a:noFill/>
                    </a:rPr>
                    <a:t> </a:t>
                  </a:r>
                </a:p>
              </p:txBody>
            </p:sp>
          </mc:Fallback>
        </mc:AlternateContent>
        <p:sp>
          <p:nvSpPr>
            <p:cNvPr id="105" name="Oval 70"/>
            <p:cNvSpPr/>
            <p:nvPr/>
          </p:nvSpPr>
          <p:spPr>
            <a:xfrm>
              <a:off x="1761125" y="1940975"/>
              <a:ext cx="26664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106" name="文字方塊 105"/>
          <p:cNvSpPr txBox="1"/>
          <p:nvPr/>
        </p:nvSpPr>
        <p:spPr>
          <a:xfrm>
            <a:off x="3201482" y="3697026"/>
            <a:ext cx="1675541" cy="523220"/>
          </a:xfrm>
          <a:prstGeom prst="rect">
            <a:avLst/>
          </a:prstGeom>
          <a:noFill/>
        </p:spPr>
        <p:txBody>
          <a:bodyPr wrap="square" rtlCol="0">
            <a:spAutoFit/>
          </a:bodyPr>
          <a:lstStyle/>
          <a:p>
            <a:r>
              <a:rPr lang="en-US" altLang="zh-TW" sz="2800" dirty="0"/>
              <a:t>1-layer</a:t>
            </a:r>
            <a:endParaRPr lang="zh-TW" altLang="en-US" sz="2800" dirty="0"/>
          </a:p>
        </p:txBody>
      </p:sp>
      <p:sp>
        <p:nvSpPr>
          <p:cNvPr id="107" name="文字方塊 106"/>
          <p:cNvSpPr txBox="1"/>
          <p:nvPr/>
        </p:nvSpPr>
        <p:spPr>
          <a:xfrm>
            <a:off x="9242452" y="3598765"/>
            <a:ext cx="1865937" cy="523220"/>
          </a:xfrm>
          <a:prstGeom prst="rect">
            <a:avLst/>
          </a:prstGeom>
          <a:noFill/>
        </p:spPr>
        <p:txBody>
          <a:bodyPr wrap="square" rtlCol="0">
            <a:spAutoFit/>
          </a:bodyPr>
          <a:lstStyle/>
          <a:p>
            <a:r>
              <a:rPr lang="en-US" altLang="zh-TW" sz="2800" dirty="0"/>
              <a:t>2-layers</a:t>
            </a:r>
            <a:endParaRPr lang="zh-TW" altLang="en-US" sz="2800" dirty="0"/>
          </a:p>
        </p:txBody>
      </p:sp>
      <p:sp>
        <p:nvSpPr>
          <p:cNvPr id="108" name="文字方塊 107"/>
          <p:cNvSpPr txBox="1"/>
          <p:nvPr/>
        </p:nvSpPr>
        <p:spPr>
          <a:xfrm>
            <a:off x="7183391" y="6184497"/>
            <a:ext cx="2076424" cy="523220"/>
          </a:xfrm>
          <a:prstGeom prst="rect">
            <a:avLst/>
          </a:prstGeom>
          <a:noFill/>
        </p:spPr>
        <p:txBody>
          <a:bodyPr wrap="square" rtlCol="0">
            <a:spAutoFit/>
          </a:bodyPr>
          <a:lstStyle/>
          <a:p>
            <a:r>
              <a:rPr lang="en-US" altLang="zh-TW" sz="2800" dirty="0"/>
              <a:t>5-layers</a:t>
            </a:r>
            <a:endParaRPr lang="zh-TW" altLang="en-US" sz="2800" dirty="0"/>
          </a:p>
        </p:txBody>
      </p:sp>
      <p:grpSp>
        <p:nvGrpSpPr>
          <p:cNvPr id="109" name="Group 29"/>
          <p:cNvGrpSpPr/>
          <p:nvPr/>
        </p:nvGrpSpPr>
        <p:grpSpPr>
          <a:xfrm>
            <a:off x="7115109" y="1719965"/>
            <a:ext cx="4135124" cy="2181857"/>
            <a:chOff x="6533203" y="1384698"/>
            <a:chExt cx="4109986" cy="2541343"/>
          </a:xfrm>
        </p:grpSpPr>
        <mc:AlternateContent xmlns:mc="http://schemas.openxmlformats.org/markup-compatibility/2006" xmlns:a14="http://schemas.microsoft.com/office/drawing/2010/main">
          <mc:Choice Requires="a14">
            <p:sp>
              <p:nvSpPr>
                <p:cNvPr id="110" name="TextBox 30"/>
                <p:cNvSpPr txBox="1"/>
                <p:nvPr/>
              </p:nvSpPr>
              <p:spPr>
                <a:xfrm>
                  <a:off x="6540368" y="1829228"/>
                  <a:ext cx="60513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6540368" y="1829228"/>
                  <a:ext cx="605136" cy="523220"/>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31"/>
                <p:cNvSpPr txBox="1"/>
                <p:nvPr/>
              </p:nvSpPr>
              <p:spPr>
                <a:xfrm>
                  <a:off x="6533203" y="2477705"/>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116" name="TextBox 115"/>
                <p:cNvSpPr txBox="1">
                  <a:spLocks noRot="1" noChangeAspect="1" noMove="1" noResize="1" noEditPoints="1" noAdjustHandles="1" noChangeArrowheads="1" noChangeShapeType="1" noTextEdit="1"/>
                </p:cNvSpPr>
                <p:nvPr/>
              </p:nvSpPr>
              <p:spPr>
                <a:xfrm>
                  <a:off x="6533203" y="2477705"/>
                  <a:ext cx="612302" cy="523220"/>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32"/>
                <p:cNvSpPr txBox="1"/>
                <p:nvPr/>
              </p:nvSpPr>
              <p:spPr>
                <a:xfrm>
                  <a:off x="6533203" y="3126181"/>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117" name="TextBox 116"/>
                <p:cNvSpPr txBox="1">
                  <a:spLocks noRot="1" noChangeAspect="1" noMove="1" noResize="1" noEditPoints="1" noAdjustHandles="1" noChangeArrowheads="1" noChangeShapeType="1" noTextEdit="1"/>
                </p:cNvSpPr>
                <p:nvPr/>
              </p:nvSpPr>
              <p:spPr>
                <a:xfrm>
                  <a:off x="6533203" y="3126181"/>
                  <a:ext cx="612302" cy="523220"/>
                </a:xfrm>
                <a:prstGeom prst="rect">
                  <a:avLst/>
                </a:prstGeom>
                <a:blipFill rotWithShape="0">
                  <a:blip r:embed="rId14"/>
                  <a:stretch>
                    <a:fillRect/>
                  </a:stretch>
                </a:blipFill>
              </p:spPr>
              <p:txBody>
                <a:bodyPr/>
                <a:lstStyle/>
                <a:p>
                  <a:r>
                    <a:rPr lang="en-US">
                      <a:noFill/>
                    </a:rPr>
                    <a:t> </a:t>
                  </a:r>
                </a:p>
              </p:txBody>
            </p:sp>
          </mc:Fallback>
        </mc:AlternateContent>
        <p:cxnSp>
          <p:nvCxnSpPr>
            <p:cNvPr id="113" name="Straight Arrow Connector 33"/>
            <p:cNvCxnSpPr/>
            <p:nvPr/>
          </p:nvCxnSpPr>
          <p:spPr>
            <a:xfrm>
              <a:off x="9625255" y="2687287"/>
              <a:ext cx="560734" cy="45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14" name="Oval 34"/>
            <p:cNvSpPr/>
            <p:nvPr/>
          </p:nvSpPr>
          <p:spPr>
            <a:xfrm>
              <a:off x="7961657" y="1384698"/>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15" name="TextBox 35"/>
                <p:cNvSpPr txBox="1"/>
                <p:nvPr/>
              </p:nvSpPr>
              <p:spPr>
                <a:xfrm>
                  <a:off x="10241860" y="2525552"/>
                  <a:ext cx="401329" cy="3629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charset="0"/>
                              </a:rPr>
                              <m:t>𝑦</m:t>
                            </m:r>
                          </m:e>
                        </m:acc>
                      </m:oMath>
                    </m:oMathPara>
                  </a14:m>
                  <a:endParaRPr lang="en-US" sz="2000" dirty="0">
                    <a:solidFill>
                      <a:schemeClr val="bg1"/>
                    </a:solidFill>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10241860" y="2525552"/>
                  <a:ext cx="401329" cy="362903"/>
                </a:xfrm>
                <a:prstGeom prst="rect">
                  <a:avLst/>
                </a:prstGeom>
                <a:blipFill rotWithShape="0">
                  <a:blip r:embed="rId15"/>
                  <a:stretch>
                    <a:fillRect b="-13333"/>
                  </a:stretch>
                </a:blipFill>
              </p:spPr>
              <p:txBody>
                <a:bodyPr/>
                <a:lstStyle/>
                <a:p>
                  <a:r>
                    <a:rPr lang="en-US">
                      <a:noFill/>
                    </a:rPr>
                    <a:t> </a:t>
                  </a:r>
                </a:p>
              </p:txBody>
            </p:sp>
          </mc:Fallback>
        </mc:AlternateContent>
        <p:sp>
          <p:nvSpPr>
            <p:cNvPr id="116" name="Oval 36"/>
            <p:cNvSpPr/>
            <p:nvPr/>
          </p:nvSpPr>
          <p:spPr>
            <a:xfrm>
              <a:off x="7961657" y="2079412"/>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7" name="Oval 37"/>
            <p:cNvSpPr/>
            <p:nvPr/>
          </p:nvSpPr>
          <p:spPr>
            <a:xfrm>
              <a:off x="7961657" y="277412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8" name="Oval 38"/>
            <p:cNvSpPr/>
            <p:nvPr/>
          </p:nvSpPr>
          <p:spPr>
            <a:xfrm>
              <a:off x="7961657" y="346884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19" name="Straight Arrow Connector 43"/>
            <p:cNvCxnSpPr/>
            <p:nvPr/>
          </p:nvCxnSpPr>
          <p:spPr>
            <a:xfrm>
              <a:off x="8418857" y="1613298"/>
              <a:ext cx="816153" cy="9079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44"/>
            <p:cNvCxnSpPr/>
            <p:nvPr/>
          </p:nvCxnSpPr>
          <p:spPr>
            <a:xfrm>
              <a:off x="8418857" y="2308012"/>
              <a:ext cx="749198" cy="3748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45"/>
            <p:cNvCxnSpPr/>
            <p:nvPr/>
          </p:nvCxnSpPr>
          <p:spPr>
            <a:xfrm flipV="1">
              <a:off x="8418857" y="2682852"/>
              <a:ext cx="749198" cy="3198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46"/>
            <p:cNvCxnSpPr/>
            <p:nvPr/>
          </p:nvCxnSpPr>
          <p:spPr>
            <a:xfrm flipV="1">
              <a:off x="8351902" y="2844497"/>
              <a:ext cx="883108" cy="69129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23" name="Oval 47"/>
            <p:cNvSpPr/>
            <p:nvPr/>
          </p:nvSpPr>
          <p:spPr>
            <a:xfrm>
              <a:off x="9168055" y="2454252"/>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24" name="Straight Arrow Connector 48"/>
            <p:cNvCxnSpPr/>
            <p:nvPr/>
          </p:nvCxnSpPr>
          <p:spPr>
            <a:xfrm flipV="1">
              <a:off x="7145504" y="1613298"/>
              <a:ext cx="816153" cy="4775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49"/>
            <p:cNvCxnSpPr/>
            <p:nvPr/>
          </p:nvCxnSpPr>
          <p:spPr>
            <a:xfrm flipV="1">
              <a:off x="7145505" y="2308012"/>
              <a:ext cx="816152" cy="43130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50"/>
            <p:cNvCxnSpPr/>
            <p:nvPr/>
          </p:nvCxnSpPr>
          <p:spPr>
            <a:xfrm flipV="1">
              <a:off x="7145505" y="3002726"/>
              <a:ext cx="816152" cy="38506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51"/>
            <p:cNvCxnSpPr/>
            <p:nvPr/>
          </p:nvCxnSpPr>
          <p:spPr>
            <a:xfrm>
              <a:off x="7145505" y="3387791"/>
              <a:ext cx="816152" cy="30965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52"/>
            <p:cNvCxnSpPr/>
            <p:nvPr/>
          </p:nvCxnSpPr>
          <p:spPr>
            <a:xfrm flipV="1">
              <a:off x="7145505" y="1774943"/>
              <a:ext cx="883107" cy="16128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53"/>
            <p:cNvCxnSpPr/>
            <p:nvPr/>
          </p:nvCxnSpPr>
          <p:spPr>
            <a:xfrm flipV="1">
              <a:off x="7145505" y="2469657"/>
              <a:ext cx="883107" cy="9181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54"/>
            <p:cNvCxnSpPr/>
            <p:nvPr/>
          </p:nvCxnSpPr>
          <p:spPr>
            <a:xfrm flipV="1">
              <a:off x="7145505" y="1613298"/>
              <a:ext cx="816152" cy="112601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55"/>
            <p:cNvCxnSpPr/>
            <p:nvPr/>
          </p:nvCxnSpPr>
          <p:spPr>
            <a:xfrm>
              <a:off x="7145505" y="2739315"/>
              <a:ext cx="883107" cy="79648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56"/>
            <p:cNvCxnSpPr/>
            <p:nvPr/>
          </p:nvCxnSpPr>
          <p:spPr>
            <a:xfrm>
              <a:off x="7145505" y="2739315"/>
              <a:ext cx="883107" cy="10176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57"/>
            <p:cNvCxnSpPr/>
            <p:nvPr/>
          </p:nvCxnSpPr>
          <p:spPr>
            <a:xfrm>
              <a:off x="7145504" y="2090838"/>
              <a:ext cx="816153" cy="2171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58"/>
            <p:cNvCxnSpPr/>
            <p:nvPr/>
          </p:nvCxnSpPr>
          <p:spPr>
            <a:xfrm>
              <a:off x="7145504" y="2090838"/>
              <a:ext cx="816153" cy="91188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5" name="Straight Arrow Connector 59"/>
            <p:cNvCxnSpPr/>
            <p:nvPr/>
          </p:nvCxnSpPr>
          <p:spPr>
            <a:xfrm>
              <a:off x="7145504" y="2090838"/>
              <a:ext cx="883108" cy="144495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7847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Notations in Deep Neural Networks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311579" y="1571347"/>
                <a:ext cx="10193033" cy="5113537"/>
              </a:xfrm>
            </p:spPr>
            <p:txBody>
              <a:bodyPr>
                <a:noAutofit/>
              </a:bodyPr>
              <a:lstStyle/>
              <a:p>
                <a:r>
                  <a:rPr lang="en-US" altLang="zh-TW" sz="2800" dirty="0"/>
                  <a:t>#Layers = </a:t>
                </a:r>
                <a14:m>
                  <m:oMath xmlns:m="http://schemas.openxmlformats.org/officeDocument/2006/math">
                    <m:r>
                      <a:rPr lang="en-US" altLang="zh-TW" sz="2800" b="0" i="1" smtClean="0">
                        <a:latin typeface="Cambria Math" panose="02040503050406030204" pitchFamily="18" charset="0"/>
                      </a:rPr>
                      <m:t>𝐿</m:t>
                    </m:r>
                  </m:oMath>
                </a14:m>
                <a:r>
                  <a:rPr lang="en-US" altLang="zh-TW" sz="2800" dirty="0"/>
                  <a:t> = 5</a:t>
                </a:r>
              </a:p>
              <a:p>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𝑛</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oMath>
                </a14:m>
                <a:r>
                  <a:rPr lang="en-US" altLang="zh-TW" sz="2800" dirty="0"/>
                  <a:t> = #units in layer </a:t>
                </a:r>
                <a14:m>
                  <m:oMath xmlns:m="http://schemas.openxmlformats.org/officeDocument/2006/math">
                    <m:r>
                      <a:rPr lang="en-US" altLang="zh-TW" sz="2800" b="0" i="1" smtClean="0">
                        <a:latin typeface="Cambria Math" panose="02040503050406030204" pitchFamily="18" charset="0"/>
                      </a:rPr>
                      <m:t>𝑙</m:t>
                    </m:r>
                  </m:oMath>
                </a14:m>
                <a:endParaRPr lang="en-US" altLang="zh-TW" sz="2800" i="1" dirty="0"/>
              </a:p>
              <a:p>
                <a:pPr lvl="1"/>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𝑛</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1</m:t>
                        </m:r>
                        <m:r>
                          <a:rPr lang="en-US" altLang="zh-TW" sz="2400" i="1">
                            <a:latin typeface="Cambria Math" panose="02040503050406030204" pitchFamily="18" charset="0"/>
                          </a:rPr>
                          <m:t>]</m:t>
                        </m:r>
                      </m:sup>
                    </m:sSup>
                  </m:oMath>
                </a14:m>
                <a:r>
                  <a:rPr lang="en-US" altLang="zh-TW" sz="2400" dirty="0"/>
                  <a:t> = 3,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𝑛</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i="1">
                            <a:latin typeface="Cambria Math" panose="02040503050406030204" pitchFamily="18" charset="0"/>
                          </a:rPr>
                          <m:t>]</m:t>
                        </m:r>
                      </m:sup>
                    </m:sSup>
                  </m:oMath>
                </a14:m>
                <a:r>
                  <a:rPr lang="en-US" altLang="zh-TW" sz="2400" dirty="0"/>
                  <a:t> = 5,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𝑛</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3</m:t>
                        </m:r>
                        <m:r>
                          <a:rPr lang="en-US" altLang="zh-TW" sz="2400" i="1">
                            <a:latin typeface="Cambria Math" panose="02040503050406030204" pitchFamily="18" charset="0"/>
                          </a:rPr>
                          <m:t>]</m:t>
                        </m:r>
                      </m:sup>
                    </m:sSup>
                  </m:oMath>
                </a14:m>
                <a:r>
                  <a:rPr lang="en-US" altLang="zh-TW" sz="2400" dirty="0"/>
                  <a:t> = 4,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𝑛</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4</m:t>
                        </m:r>
                        <m:r>
                          <a:rPr lang="en-US" altLang="zh-TW" sz="2400" i="1">
                            <a:latin typeface="Cambria Math" panose="02040503050406030204" pitchFamily="18" charset="0"/>
                          </a:rPr>
                          <m:t>]</m:t>
                        </m:r>
                      </m:sup>
                    </m:sSup>
                  </m:oMath>
                </a14:m>
                <a:r>
                  <a:rPr lang="en-US" altLang="zh-TW" sz="2400" dirty="0"/>
                  <a:t> = 2,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𝑛</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5</m:t>
                        </m:r>
                        <m:r>
                          <a:rPr lang="en-US" altLang="zh-TW" sz="2400" i="1">
                            <a:latin typeface="Cambria Math" panose="02040503050406030204" pitchFamily="18" charset="0"/>
                          </a:rPr>
                          <m:t>]</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𝑛</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𝐿</m:t>
                        </m:r>
                        <m:r>
                          <a:rPr lang="en-US" altLang="zh-TW" sz="2400" i="1">
                            <a:latin typeface="Cambria Math" panose="02040503050406030204" pitchFamily="18" charset="0"/>
                          </a:rPr>
                          <m:t>]</m:t>
                        </m:r>
                      </m:sup>
                    </m:sSup>
                  </m:oMath>
                </a14:m>
                <a:r>
                  <a:rPr lang="en-US" altLang="zh-TW" sz="2400" dirty="0"/>
                  <a:t> = 1</a:t>
                </a:r>
              </a:p>
              <a:p>
                <a:pPr lvl="1"/>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𝑛</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0</m:t>
                        </m:r>
                        <m:r>
                          <a:rPr lang="en-US" altLang="zh-TW" sz="2400" i="1">
                            <a:latin typeface="Cambria Math" panose="02040503050406030204" pitchFamily="18" charset="0"/>
                          </a:rPr>
                          <m:t>]</m:t>
                        </m:r>
                      </m:sup>
                    </m:sSup>
                  </m:oMath>
                </a14:m>
                <a:r>
                  <a:rPr lang="en-US" altLang="zh-TW" sz="2400" dirty="0"/>
                  <a:t> =</a:t>
                </a:r>
                <a14:m>
                  <m:oMath xmlns:m="http://schemas.openxmlformats.org/officeDocument/2006/math">
                    <m:r>
                      <a:rPr lang="en-US" altLang="zh-TW" sz="2400" b="0" i="0" smtClean="0">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𝑛</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𝑥</m:t>
                        </m:r>
                        <m:r>
                          <a:rPr lang="en-US" altLang="zh-TW" sz="2400" i="1">
                            <a:latin typeface="Cambria Math" panose="02040503050406030204" pitchFamily="18" charset="0"/>
                          </a:rPr>
                          <m:t>]</m:t>
                        </m:r>
                      </m:sup>
                    </m:sSup>
                  </m:oMath>
                </a14:m>
                <a:r>
                  <a:rPr lang="en-US" altLang="zh-TW" sz="2400" dirty="0"/>
                  <a:t> = 2</a:t>
                </a:r>
              </a:p>
              <a:p>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𝑔</m:t>
                        </m:r>
                      </m:e>
                      <m:sup>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𝑙</m:t>
                            </m:r>
                          </m:e>
                        </m:d>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𝑧</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oMath>
                </a14:m>
                <a:endParaRPr lang="en-US" altLang="zh-TW" sz="2800" dirty="0"/>
              </a:p>
              <a:p>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oMath>
                </a14:m>
                <a:r>
                  <a:rPr lang="en-US" altLang="zh-TW" sz="2800" dirty="0"/>
                  <a:t> = weights for computing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oMath>
                </a14:m>
                <a:endParaRPr lang="en-US" altLang="zh-TW" sz="2800" baseline="30000" dirty="0"/>
              </a:p>
              <a:p>
                <a14:m>
                  <m:oMath xmlns:m="http://schemas.openxmlformats.org/officeDocument/2006/math">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𝑏</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oMath>
                </a14:m>
                <a:r>
                  <a:rPr lang="en-US" altLang="zh-TW" sz="2800" dirty="0"/>
                  <a:t> = bias for computing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oMath>
                </a14:m>
                <a:endParaRPr lang="en-US" altLang="zh-TW" sz="2800" baseline="30000" dirty="0"/>
              </a:p>
              <a:p>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𝑎</m:t>
                        </m:r>
                      </m:e>
                      <m:sup>
                        <m:r>
                          <a:rPr lang="en-US" altLang="zh-TW" sz="2800" i="1">
                            <a:latin typeface="Cambria Math" panose="02040503050406030204" pitchFamily="18" charset="0"/>
                          </a:rPr>
                          <m:t>[</m:t>
                        </m:r>
                        <m:r>
                          <a:rPr lang="en-US" altLang="zh-TW" sz="2800" b="0" i="1" smtClean="0">
                            <a:latin typeface="Cambria Math" panose="02040503050406030204" pitchFamily="18" charset="0"/>
                          </a:rPr>
                          <m:t>0</m:t>
                        </m:r>
                        <m:r>
                          <a:rPr lang="en-US" altLang="zh-TW" sz="2800" i="1">
                            <a:latin typeface="Cambria Math" panose="02040503050406030204" pitchFamily="18" charset="0"/>
                          </a:rPr>
                          <m:t>]</m:t>
                        </m:r>
                      </m:sup>
                    </m:sSup>
                  </m:oMath>
                </a14:m>
                <a:r>
                  <a:rPr lang="en-US" altLang="zh-TW" sz="2800" dirty="0"/>
                  <a:t> = </a:t>
                </a:r>
                <a14:m>
                  <m:oMath xmlns:m="http://schemas.openxmlformats.org/officeDocument/2006/math">
                    <m:r>
                      <a:rPr lang="en-US" altLang="zh-TW" sz="2800" b="0" i="1" smtClean="0">
                        <a:latin typeface="Cambria Math" panose="02040503050406030204" pitchFamily="18" charset="0"/>
                      </a:rPr>
                      <m:t>𝑋</m:t>
                    </m:r>
                  </m:oMath>
                </a14:m>
                <a:r>
                  <a:rPr lang="en-US" altLang="zh-TW" sz="2800" dirty="0"/>
                  <a:t> (input)</a:t>
                </a:r>
              </a:p>
              <a:p>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𝑎</m:t>
                        </m:r>
                      </m:e>
                      <m:sup>
                        <m:r>
                          <a:rPr lang="en-US" altLang="zh-TW" sz="2800" i="1">
                            <a:latin typeface="Cambria Math" panose="02040503050406030204" pitchFamily="18" charset="0"/>
                          </a:rPr>
                          <m:t>[</m:t>
                        </m:r>
                        <m:r>
                          <a:rPr lang="en-US" altLang="zh-TW" sz="2800" b="0" i="1" smtClean="0">
                            <a:latin typeface="Cambria Math" panose="02040503050406030204" pitchFamily="18" charset="0"/>
                          </a:rPr>
                          <m:t>𝐿</m:t>
                        </m:r>
                        <m:r>
                          <a:rPr lang="en-US" altLang="zh-TW" sz="2800" i="1">
                            <a:latin typeface="Cambria Math" panose="02040503050406030204" pitchFamily="18" charset="0"/>
                          </a:rPr>
                          <m:t>]</m:t>
                        </m:r>
                      </m:sup>
                    </m:sSup>
                  </m:oMath>
                </a14:m>
                <a:r>
                  <a:rPr lang="en-US" altLang="zh-TW" sz="2800" dirty="0"/>
                  <a:t> = </a:t>
                </a:r>
                <a14:m>
                  <m:oMath xmlns:m="http://schemas.openxmlformats.org/officeDocument/2006/math">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𝑦</m:t>
                        </m:r>
                      </m:e>
                    </m:acc>
                  </m:oMath>
                </a14:m>
                <a:r>
                  <a:rPr lang="zh-TW" altLang="en-US" sz="2800" dirty="0"/>
                  <a:t> </a:t>
                </a:r>
                <a:r>
                  <a:rPr lang="en-US" altLang="zh-TW" sz="2800" dirty="0"/>
                  <a:t>(prediction output)</a:t>
                </a:r>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311579" y="1571347"/>
                <a:ext cx="10193033" cy="5113537"/>
              </a:xfrm>
              <a:blipFill>
                <a:blip r:embed="rId2"/>
                <a:stretch>
                  <a:fillRect l="-1077" t="-1311" b="-715"/>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73</a:t>
            </a:fld>
            <a:endParaRPr lang="en-US" dirty="0"/>
          </a:p>
        </p:txBody>
      </p:sp>
      <p:grpSp>
        <p:nvGrpSpPr>
          <p:cNvPr id="5" name="Group 574"/>
          <p:cNvGrpSpPr/>
          <p:nvPr/>
        </p:nvGrpSpPr>
        <p:grpSpPr>
          <a:xfrm>
            <a:off x="7395100" y="3206834"/>
            <a:ext cx="4733952" cy="2492629"/>
            <a:chOff x="2354223" y="1304726"/>
            <a:chExt cx="6404766" cy="2725852"/>
          </a:xfrm>
        </p:grpSpPr>
        <p:grpSp>
          <p:nvGrpSpPr>
            <p:cNvPr id="6" name="Group 575"/>
            <p:cNvGrpSpPr/>
            <p:nvPr/>
          </p:nvGrpSpPr>
          <p:grpSpPr>
            <a:xfrm>
              <a:off x="3122343" y="1304726"/>
              <a:ext cx="5636646" cy="2725852"/>
              <a:chOff x="3110312" y="1563955"/>
              <a:chExt cx="5954149" cy="2732742"/>
            </a:xfrm>
          </p:grpSpPr>
          <p:sp>
            <p:nvSpPr>
              <p:cNvPr id="15" name="Oval 588"/>
              <p:cNvSpPr/>
              <p:nvPr/>
            </p:nvSpPr>
            <p:spPr>
              <a:xfrm>
                <a:off x="6559611"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Oval 589"/>
              <p:cNvSpPr/>
              <p:nvPr/>
            </p:nvSpPr>
            <p:spPr>
              <a:xfrm>
                <a:off x="6539159" y="3071874"/>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Oval 590"/>
              <p:cNvSpPr/>
              <p:nvPr/>
            </p:nvSpPr>
            <p:spPr>
              <a:xfrm>
                <a:off x="4253261"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591"/>
              <p:cNvSpPr/>
              <p:nvPr/>
            </p:nvSpPr>
            <p:spPr>
              <a:xfrm>
                <a:off x="4253261"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Oval 592"/>
              <p:cNvSpPr/>
              <p:nvPr/>
            </p:nvSpPr>
            <p:spPr>
              <a:xfrm>
                <a:off x="4253261" y="3401188"/>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Oval 593"/>
              <p:cNvSpPr/>
              <p:nvPr/>
            </p:nvSpPr>
            <p:spPr>
              <a:xfrm>
                <a:off x="4253261" y="1563955"/>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 name="Straight Arrow Connector 594"/>
              <p:cNvCxnSpPr>
                <a:stCxn id="77" idx="6"/>
              </p:cNvCxnSpPr>
              <p:nvPr/>
            </p:nvCxnSpPr>
            <p:spPr>
              <a:xfrm>
                <a:off x="6911625" y="2624612"/>
                <a:ext cx="770485" cy="2967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2" name="Oval 595"/>
              <p:cNvSpPr/>
              <p:nvPr/>
            </p:nvSpPr>
            <p:spPr>
              <a:xfrm>
                <a:off x="7682110" y="277982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3" name="Straight Arrow Connector 596"/>
              <p:cNvCxnSpPr>
                <a:stCxn id="78" idx="6"/>
              </p:cNvCxnSpPr>
              <p:nvPr/>
            </p:nvCxnSpPr>
            <p:spPr>
              <a:xfrm flipV="1">
                <a:off x="6891173" y="2921371"/>
                <a:ext cx="790937" cy="29205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597"/>
              <p:cNvCxnSpPr/>
              <p:nvPr/>
            </p:nvCxnSpPr>
            <p:spPr>
              <a:xfrm>
                <a:off x="8034124" y="2921371"/>
                <a:ext cx="551537" cy="895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598"/>
                  <p:cNvSpPr txBox="1"/>
                  <p:nvPr/>
                </p:nvSpPr>
                <p:spPr>
                  <a:xfrm>
                    <a:off x="8585661" y="2678753"/>
                    <a:ext cx="478800" cy="379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charset="0"/>
                                </a:rPr>
                                <m:t>𝑦</m:t>
                              </m:r>
                            </m:e>
                          </m:acc>
                        </m:oMath>
                      </m:oMathPara>
                    </a14:m>
                    <a:endParaRPr lang="en-US" sz="1600" dirty="0"/>
                  </a:p>
                </p:txBody>
              </p:sp>
            </mc:Choice>
            <mc:Fallback xmlns="">
              <p:sp>
                <p:nvSpPr>
                  <p:cNvPr id="599" name="TextBox 598"/>
                  <p:cNvSpPr txBox="1">
                    <a:spLocks noRot="1" noChangeAspect="1" noMove="1" noResize="1" noEditPoints="1" noAdjustHandles="1" noChangeArrowheads="1" noChangeShapeType="1" noTextEdit="1"/>
                  </p:cNvSpPr>
                  <p:nvPr/>
                </p:nvSpPr>
                <p:spPr>
                  <a:xfrm>
                    <a:off x="8585661" y="2678753"/>
                    <a:ext cx="478800" cy="379884"/>
                  </a:xfrm>
                  <a:prstGeom prst="rect">
                    <a:avLst/>
                  </a:prstGeom>
                  <a:blipFill>
                    <a:blip r:embed="rId3"/>
                    <a:stretch>
                      <a:fillRect t="-21569" r="-66667" b="-23529"/>
                    </a:stretch>
                  </a:blipFill>
                </p:spPr>
                <p:txBody>
                  <a:bodyPr/>
                  <a:lstStyle/>
                  <a:p>
                    <a:r>
                      <a:rPr lang="en-US">
                        <a:noFill/>
                      </a:rPr>
                      <a:t> </a:t>
                    </a:r>
                  </a:p>
                </p:txBody>
              </p:sp>
            </mc:Fallback>
          </mc:AlternateContent>
          <p:cxnSp>
            <p:nvCxnSpPr>
              <p:cNvPr id="26" name="Straight Arrow Connector 599"/>
              <p:cNvCxnSpPr/>
              <p:nvPr/>
            </p:nvCxnSpPr>
            <p:spPr>
              <a:xfrm flipV="1">
                <a:off x="3462326" y="1705504"/>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600"/>
              <p:cNvCxnSpPr/>
              <p:nvPr/>
            </p:nvCxnSpPr>
            <p:spPr>
              <a:xfrm>
                <a:off x="3462326" y="2317915"/>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601"/>
              <p:cNvCxnSpPr/>
              <p:nvPr/>
            </p:nvCxnSpPr>
            <p:spPr>
              <a:xfrm>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602"/>
              <p:cNvCxnSpPr/>
              <p:nvPr/>
            </p:nvCxnSpPr>
            <p:spPr>
              <a:xfrm>
                <a:off x="3462326" y="2317915"/>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603"/>
              <p:cNvCxnSpPr/>
              <p:nvPr/>
            </p:nvCxnSpPr>
            <p:spPr>
              <a:xfrm flipV="1">
                <a:off x="3462326" y="1705504"/>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604"/>
              <p:cNvCxnSpPr/>
              <p:nvPr/>
            </p:nvCxnSpPr>
            <p:spPr>
              <a:xfrm flipV="1">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605"/>
              <p:cNvCxnSpPr/>
              <p:nvPr/>
            </p:nvCxnSpPr>
            <p:spPr>
              <a:xfrm>
                <a:off x="3462326" y="2930326"/>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606"/>
              <p:cNvCxnSpPr/>
              <p:nvPr/>
            </p:nvCxnSpPr>
            <p:spPr>
              <a:xfrm>
                <a:off x="3462326" y="2930326"/>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607"/>
              <p:cNvCxnSpPr/>
              <p:nvPr/>
            </p:nvCxnSpPr>
            <p:spPr>
              <a:xfrm flipV="1">
                <a:off x="3462326" y="3542737"/>
                <a:ext cx="790935"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608"/>
              <p:cNvCxnSpPr/>
              <p:nvPr/>
            </p:nvCxnSpPr>
            <p:spPr>
              <a:xfrm flipV="1">
                <a:off x="3462326" y="2930326"/>
                <a:ext cx="790935" cy="6124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609"/>
              <p:cNvCxnSpPr/>
              <p:nvPr/>
            </p:nvCxnSpPr>
            <p:spPr>
              <a:xfrm flipV="1">
                <a:off x="3462326" y="2317915"/>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610"/>
              <p:cNvCxnSpPr/>
              <p:nvPr/>
            </p:nvCxnSpPr>
            <p:spPr>
              <a:xfrm flipV="1">
                <a:off x="3462326" y="1705504"/>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611"/>
              <p:cNvSpPr/>
              <p:nvPr/>
            </p:nvSpPr>
            <p:spPr>
              <a:xfrm>
                <a:off x="4253261" y="4013600"/>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9" name="Straight Arrow Connector 612"/>
              <p:cNvCxnSpPr/>
              <p:nvPr/>
            </p:nvCxnSpPr>
            <p:spPr>
              <a:xfrm>
                <a:off x="3462326" y="3542738"/>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613"/>
              <p:cNvCxnSpPr/>
              <p:nvPr/>
            </p:nvCxnSpPr>
            <p:spPr>
              <a:xfrm>
                <a:off x="3462326" y="2930326"/>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614"/>
              <p:cNvCxnSpPr/>
              <p:nvPr/>
            </p:nvCxnSpPr>
            <p:spPr>
              <a:xfrm>
                <a:off x="3462326" y="2317915"/>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42" name="Oval 615"/>
              <p:cNvSpPr/>
              <p:nvPr/>
            </p:nvSpPr>
            <p:spPr>
              <a:xfrm>
                <a:off x="5396210"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616"/>
              <p:cNvSpPr/>
              <p:nvPr/>
            </p:nvSpPr>
            <p:spPr>
              <a:xfrm>
                <a:off x="5396210" y="307285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617"/>
              <p:cNvSpPr/>
              <p:nvPr/>
            </p:nvSpPr>
            <p:spPr>
              <a:xfrm>
                <a:off x="5396210" y="189326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618"/>
              <p:cNvSpPr/>
              <p:nvPr/>
            </p:nvSpPr>
            <p:spPr>
              <a:xfrm>
                <a:off x="5396210" y="366265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6" name="Straight Arrow Connector 619"/>
              <p:cNvCxnSpPr/>
              <p:nvPr/>
            </p:nvCxnSpPr>
            <p:spPr>
              <a:xfrm>
                <a:off x="4605275" y="1705504"/>
                <a:ext cx="790935" cy="3293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620"/>
              <p:cNvCxnSpPr/>
              <p:nvPr/>
            </p:nvCxnSpPr>
            <p:spPr>
              <a:xfrm>
                <a:off x="4605275" y="2317915"/>
                <a:ext cx="790935" cy="306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621"/>
              <p:cNvCxnSpPr/>
              <p:nvPr/>
            </p:nvCxnSpPr>
            <p:spPr>
              <a:xfrm>
                <a:off x="4605275" y="3542737"/>
                <a:ext cx="790935" cy="26146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622"/>
              <p:cNvCxnSpPr/>
              <p:nvPr/>
            </p:nvCxnSpPr>
            <p:spPr>
              <a:xfrm>
                <a:off x="4605275" y="2930326"/>
                <a:ext cx="790935" cy="2840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623"/>
              <p:cNvCxnSpPr/>
              <p:nvPr/>
            </p:nvCxnSpPr>
            <p:spPr>
              <a:xfrm flipV="1">
                <a:off x="4605275" y="3214406"/>
                <a:ext cx="790935" cy="328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624"/>
              <p:cNvCxnSpPr/>
              <p:nvPr/>
            </p:nvCxnSpPr>
            <p:spPr>
              <a:xfrm flipV="1">
                <a:off x="4605275" y="3804201"/>
                <a:ext cx="790935" cy="3509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625"/>
              <p:cNvCxnSpPr/>
              <p:nvPr/>
            </p:nvCxnSpPr>
            <p:spPr>
              <a:xfrm flipV="1">
                <a:off x="4605275" y="2034818"/>
                <a:ext cx="790935" cy="2830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626"/>
              <p:cNvCxnSpPr/>
              <p:nvPr/>
            </p:nvCxnSpPr>
            <p:spPr>
              <a:xfrm flipV="1">
                <a:off x="4605275" y="3214406"/>
                <a:ext cx="790935" cy="94074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627"/>
              <p:cNvCxnSpPr/>
              <p:nvPr/>
            </p:nvCxnSpPr>
            <p:spPr>
              <a:xfrm>
                <a:off x="4605275" y="2930326"/>
                <a:ext cx="790935" cy="87387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628"/>
              <p:cNvCxnSpPr/>
              <p:nvPr/>
            </p:nvCxnSpPr>
            <p:spPr>
              <a:xfrm>
                <a:off x="4605275" y="2317915"/>
                <a:ext cx="790935" cy="148628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629"/>
              <p:cNvCxnSpPr/>
              <p:nvPr/>
            </p:nvCxnSpPr>
            <p:spPr>
              <a:xfrm>
                <a:off x="4605275" y="1705504"/>
                <a:ext cx="790935" cy="2098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630"/>
              <p:cNvCxnSpPr/>
              <p:nvPr/>
            </p:nvCxnSpPr>
            <p:spPr>
              <a:xfrm>
                <a:off x="4605275" y="1705504"/>
                <a:ext cx="790935" cy="150890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631"/>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632"/>
              <p:cNvCxnSpPr/>
              <p:nvPr/>
            </p:nvCxnSpPr>
            <p:spPr>
              <a:xfrm flipV="1">
                <a:off x="4605275" y="2034818"/>
                <a:ext cx="790935" cy="2120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633"/>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34"/>
              <p:cNvCxnSpPr/>
              <p:nvPr/>
            </p:nvCxnSpPr>
            <p:spPr>
              <a:xfrm flipV="1">
                <a:off x="4605275" y="2034818"/>
                <a:ext cx="790935" cy="15079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35"/>
              <p:cNvCxnSpPr/>
              <p:nvPr/>
            </p:nvCxnSpPr>
            <p:spPr>
              <a:xfrm flipV="1">
                <a:off x="4605275" y="2624612"/>
                <a:ext cx="790935" cy="3057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36"/>
              <p:cNvCxnSpPr/>
              <p:nvPr/>
            </p:nvCxnSpPr>
            <p:spPr>
              <a:xfrm flipV="1">
                <a:off x="4605275" y="2034818"/>
                <a:ext cx="790935" cy="8955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7"/>
              <p:cNvCxnSpPr/>
              <p:nvPr/>
            </p:nvCxnSpPr>
            <p:spPr>
              <a:xfrm>
                <a:off x="4605275" y="2317915"/>
                <a:ext cx="790935" cy="89649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38"/>
              <p:cNvCxnSpPr/>
              <p:nvPr/>
            </p:nvCxnSpPr>
            <p:spPr>
              <a:xfrm>
                <a:off x="4605275" y="1705504"/>
                <a:ext cx="790935" cy="9191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39"/>
              <p:cNvCxnSpPr>
                <a:endCxn id="77" idx="2"/>
              </p:cNvCxnSpPr>
              <p:nvPr/>
            </p:nvCxnSpPr>
            <p:spPr>
              <a:xfrm>
                <a:off x="5748224" y="2034818"/>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40"/>
              <p:cNvCxnSpPr>
                <a:endCxn id="78" idx="2"/>
              </p:cNvCxnSpPr>
              <p:nvPr/>
            </p:nvCxnSpPr>
            <p:spPr>
              <a:xfrm flipV="1">
                <a:off x="5748224" y="3213423"/>
                <a:ext cx="790935" cy="98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41"/>
              <p:cNvCxnSpPr/>
              <p:nvPr/>
            </p:nvCxnSpPr>
            <p:spPr>
              <a:xfrm flipV="1">
                <a:off x="4605275" y="2624612"/>
                <a:ext cx="790935" cy="9181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42"/>
              <p:cNvCxnSpPr>
                <a:endCxn id="77"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43"/>
              <p:cNvCxnSpPr>
                <a:endCxn id="78" idx="2"/>
              </p:cNvCxnSpPr>
              <p:nvPr/>
            </p:nvCxnSpPr>
            <p:spPr>
              <a:xfrm flipV="1">
                <a:off x="5748224" y="3213423"/>
                <a:ext cx="790935" cy="59077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644"/>
              <p:cNvCxnSpPr>
                <a:endCxn id="77"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645"/>
              <p:cNvCxnSpPr>
                <a:endCxn id="78" idx="2"/>
              </p:cNvCxnSpPr>
              <p:nvPr/>
            </p:nvCxnSpPr>
            <p:spPr>
              <a:xfrm>
                <a:off x="5748224" y="2624612"/>
                <a:ext cx="790935" cy="5888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646"/>
              <p:cNvCxnSpPr>
                <a:endCxn id="78" idx="2"/>
              </p:cNvCxnSpPr>
              <p:nvPr/>
            </p:nvCxnSpPr>
            <p:spPr>
              <a:xfrm>
                <a:off x="5748224" y="2034818"/>
                <a:ext cx="790935" cy="117860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647"/>
              <p:cNvCxnSpPr>
                <a:endCxn id="77" idx="2"/>
              </p:cNvCxnSpPr>
              <p:nvPr/>
            </p:nvCxnSpPr>
            <p:spPr>
              <a:xfrm flipV="1">
                <a:off x="5748224" y="2624612"/>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648"/>
              <p:cNvCxnSpPr>
                <a:endCxn id="77" idx="2"/>
              </p:cNvCxnSpPr>
              <p:nvPr/>
            </p:nvCxnSpPr>
            <p:spPr>
              <a:xfrm>
                <a:off x="5748224" y="2624612"/>
                <a:ext cx="81138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76" name="Oval 649"/>
              <p:cNvSpPr/>
              <p:nvPr/>
            </p:nvSpPr>
            <p:spPr>
              <a:xfrm>
                <a:off x="3110312"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650"/>
              <p:cNvSpPr/>
              <p:nvPr/>
            </p:nvSpPr>
            <p:spPr>
              <a:xfrm>
                <a:off x="3110312"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651"/>
              <p:cNvSpPr/>
              <p:nvPr/>
            </p:nvSpPr>
            <p:spPr>
              <a:xfrm>
                <a:off x="3110312" y="340118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mc:AlternateContent xmlns:mc="http://schemas.openxmlformats.org/markup-compatibility/2006" xmlns:a14="http://schemas.microsoft.com/office/drawing/2010/main">
          <mc:Choice Requires="a14">
            <p:sp>
              <p:nvSpPr>
                <p:cNvPr id="7" name="TextBox 576"/>
                <p:cNvSpPr txBox="1"/>
                <p:nvPr/>
              </p:nvSpPr>
              <p:spPr>
                <a:xfrm>
                  <a:off x="2354223" y="2151517"/>
                  <a:ext cx="434877"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m:t>
                            </m:r>
                          </m:sub>
                        </m:sSub>
                      </m:oMath>
                    </m:oMathPara>
                  </a14:m>
                  <a:endParaRPr lang="en-US" sz="2000" dirty="0"/>
                </a:p>
              </p:txBody>
            </p:sp>
          </mc:Choice>
          <mc:Fallback xmlns="">
            <p:sp>
              <p:nvSpPr>
                <p:cNvPr id="577" name="TextBox 576"/>
                <p:cNvSpPr txBox="1">
                  <a:spLocks noRot="1" noChangeAspect="1" noMove="1" noResize="1" noEditPoints="1" noAdjustHandles="1" noChangeArrowheads="1" noChangeShapeType="1" noTextEdit="1"/>
                </p:cNvSpPr>
                <p:nvPr/>
              </p:nvSpPr>
              <p:spPr>
                <a:xfrm>
                  <a:off x="2354223" y="2151517"/>
                  <a:ext cx="434877" cy="492604"/>
                </a:xfrm>
                <a:prstGeom prst="rect">
                  <a:avLst/>
                </a:prstGeom>
                <a:blipFill>
                  <a:blip r:embed="rId4"/>
                  <a:stretch>
                    <a:fillRect l="-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577"/>
                <p:cNvSpPr txBox="1"/>
                <p:nvPr/>
              </p:nvSpPr>
              <p:spPr>
                <a:xfrm>
                  <a:off x="2355523" y="2763481"/>
                  <a:ext cx="433578"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2</m:t>
                            </m:r>
                          </m:sub>
                        </m:sSub>
                      </m:oMath>
                    </m:oMathPara>
                  </a14:m>
                  <a:endParaRPr lang="en-US" sz="2000" dirty="0"/>
                </a:p>
              </p:txBody>
            </p:sp>
          </mc:Choice>
          <mc:Fallback xmlns="">
            <p:sp>
              <p:nvSpPr>
                <p:cNvPr id="578" name="TextBox 577"/>
                <p:cNvSpPr txBox="1">
                  <a:spLocks noRot="1" noChangeAspect="1" noMove="1" noResize="1" noEditPoints="1" noAdjustHandles="1" noChangeArrowheads="1" noChangeShapeType="1" noTextEdit="1"/>
                </p:cNvSpPr>
                <p:nvPr/>
              </p:nvSpPr>
              <p:spPr>
                <a:xfrm>
                  <a:off x="2355523" y="2763481"/>
                  <a:ext cx="433578" cy="492604"/>
                </a:xfrm>
                <a:prstGeom prst="rect">
                  <a:avLst/>
                </a:prstGeom>
                <a:blipFill>
                  <a:blip r:embed="rId5"/>
                  <a:stretch>
                    <a:fillRect l="-12069"/>
                  </a:stretch>
                </a:blipFill>
              </p:spPr>
              <p:txBody>
                <a:bodyPr/>
                <a:lstStyle/>
                <a:p>
                  <a:r>
                    <a:rPr lang="en-US">
                      <a:noFill/>
                    </a:rPr>
                    <a:t> </a:t>
                  </a:r>
                </a:p>
              </p:txBody>
            </p:sp>
          </mc:Fallback>
        </mc:AlternateContent>
        <p:cxnSp>
          <p:nvCxnSpPr>
            <p:cNvPr id="9" name="Straight Arrow Connector 579"/>
            <p:cNvCxnSpPr>
              <a:cxnSpLocks/>
              <a:stCxn id="7" idx="3"/>
            </p:cNvCxnSpPr>
            <p:nvPr/>
          </p:nvCxnSpPr>
          <p:spPr>
            <a:xfrm flipV="1">
              <a:off x="2789100" y="2056787"/>
              <a:ext cx="333243" cy="3410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580"/>
            <p:cNvCxnSpPr>
              <a:cxnSpLocks/>
              <a:stCxn id="8" idx="3"/>
            </p:cNvCxnSpPr>
            <p:nvPr/>
          </p:nvCxnSpPr>
          <p:spPr>
            <a:xfrm flipV="1">
              <a:off x="2789101" y="2667653"/>
              <a:ext cx="333241" cy="3421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582"/>
            <p:cNvCxnSpPr>
              <a:cxnSpLocks/>
              <a:stCxn id="7" idx="3"/>
            </p:cNvCxnSpPr>
            <p:nvPr/>
          </p:nvCxnSpPr>
          <p:spPr>
            <a:xfrm>
              <a:off x="2789100" y="2397819"/>
              <a:ext cx="333243" cy="2698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583"/>
            <p:cNvCxnSpPr>
              <a:cxnSpLocks/>
              <a:stCxn id="7" idx="3"/>
            </p:cNvCxnSpPr>
            <p:nvPr/>
          </p:nvCxnSpPr>
          <p:spPr>
            <a:xfrm>
              <a:off x="2789100" y="2397819"/>
              <a:ext cx="333243" cy="88070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584"/>
            <p:cNvCxnSpPr>
              <a:cxnSpLocks/>
              <a:stCxn id="8" idx="3"/>
            </p:cNvCxnSpPr>
            <p:nvPr/>
          </p:nvCxnSpPr>
          <p:spPr>
            <a:xfrm flipV="1">
              <a:off x="2789101" y="2056787"/>
              <a:ext cx="333241" cy="9529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585"/>
            <p:cNvCxnSpPr>
              <a:cxnSpLocks/>
              <a:stCxn id="8" idx="3"/>
            </p:cNvCxnSpPr>
            <p:nvPr/>
          </p:nvCxnSpPr>
          <p:spPr>
            <a:xfrm>
              <a:off x="2789101" y="3009783"/>
              <a:ext cx="333241" cy="2687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6914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624110"/>
            <a:ext cx="9328142" cy="1280890"/>
          </a:xfrm>
        </p:spPr>
        <p:txBody>
          <a:bodyPr>
            <a:normAutofit fontScale="90000"/>
          </a:bodyPr>
          <a:lstStyle/>
          <a:p>
            <a:r>
              <a:rPr lang="en-US" altLang="zh-TW" dirty="0"/>
              <a:t>Forward Propagation in Deep Neural Network </a:t>
            </a:r>
            <a:br>
              <a:rPr lang="en-US" altLang="zh-TW" dirty="0"/>
            </a:br>
            <a:r>
              <a:rPr lang="en-US" altLang="zh-TW" sz="2700" dirty="0"/>
              <a:t>(</a:t>
            </a:r>
            <a:r>
              <a:rPr lang="en-US" altLang="zh-TW" sz="2700" dirty="0" err="1"/>
              <a:t>Vectorized</a:t>
            </a:r>
            <a:r>
              <a:rPr lang="en-US" altLang="zh-TW" sz="2700" dirty="0"/>
              <a:t> Version over all m examples)</a:t>
            </a:r>
            <a:endParaRPr lang="zh-TW" altLang="en-US" sz="2700" dirty="0"/>
          </a:p>
        </p:txBody>
      </p:sp>
      <p:sp>
        <p:nvSpPr>
          <p:cNvPr id="3" name="內容版面配置區 2"/>
          <p:cNvSpPr>
            <a:spLocks noGrp="1"/>
          </p:cNvSpPr>
          <p:nvPr>
            <p:ph idx="1"/>
          </p:nvPr>
        </p:nvSpPr>
        <p:spPr>
          <a:xfrm>
            <a:off x="6778899" y="5777504"/>
            <a:ext cx="5248847" cy="986059"/>
          </a:xfrm>
        </p:spPr>
        <p:txBody>
          <a:bodyPr>
            <a:noAutofit/>
          </a:bodyPr>
          <a:lstStyle/>
          <a:p>
            <a:r>
              <a:rPr lang="en-US" altLang="zh-TW" sz="2800" b="1" dirty="0"/>
              <a:t>Still need a “for” loop over all layers 1 to L</a:t>
            </a:r>
            <a:endParaRPr lang="zh-TW" altLang="en-US" sz="2800" b="1"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74</a:t>
            </a:fld>
            <a:endParaRPr lang="en-US" dirty="0"/>
          </a:p>
        </p:txBody>
      </p:sp>
      <p:grpSp>
        <p:nvGrpSpPr>
          <p:cNvPr id="5" name="Group 574"/>
          <p:cNvGrpSpPr/>
          <p:nvPr/>
        </p:nvGrpSpPr>
        <p:grpSpPr>
          <a:xfrm>
            <a:off x="8034866" y="2406064"/>
            <a:ext cx="4014285" cy="1878070"/>
            <a:chOff x="2354223" y="1304726"/>
            <a:chExt cx="6404766" cy="2725852"/>
          </a:xfrm>
        </p:grpSpPr>
        <p:grpSp>
          <p:nvGrpSpPr>
            <p:cNvPr id="6" name="Group 575"/>
            <p:cNvGrpSpPr/>
            <p:nvPr/>
          </p:nvGrpSpPr>
          <p:grpSpPr>
            <a:xfrm>
              <a:off x="3122343" y="1304726"/>
              <a:ext cx="5636646" cy="2725852"/>
              <a:chOff x="3110312" y="1563955"/>
              <a:chExt cx="5954149" cy="2732742"/>
            </a:xfrm>
          </p:grpSpPr>
          <p:sp>
            <p:nvSpPr>
              <p:cNvPr id="15" name="Oval 588"/>
              <p:cNvSpPr/>
              <p:nvPr/>
            </p:nvSpPr>
            <p:spPr>
              <a:xfrm>
                <a:off x="6559611"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Oval 589"/>
              <p:cNvSpPr/>
              <p:nvPr/>
            </p:nvSpPr>
            <p:spPr>
              <a:xfrm>
                <a:off x="6539159" y="3071874"/>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Oval 590"/>
              <p:cNvSpPr/>
              <p:nvPr/>
            </p:nvSpPr>
            <p:spPr>
              <a:xfrm>
                <a:off x="4253261"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591"/>
              <p:cNvSpPr/>
              <p:nvPr/>
            </p:nvSpPr>
            <p:spPr>
              <a:xfrm>
                <a:off x="4253261"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Oval 592"/>
              <p:cNvSpPr/>
              <p:nvPr/>
            </p:nvSpPr>
            <p:spPr>
              <a:xfrm>
                <a:off x="4253261" y="3401188"/>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Oval 593"/>
              <p:cNvSpPr/>
              <p:nvPr/>
            </p:nvSpPr>
            <p:spPr>
              <a:xfrm>
                <a:off x="4253261" y="1563955"/>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 name="Straight Arrow Connector 594"/>
              <p:cNvCxnSpPr>
                <a:stCxn id="77" idx="6"/>
              </p:cNvCxnSpPr>
              <p:nvPr/>
            </p:nvCxnSpPr>
            <p:spPr>
              <a:xfrm>
                <a:off x="6911625" y="2624612"/>
                <a:ext cx="770485" cy="2967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2" name="Oval 595"/>
              <p:cNvSpPr/>
              <p:nvPr/>
            </p:nvSpPr>
            <p:spPr>
              <a:xfrm>
                <a:off x="7682110" y="277982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3" name="Straight Arrow Connector 596"/>
              <p:cNvCxnSpPr>
                <a:stCxn id="78" idx="6"/>
              </p:cNvCxnSpPr>
              <p:nvPr/>
            </p:nvCxnSpPr>
            <p:spPr>
              <a:xfrm flipV="1">
                <a:off x="6891173" y="2921371"/>
                <a:ext cx="790937" cy="29205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597"/>
              <p:cNvCxnSpPr/>
              <p:nvPr/>
            </p:nvCxnSpPr>
            <p:spPr>
              <a:xfrm>
                <a:off x="8034124" y="2921371"/>
                <a:ext cx="551537" cy="895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598"/>
                  <p:cNvSpPr txBox="1"/>
                  <p:nvPr/>
                </p:nvSpPr>
                <p:spPr>
                  <a:xfrm>
                    <a:off x="8585661" y="2678753"/>
                    <a:ext cx="478800" cy="379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charset="0"/>
                                </a:rPr>
                                <m:t>𝑦</m:t>
                              </m:r>
                            </m:e>
                          </m:acc>
                        </m:oMath>
                      </m:oMathPara>
                    </a14:m>
                    <a:endParaRPr lang="en-US" sz="1600" dirty="0"/>
                  </a:p>
                </p:txBody>
              </p:sp>
            </mc:Choice>
            <mc:Fallback xmlns="">
              <p:sp>
                <p:nvSpPr>
                  <p:cNvPr id="599" name="TextBox 598"/>
                  <p:cNvSpPr txBox="1">
                    <a:spLocks noRot="1" noChangeAspect="1" noMove="1" noResize="1" noEditPoints="1" noAdjustHandles="1" noChangeArrowheads="1" noChangeShapeType="1" noTextEdit="1"/>
                  </p:cNvSpPr>
                  <p:nvPr/>
                </p:nvSpPr>
                <p:spPr>
                  <a:xfrm>
                    <a:off x="8585661" y="2678753"/>
                    <a:ext cx="478800" cy="379884"/>
                  </a:xfrm>
                  <a:prstGeom prst="rect">
                    <a:avLst/>
                  </a:prstGeom>
                  <a:blipFill>
                    <a:blip r:embed="rId3"/>
                    <a:stretch>
                      <a:fillRect t="-21569" r="-66667" b="-23529"/>
                    </a:stretch>
                  </a:blipFill>
                </p:spPr>
                <p:txBody>
                  <a:bodyPr/>
                  <a:lstStyle/>
                  <a:p>
                    <a:r>
                      <a:rPr lang="en-US">
                        <a:noFill/>
                      </a:rPr>
                      <a:t> </a:t>
                    </a:r>
                  </a:p>
                </p:txBody>
              </p:sp>
            </mc:Fallback>
          </mc:AlternateContent>
          <p:cxnSp>
            <p:nvCxnSpPr>
              <p:cNvPr id="26" name="Straight Arrow Connector 599"/>
              <p:cNvCxnSpPr/>
              <p:nvPr/>
            </p:nvCxnSpPr>
            <p:spPr>
              <a:xfrm flipV="1">
                <a:off x="3462326" y="1705504"/>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600"/>
              <p:cNvCxnSpPr/>
              <p:nvPr/>
            </p:nvCxnSpPr>
            <p:spPr>
              <a:xfrm>
                <a:off x="3462326" y="2317915"/>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601"/>
              <p:cNvCxnSpPr/>
              <p:nvPr/>
            </p:nvCxnSpPr>
            <p:spPr>
              <a:xfrm>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602"/>
              <p:cNvCxnSpPr/>
              <p:nvPr/>
            </p:nvCxnSpPr>
            <p:spPr>
              <a:xfrm>
                <a:off x="3462326" y="2317915"/>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603"/>
              <p:cNvCxnSpPr/>
              <p:nvPr/>
            </p:nvCxnSpPr>
            <p:spPr>
              <a:xfrm flipV="1">
                <a:off x="3462326" y="1705504"/>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604"/>
              <p:cNvCxnSpPr/>
              <p:nvPr/>
            </p:nvCxnSpPr>
            <p:spPr>
              <a:xfrm flipV="1">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605"/>
              <p:cNvCxnSpPr/>
              <p:nvPr/>
            </p:nvCxnSpPr>
            <p:spPr>
              <a:xfrm>
                <a:off x="3462326" y="2930326"/>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606"/>
              <p:cNvCxnSpPr/>
              <p:nvPr/>
            </p:nvCxnSpPr>
            <p:spPr>
              <a:xfrm>
                <a:off x="3462326" y="2930326"/>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607"/>
              <p:cNvCxnSpPr/>
              <p:nvPr/>
            </p:nvCxnSpPr>
            <p:spPr>
              <a:xfrm flipV="1">
                <a:off x="3462326" y="3542737"/>
                <a:ext cx="790935"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608"/>
              <p:cNvCxnSpPr/>
              <p:nvPr/>
            </p:nvCxnSpPr>
            <p:spPr>
              <a:xfrm flipV="1">
                <a:off x="3462326" y="2930326"/>
                <a:ext cx="790935" cy="6124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609"/>
              <p:cNvCxnSpPr/>
              <p:nvPr/>
            </p:nvCxnSpPr>
            <p:spPr>
              <a:xfrm flipV="1">
                <a:off x="3462326" y="2317915"/>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610"/>
              <p:cNvCxnSpPr/>
              <p:nvPr/>
            </p:nvCxnSpPr>
            <p:spPr>
              <a:xfrm flipV="1">
                <a:off x="3462326" y="1705504"/>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611"/>
              <p:cNvSpPr/>
              <p:nvPr/>
            </p:nvSpPr>
            <p:spPr>
              <a:xfrm>
                <a:off x="4253261" y="4013600"/>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9" name="Straight Arrow Connector 612"/>
              <p:cNvCxnSpPr/>
              <p:nvPr/>
            </p:nvCxnSpPr>
            <p:spPr>
              <a:xfrm>
                <a:off x="3462326" y="3542738"/>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613"/>
              <p:cNvCxnSpPr/>
              <p:nvPr/>
            </p:nvCxnSpPr>
            <p:spPr>
              <a:xfrm>
                <a:off x="3462326" y="2930326"/>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614"/>
              <p:cNvCxnSpPr/>
              <p:nvPr/>
            </p:nvCxnSpPr>
            <p:spPr>
              <a:xfrm>
                <a:off x="3462326" y="2317915"/>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42" name="Oval 615"/>
              <p:cNvSpPr/>
              <p:nvPr/>
            </p:nvSpPr>
            <p:spPr>
              <a:xfrm>
                <a:off x="5396210"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616"/>
              <p:cNvSpPr/>
              <p:nvPr/>
            </p:nvSpPr>
            <p:spPr>
              <a:xfrm>
                <a:off x="5396210" y="307285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617"/>
              <p:cNvSpPr/>
              <p:nvPr/>
            </p:nvSpPr>
            <p:spPr>
              <a:xfrm>
                <a:off x="5396210" y="189326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618"/>
              <p:cNvSpPr/>
              <p:nvPr/>
            </p:nvSpPr>
            <p:spPr>
              <a:xfrm>
                <a:off x="5396210" y="366265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6" name="Straight Arrow Connector 619"/>
              <p:cNvCxnSpPr/>
              <p:nvPr/>
            </p:nvCxnSpPr>
            <p:spPr>
              <a:xfrm>
                <a:off x="4605275" y="1705504"/>
                <a:ext cx="790935" cy="3293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620"/>
              <p:cNvCxnSpPr/>
              <p:nvPr/>
            </p:nvCxnSpPr>
            <p:spPr>
              <a:xfrm>
                <a:off x="4605275" y="2317915"/>
                <a:ext cx="790935" cy="306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621"/>
              <p:cNvCxnSpPr/>
              <p:nvPr/>
            </p:nvCxnSpPr>
            <p:spPr>
              <a:xfrm>
                <a:off x="4605275" y="3542737"/>
                <a:ext cx="790935" cy="26146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622"/>
              <p:cNvCxnSpPr/>
              <p:nvPr/>
            </p:nvCxnSpPr>
            <p:spPr>
              <a:xfrm>
                <a:off x="4605275" y="2930326"/>
                <a:ext cx="790935" cy="2840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623"/>
              <p:cNvCxnSpPr/>
              <p:nvPr/>
            </p:nvCxnSpPr>
            <p:spPr>
              <a:xfrm flipV="1">
                <a:off x="4605275" y="3214406"/>
                <a:ext cx="790935" cy="328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624"/>
              <p:cNvCxnSpPr/>
              <p:nvPr/>
            </p:nvCxnSpPr>
            <p:spPr>
              <a:xfrm flipV="1">
                <a:off x="4605275" y="3804201"/>
                <a:ext cx="790935" cy="3509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625"/>
              <p:cNvCxnSpPr/>
              <p:nvPr/>
            </p:nvCxnSpPr>
            <p:spPr>
              <a:xfrm flipV="1">
                <a:off x="4605275" y="2034818"/>
                <a:ext cx="790935" cy="2830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626"/>
              <p:cNvCxnSpPr/>
              <p:nvPr/>
            </p:nvCxnSpPr>
            <p:spPr>
              <a:xfrm flipV="1">
                <a:off x="4605275" y="3214406"/>
                <a:ext cx="790935" cy="94074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627"/>
              <p:cNvCxnSpPr/>
              <p:nvPr/>
            </p:nvCxnSpPr>
            <p:spPr>
              <a:xfrm>
                <a:off x="4605275" y="2930326"/>
                <a:ext cx="790935" cy="87387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628"/>
              <p:cNvCxnSpPr/>
              <p:nvPr/>
            </p:nvCxnSpPr>
            <p:spPr>
              <a:xfrm>
                <a:off x="4605275" y="2317915"/>
                <a:ext cx="790935" cy="148628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629"/>
              <p:cNvCxnSpPr/>
              <p:nvPr/>
            </p:nvCxnSpPr>
            <p:spPr>
              <a:xfrm>
                <a:off x="4605275" y="1705504"/>
                <a:ext cx="790935" cy="2098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630"/>
              <p:cNvCxnSpPr/>
              <p:nvPr/>
            </p:nvCxnSpPr>
            <p:spPr>
              <a:xfrm>
                <a:off x="4605275" y="1705504"/>
                <a:ext cx="790935" cy="150890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631"/>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632"/>
              <p:cNvCxnSpPr/>
              <p:nvPr/>
            </p:nvCxnSpPr>
            <p:spPr>
              <a:xfrm flipV="1">
                <a:off x="4605275" y="2034818"/>
                <a:ext cx="790935" cy="2120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633"/>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34"/>
              <p:cNvCxnSpPr/>
              <p:nvPr/>
            </p:nvCxnSpPr>
            <p:spPr>
              <a:xfrm flipV="1">
                <a:off x="4605275" y="2034818"/>
                <a:ext cx="790935" cy="15079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35"/>
              <p:cNvCxnSpPr/>
              <p:nvPr/>
            </p:nvCxnSpPr>
            <p:spPr>
              <a:xfrm flipV="1">
                <a:off x="4605275" y="2624612"/>
                <a:ext cx="790935" cy="3057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36"/>
              <p:cNvCxnSpPr/>
              <p:nvPr/>
            </p:nvCxnSpPr>
            <p:spPr>
              <a:xfrm flipV="1">
                <a:off x="4605275" y="2034818"/>
                <a:ext cx="790935" cy="8955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7"/>
              <p:cNvCxnSpPr/>
              <p:nvPr/>
            </p:nvCxnSpPr>
            <p:spPr>
              <a:xfrm>
                <a:off x="4605275" y="2317915"/>
                <a:ext cx="790935" cy="89649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38"/>
              <p:cNvCxnSpPr/>
              <p:nvPr/>
            </p:nvCxnSpPr>
            <p:spPr>
              <a:xfrm>
                <a:off x="4605275" y="1705504"/>
                <a:ext cx="790935" cy="9191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39"/>
              <p:cNvCxnSpPr>
                <a:endCxn id="77" idx="2"/>
              </p:cNvCxnSpPr>
              <p:nvPr/>
            </p:nvCxnSpPr>
            <p:spPr>
              <a:xfrm>
                <a:off x="5748224" y="2034818"/>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40"/>
              <p:cNvCxnSpPr>
                <a:endCxn id="78" idx="2"/>
              </p:cNvCxnSpPr>
              <p:nvPr/>
            </p:nvCxnSpPr>
            <p:spPr>
              <a:xfrm flipV="1">
                <a:off x="5748224" y="3213423"/>
                <a:ext cx="790935" cy="98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41"/>
              <p:cNvCxnSpPr/>
              <p:nvPr/>
            </p:nvCxnSpPr>
            <p:spPr>
              <a:xfrm flipV="1">
                <a:off x="4605275" y="2624612"/>
                <a:ext cx="790935" cy="9181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42"/>
              <p:cNvCxnSpPr>
                <a:endCxn id="77"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43"/>
              <p:cNvCxnSpPr>
                <a:endCxn id="78" idx="2"/>
              </p:cNvCxnSpPr>
              <p:nvPr/>
            </p:nvCxnSpPr>
            <p:spPr>
              <a:xfrm flipV="1">
                <a:off x="5748224" y="3213423"/>
                <a:ext cx="790935" cy="59077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644"/>
              <p:cNvCxnSpPr>
                <a:endCxn id="77"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645"/>
              <p:cNvCxnSpPr>
                <a:endCxn id="78" idx="2"/>
              </p:cNvCxnSpPr>
              <p:nvPr/>
            </p:nvCxnSpPr>
            <p:spPr>
              <a:xfrm>
                <a:off x="5748224" y="2624612"/>
                <a:ext cx="790935" cy="5888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646"/>
              <p:cNvCxnSpPr>
                <a:endCxn id="78" idx="2"/>
              </p:cNvCxnSpPr>
              <p:nvPr/>
            </p:nvCxnSpPr>
            <p:spPr>
              <a:xfrm>
                <a:off x="5748224" y="2034818"/>
                <a:ext cx="790935" cy="117860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647"/>
              <p:cNvCxnSpPr>
                <a:endCxn id="77" idx="2"/>
              </p:cNvCxnSpPr>
              <p:nvPr/>
            </p:nvCxnSpPr>
            <p:spPr>
              <a:xfrm flipV="1">
                <a:off x="5748224" y="2624612"/>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648"/>
              <p:cNvCxnSpPr>
                <a:endCxn id="77" idx="2"/>
              </p:cNvCxnSpPr>
              <p:nvPr/>
            </p:nvCxnSpPr>
            <p:spPr>
              <a:xfrm>
                <a:off x="5748224" y="2624612"/>
                <a:ext cx="81138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76" name="Oval 649"/>
              <p:cNvSpPr/>
              <p:nvPr/>
            </p:nvSpPr>
            <p:spPr>
              <a:xfrm>
                <a:off x="3110312"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650"/>
              <p:cNvSpPr/>
              <p:nvPr/>
            </p:nvSpPr>
            <p:spPr>
              <a:xfrm>
                <a:off x="3110312"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651"/>
              <p:cNvSpPr/>
              <p:nvPr/>
            </p:nvSpPr>
            <p:spPr>
              <a:xfrm>
                <a:off x="3110312" y="340118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mc:AlternateContent xmlns:mc="http://schemas.openxmlformats.org/markup-compatibility/2006" xmlns:a14="http://schemas.microsoft.com/office/drawing/2010/main">
          <mc:Choice Requires="a14">
            <p:sp>
              <p:nvSpPr>
                <p:cNvPr id="7" name="TextBox 576"/>
                <p:cNvSpPr txBox="1"/>
                <p:nvPr/>
              </p:nvSpPr>
              <p:spPr>
                <a:xfrm>
                  <a:off x="2354223" y="2151517"/>
                  <a:ext cx="434877"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m:t>
                            </m:r>
                          </m:sub>
                        </m:sSub>
                      </m:oMath>
                    </m:oMathPara>
                  </a14:m>
                  <a:endParaRPr lang="en-US" sz="2000" dirty="0"/>
                </a:p>
              </p:txBody>
            </p:sp>
          </mc:Choice>
          <mc:Fallback xmlns="">
            <p:sp>
              <p:nvSpPr>
                <p:cNvPr id="577" name="TextBox 576"/>
                <p:cNvSpPr txBox="1">
                  <a:spLocks noRot="1" noChangeAspect="1" noMove="1" noResize="1" noEditPoints="1" noAdjustHandles="1" noChangeArrowheads="1" noChangeShapeType="1" noTextEdit="1"/>
                </p:cNvSpPr>
                <p:nvPr/>
              </p:nvSpPr>
              <p:spPr>
                <a:xfrm>
                  <a:off x="2354223" y="2151517"/>
                  <a:ext cx="434877" cy="492604"/>
                </a:xfrm>
                <a:prstGeom prst="rect">
                  <a:avLst/>
                </a:prstGeom>
                <a:blipFill>
                  <a:blip r:embed="rId4"/>
                  <a:stretch>
                    <a:fillRect l="-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577"/>
                <p:cNvSpPr txBox="1"/>
                <p:nvPr/>
              </p:nvSpPr>
              <p:spPr>
                <a:xfrm>
                  <a:off x="2355523" y="2763481"/>
                  <a:ext cx="433578"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2</m:t>
                            </m:r>
                          </m:sub>
                        </m:sSub>
                      </m:oMath>
                    </m:oMathPara>
                  </a14:m>
                  <a:endParaRPr lang="en-US" sz="2000" dirty="0"/>
                </a:p>
              </p:txBody>
            </p:sp>
          </mc:Choice>
          <mc:Fallback xmlns="">
            <p:sp>
              <p:nvSpPr>
                <p:cNvPr id="578" name="TextBox 577"/>
                <p:cNvSpPr txBox="1">
                  <a:spLocks noRot="1" noChangeAspect="1" noMove="1" noResize="1" noEditPoints="1" noAdjustHandles="1" noChangeArrowheads="1" noChangeShapeType="1" noTextEdit="1"/>
                </p:cNvSpPr>
                <p:nvPr/>
              </p:nvSpPr>
              <p:spPr>
                <a:xfrm>
                  <a:off x="2355523" y="2763481"/>
                  <a:ext cx="433578" cy="492604"/>
                </a:xfrm>
                <a:prstGeom prst="rect">
                  <a:avLst/>
                </a:prstGeom>
                <a:blipFill>
                  <a:blip r:embed="rId5"/>
                  <a:stretch>
                    <a:fillRect l="-12069"/>
                  </a:stretch>
                </a:blipFill>
              </p:spPr>
              <p:txBody>
                <a:bodyPr/>
                <a:lstStyle/>
                <a:p>
                  <a:r>
                    <a:rPr lang="en-US">
                      <a:noFill/>
                    </a:rPr>
                    <a:t> </a:t>
                  </a:r>
                </a:p>
              </p:txBody>
            </p:sp>
          </mc:Fallback>
        </mc:AlternateContent>
        <p:cxnSp>
          <p:nvCxnSpPr>
            <p:cNvPr id="9" name="Straight Arrow Connector 579"/>
            <p:cNvCxnSpPr>
              <a:cxnSpLocks/>
              <a:stCxn id="7" idx="3"/>
            </p:cNvCxnSpPr>
            <p:nvPr/>
          </p:nvCxnSpPr>
          <p:spPr>
            <a:xfrm flipV="1">
              <a:off x="2789100" y="2056787"/>
              <a:ext cx="333243" cy="3410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580"/>
            <p:cNvCxnSpPr>
              <a:cxnSpLocks/>
              <a:stCxn id="8" idx="3"/>
            </p:cNvCxnSpPr>
            <p:nvPr/>
          </p:nvCxnSpPr>
          <p:spPr>
            <a:xfrm flipV="1">
              <a:off x="2789101" y="2667653"/>
              <a:ext cx="333241" cy="3421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582"/>
            <p:cNvCxnSpPr>
              <a:cxnSpLocks/>
              <a:stCxn id="7" idx="3"/>
            </p:cNvCxnSpPr>
            <p:nvPr/>
          </p:nvCxnSpPr>
          <p:spPr>
            <a:xfrm>
              <a:off x="2789100" y="2397819"/>
              <a:ext cx="333243" cy="2698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583"/>
            <p:cNvCxnSpPr>
              <a:cxnSpLocks/>
              <a:stCxn id="7" idx="3"/>
            </p:cNvCxnSpPr>
            <p:nvPr/>
          </p:nvCxnSpPr>
          <p:spPr>
            <a:xfrm>
              <a:off x="2789100" y="2397819"/>
              <a:ext cx="333243" cy="88070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584"/>
            <p:cNvCxnSpPr>
              <a:cxnSpLocks/>
              <a:stCxn id="8" idx="3"/>
            </p:cNvCxnSpPr>
            <p:nvPr/>
          </p:nvCxnSpPr>
          <p:spPr>
            <a:xfrm flipV="1">
              <a:off x="2789101" y="2056787"/>
              <a:ext cx="333241" cy="9529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585"/>
            <p:cNvCxnSpPr>
              <a:cxnSpLocks/>
              <a:stCxn id="8" idx="3"/>
            </p:cNvCxnSpPr>
            <p:nvPr/>
          </p:nvCxnSpPr>
          <p:spPr>
            <a:xfrm>
              <a:off x="2789101" y="3009783"/>
              <a:ext cx="333241" cy="2687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3" name="Group 5">
            <a:extLst>
              <a:ext uri="{FF2B5EF4-FFF2-40B4-BE49-F238E27FC236}">
                <a16:creationId xmlns:a16="http://schemas.microsoft.com/office/drawing/2014/main" id="{4B73A1C3-B739-4E59-8CED-37444836FD85}"/>
              </a:ext>
            </a:extLst>
          </p:cNvPr>
          <p:cNvGrpSpPr/>
          <p:nvPr/>
        </p:nvGrpSpPr>
        <p:grpSpPr>
          <a:xfrm>
            <a:off x="2961576" y="2170634"/>
            <a:ext cx="3407472" cy="2906299"/>
            <a:chOff x="6947886" y="4394274"/>
            <a:chExt cx="3407472" cy="2906299"/>
          </a:xfrm>
          <a:solidFill>
            <a:srgbClr val="FFFF00"/>
          </a:solidFill>
        </p:grpSpPr>
        <mc:AlternateContent xmlns:mc="http://schemas.openxmlformats.org/markup-compatibility/2006" xmlns:a14="http://schemas.microsoft.com/office/drawing/2010/main">
          <mc:Choice Requires="a14">
            <p:sp>
              <p:nvSpPr>
                <p:cNvPr id="154" name="TextBox 86"/>
                <p:cNvSpPr txBox="1"/>
                <p:nvPr/>
              </p:nvSpPr>
              <p:spPr>
                <a:xfrm>
                  <a:off x="6947887" y="4394274"/>
                  <a:ext cx="3068277" cy="46057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𝑋</m:t>
                        </m:r>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oMath>
                    </m:oMathPara>
                  </a14:m>
                  <a:endParaRPr lang="en-US" sz="2800" dirty="0"/>
                </a:p>
              </p:txBody>
            </p:sp>
          </mc:Choice>
          <mc:Fallback xmlns="">
            <p:sp>
              <p:nvSpPr>
                <p:cNvPr id="87" name="TextBox 86"/>
                <p:cNvSpPr txBox="1">
                  <a:spLocks noRot="1" noChangeAspect="1" noMove="1" noResize="1" noEditPoints="1" noAdjustHandles="1" noChangeArrowheads="1" noChangeShapeType="1" noTextEdit="1"/>
                </p:cNvSpPr>
                <p:nvPr/>
              </p:nvSpPr>
              <p:spPr>
                <a:xfrm>
                  <a:off x="6947887" y="4394274"/>
                  <a:ext cx="3068277" cy="460575"/>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87"/>
                <p:cNvSpPr txBox="1"/>
                <p:nvPr/>
              </p:nvSpPr>
              <p:spPr>
                <a:xfrm>
                  <a:off x="6947887" y="4878002"/>
                  <a:ext cx="2601097" cy="46057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𝑔</m:t>
                            </m:r>
                          </m:e>
                          <m:sup>
                            <m:r>
                              <a:rPr lang="en-US" altLang="zh-TW" sz="2800" b="0" i="1" smtClean="0">
                                <a:latin typeface="Cambria Math" panose="02040503050406030204" pitchFamily="18" charset="0"/>
                              </a:rPr>
                              <m:t>[1]</m:t>
                            </m:r>
                          </m:sup>
                        </m:sSup>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0" smtClean="0">
                            <a:latin typeface="Cambria Math" charset="0"/>
                          </a:rPr>
                          <m:t>)</m:t>
                        </m:r>
                      </m:oMath>
                    </m:oMathPara>
                  </a14:m>
                  <a:endParaRPr lang="en-US" sz="2800" dirty="0"/>
                </a:p>
              </p:txBody>
            </p:sp>
          </mc:Choice>
          <mc:Fallback xmlns="">
            <p:sp>
              <p:nvSpPr>
                <p:cNvPr id="155" name="TextBox 87"/>
                <p:cNvSpPr txBox="1">
                  <a:spLocks noRot="1" noChangeAspect="1" noMove="1" noResize="1" noEditPoints="1" noAdjustHandles="1" noChangeArrowheads="1" noChangeShapeType="1" noTextEdit="1"/>
                </p:cNvSpPr>
                <p:nvPr/>
              </p:nvSpPr>
              <p:spPr>
                <a:xfrm>
                  <a:off x="6947887" y="4878002"/>
                  <a:ext cx="2601097" cy="460575"/>
                </a:xfrm>
                <a:prstGeom prst="rect">
                  <a:avLst/>
                </a:prstGeom>
                <a:blipFill rotWithShape="0">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TextBox 79">
                  <a:extLst>
                    <a:ext uri="{FF2B5EF4-FFF2-40B4-BE49-F238E27FC236}">
                      <a16:creationId xmlns:a16="http://schemas.microsoft.com/office/drawing/2014/main" id="{99EC6049-59B1-49BA-83DD-8242DA0197A8}"/>
                    </a:ext>
                  </a:extLst>
                </p:cNvPr>
                <p:cNvSpPr txBox="1"/>
                <p:nvPr/>
              </p:nvSpPr>
              <p:spPr>
                <a:xfrm>
                  <a:off x="6947887" y="5361730"/>
                  <a:ext cx="3407471" cy="46057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sSup>
                          <m:sSupPr>
                            <m:ctrlPr>
                              <a:rPr lang="en-US" sz="2800" i="1">
                                <a:latin typeface="Cambria Math" panose="02040503050406030204" pitchFamily="18" charset="0"/>
                              </a:rPr>
                            </m:ctrlPr>
                          </m:sSupPr>
                          <m:e>
                            <m:r>
                              <a:rPr lang="en-US" sz="2800" i="1">
                                <a:latin typeface="Cambria Math" panose="02040503050406030204" pitchFamily="18" charset="0"/>
                              </a:rPr>
                              <m:t>𝐴</m:t>
                            </m:r>
                          </m:e>
                          <m:sup>
                            <m:d>
                              <m:dPr>
                                <m:begChr m:val="["/>
                                <m:endChr m:val="]"/>
                                <m:ctrlPr>
                                  <a:rPr lang="en-US" sz="2800" i="1">
                                    <a:latin typeface="Cambria Math" panose="02040503050406030204" pitchFamily="18" charset="0"/>
                                  </a:rPr>
                                </m:ctrlPr>
                              </m:dPr>
                              <m:e>
                                <m:r>
                                  <a:rPr lang="en-US" sz="2800" i="1">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oMath>
                    </m:oMathPara>
                  </a14:m>
                  <a:endParaRPr lang="en-US" sz="2800" dirty="0"/>
                </a:p>
              </p:txBody>
            </p:sp>
          </mc:Choice>
          <mc:Fallback xmlns="">
            <p:sp>
              <p:nvSpPr>
                <p:cNvPr id="80" name="TextBox 79">
                  <a:extLst>
                    <a:ext uri="{FF2B5EF4-FFF2-40B4-BE49-F238E27FC236}">
                      <a16:creationId xmlns:a16="http://schemas.microsoft.com/office/drawing/2014/main" id="{99EC6049-59B1-49BA-83DD-8242DA0197A8}"/>
                    </a:ext>
                  </a:extLst>
                </p:cNvPr>
                <p:cNvSpPr txBox="1">
                  <a:spLocks noRot="1" noChangeAspect="1" noMove="1" noResize="1" noEditPoints="1" noAdjustHandles="1" noChangeArrowheads="1" noChangeShapeType="1" noTextEdit="1"/>
                </p:cNvSpPr>
                <p:nvPr/>
              </p:nvSpPr>
              <p:spPr>
                <a:xfrm>
                  <a:off x="6947887" y="5361730"/>
                  <a:ext cx="3407471" cy="46057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02">
                  <a:extLst>
                    <a:ext uri="{FF2B5EF4-FFF2-40B4-BE49-F238E27FC236}">
                      <a16:creationId xmlns:a16="http://schemas.microsoft.com/office/drawing/2014/main" id="{3F90EFBF-9324-4C58-9417-2326E6CAABFA}"/>
                    </a:ext>
                  </a:extLst>
                </p:cNvPr>
                <p:cNvSpPr txBox="1"/>
                <p:nvPr/>
              </p:nvSpPr>
              <p:spPr>
                <a:xfrm>
                  <a:off x="6947887" y="5845459"/>
                  <a:ext cx="2601097" cy="46057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r>
                          <a:rPr lang="en-US" sz="2800" b="0" i="1" smtClean="0">
                            <a:latin typeface="Cambria Math"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𝑔</m:t>
                            </m:r>
                          </m:e>
                          <m:sup>
                            <m:r>
                              <a:rPr lang="en-US" altLang="zh-TW" sz="2800" b="0" i="1" smtClean="0">
                                <a:latin typeface="Cambria Math" panose="02040503050406030204" pitchFamily="18" charset="0"/>
                              </a:rPr>
                              <m:t>[2]</m:t>
                            </m:r>
                          </m:sup>
                        </m:sSup>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r>
                          <a:rPr lang="en-US" sz="2800" b="0" i="0" smtClean="0">
                            <a:latin typeface="Cambria Math" charset="0"/>
                          </a:rPr>
                          <m:t>)</m:t>
                        </m:r>
                      </m:oMath>
                    </m:oMathPara>
                  </a14:m>
                  <a:endParaRPr lang="en-US" sz="2800" dirty="0"/>
                </a:p>
              </p:txBody>
            </p:sp>
          </mc:Choice>
          <mc:Fallback xmlns="">
            <p:sp>
              <p:nvSpPr>
                <p:cNvPr id="157" name="TextBox 102">
                  <a:extLst>
                    <a:ext uri="{FF2B5EF4-FFF2-40B4-BE49-F238E27FC236}">
                      <a16:creationId xmlns:a16="http://schemas.microsoft.com/office/drawing/2014/main" xmlns="" xmlns:a14="http://schemas.microsoft.com/office/drawing/2010/main" id="{3F90EFBF-9324-4C58-9417-2326E6CAABFA}"/>
                    </a:ext>
                  </a:extLst>
                </p:cNvPr>
                <p:cNvSpPr txBox="1">
                  <a:spLocks noRot="1" noChangeAspect="1" noMove="1" noResize="1" noEditPoints="1" noAdjustHandles="1" noChangeArrowheads="1" noChangeShapeType="1" noTextEdit="1"/>
                </p:cNvSpPr>
                <p:nvPr/>
              </p:nvSpPr>
              <p:spPr>
                <a:xfrm>
                  <a:off x="6947887" y="5845459"/>
                  <a:ext cx="2601097" cy="460575"/>
                </a:xfrm>
                <a:prstGeom prst="rect">
                  <a:avLst/>
                </a:prstGeom>
                <a:blipFill rotWithShape="0">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TextBox 102">
                  <a:extLst>
                    <a:ext uri="{FF2B5EF4-FFF2-40B4-BE49-F238E27FC236}">
                      <a16:creationId xmlns:a16="http://schemas.microsoft.com/office/drawing/2014/main" id="{3F90EFBF-9324-4C58-9417-2326E6CAABFA}"/>
                    </a:ext>
                  </a:extLst>
                </p:cNvPr>
                <p:cNvSpPr txBox="1"/>
                <p:nvPr/>
              </p:nvSpPr>
              <p:spPr>
                <a:xfrm>
                  <a:off x="6947886" y="6839998"/>
                  <a:ext cx="3293530" cy="460575"/>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𝑌</m:t>
                                </m:r>
                              </m:e>
                            </m:acc>
                            <m:r>
                              <a:rPr lang="en-US" altLang="zh-TW" sz="2800" b="0" i="1" smtClean="0">
                                <a:latin typeface="Cambria Math" panose="02040503050406030204" pitchFamily="18" charset="0"/>
                              </a:rPr>
                              <m:t>=</m:t>
                            </m:r>
                            <m:r>
                              <a:rPr lang="en-US" sz="2800" b="0" i="1" smtClean="0">
                                <a:latin typeface="Cambria Math" panose="02040503050406030204" pitchFamily="18" charset="0"/>
                              </a:rPr>
                              <m:t>𝐴</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𝐿</m:t>
                                </m:r>
                              </m:e>
                            </m:d>
                          </m:sup>
                        </m:sSup>
                        <m:r>
                          <a:rPr lang="en-US" sz="2800" b="0" i="1" smtClean="0">
                            <a:latin typeface="Cambria Math"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𝑔</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sup>
                        </m:sSup>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𝐿</m:t>
                                </m:r>
                              </m:e>
                            </m:d>
                          </m:sup>
                        </m:sSup>
                        <m:r>
                          <a:rPr lang="en-US" sz="2800" b="0" i="0" smtClean="0">
                            <a:latin typeface="Cambria Math" charset="0"/>
                          </a:rPr>
                          <m:t>)</m:t>
                        </m:r>
                      </m:oMath>
                    </m:oMathPara>
                  </a14:m>
                  <a:endParaRPr lang="en-US" sz="2800" dirty="0"/>
                </a:p>
              </p:txBody>
            </p:sp>
          </mc:Choice>
          <mc:Fallback xmlns="">
            <p:sp>
              <p:nvSpPr>
                <p:cNvPr id="158" name="TextBox 102">
                  <a:extLst>
                    <a:ext uri="{FF2B5EF4-FFF2-40B4-BE49-F238E27FC236}">
                      <a16:creationId xmlns:a16="http://schemas.microsoft.com/office/drawing/2014/main" xmlns="" xmlns:a14="http://schemas.microsoft.com/office/drawing/2010/main" id="{3F90EFBF-9324-4C58-9417-2326E6CAABFA}"/>
                    </a:ext>
                  </a:extLst>
                </p:cNvPr>
                <p:cNvSpPr txBox="1">
                  <a:spLocks noRot="1" noChangeAspect="1" noMove="1" noResize="1" noEditPoints="1" noAdjustHandles="1" noChangeArrowheads="1" noChangeShapeType="1" noTextEdit="1"/>
                </p:cNvSpPr>
                <p:nvPr/>
              </p:nvSpPr>
              <p:spPr>
                <a:xfrm>
                  <a:off x="6947886" y="6839998"/>
                  <a:ext cx="3293530" cy="460575"/>
                </a:xfrm>
                <a:prstGeom prst="rect">
                  <a:avLst/>
                </a:prstGeom>
                <a:blipFill rotWithShape="0">
                  <a:blip r:embed="rId35"/>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59" name="TextBox 86"/>
              <p:cNvSpPr txBox="1"/>
              <p:nvPr/>
            </p:nvSpPr>
            <p:spPr>
              <a:xfrm>
                <a:off x="8039301" y="4659734"/>
                <a:ext cx="3616183" cy="460575"/>
              </a:xfrm>
              <a:prstGeom prst="rect">
                <a:avLst/>
              </a:prstGeom>
              <a:solidFill>
                <a:srgbClr val="90FD23"/>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𝑙</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𝑙</m:t>
                              </m:r>
                            </m:e>
                          </m:d>
                        </m:sup>
                      </m:sSup>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𝐴</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−1]</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𝑙</m:t>
                              </m:r>
                            </m:e>
                          </m:d>
                        </m:sup>
                      </m:sSup>
                    </m:oMath>
                  </m:oMathPara>
                </a14:m>
                <a:endParaRPr lang="en-US" sz="2800" dirty="0"/>
              </a:p>
            </p:txBody>
          </p:sp>
        </mc:Choice>
        <mc:Fallback xmlns="">
          <p:sp>
            <p:nvSpPr>
              <p:cNvPr id="159" name="TextBox 86"/>
              <p:cNvSpPr txBox="1">
                <a:spLocks noRot="1" noChangeAspect="1" noMove="1" noResize="1" noEditPoints="1" noAdjustHandles="1" noChangeArrowheads="1" noChangeShapeType="1" noTextEdit="1"/>
              </p:cNvSpPr>
              <p:nvPr/>
            </p:nvSpPr>
            <p:spPr>
              <a:xfrm>
                <a:off x="8039301" y="4659734"/>
                <a:ext cx="3616183" cy="460575"/>
              </a:xfrm>
              <a:prstGeom prst="rect">
                <a:avLst/>
              </a:prstGeom>
              <a:blipFill rotWithShape="0">
                <a:blip r:embed="rId3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TextBox 87"/>
              <p:cNvSpPr txBox="1"/>
              <p:nvPr/>
            </p:nvSpPr>
            <p:spPr>
              <a:xfrm>
                <a:off x="8039301" y="5143462"/>
                <a:ext cx="2500300" cy="460575"/>
              </a:xfrm>
              <a:prstGeom prst="rect">
                <a:avLst/>
              </a:prstGeom>
              <a:solidFill>
                <a:srgbClr val="90FD23"/>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𝑙</m:t>
                              </m:r>
                            </m:e>
                          </m:d>
                        </m:sup>
                      </m:sSup>
                      <m:r>
                        <a:rPr lang="en-US" sz="2800" b="0" i="1" smtClean="0">
                          <a:latin typeface="Cambria Math"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𝑔</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𝑙</m:t>
                              </m:r>
                            </m:e>
                          </m:d>
                        </m:sup>
                      </m:sSup>
                      <m:r>
                        <a:rPr lang="en-US" sz="2800" b="0" i="0" smtClean="0">
                          <a:latin typeface="Cambria Math" charset="0"/>
                        </a:rPr>
                        <m:t>)</m:t>
                      </m:r>
                    </m:oMath>
                  </m:oMathPara>
                </a14:m>
                <a:endParaRPr lang="en-US" sz="2800" dirty="0"/>
              </a:p>
            </p:txBody>
          </p:sp>
        </mc:Choice>
        <mc:Fallback xmlns="">
          <p:sp>
            <p:nvSpPr>
              <p:cNvPr id="160" name="TextBox 87"/>
              <p:cNvSpPr txBox="1">
                <a:spLocks noRot="1" noChangeAspect="1" noMove="1" noResize="1" noEditPoints="1" noAdjustHandles="1" noChangeArrowheads="1" noChangeShapeType="1" noTextEdit="1"/>
              </p:cNvSpPr>
              <p:nvPr/>
            </p:nvSpPr>
            <p:spPr>
              <a:xfrm>
                <a:off x="8039301" y="5143462"/>
                <a:ext cx="2500300" cy="460575"/>
              </a:xfrm>
              <a:prstGeom prst="rect">
                <a:avLst/>
              </a:prstGeom>
              <a:blipFill rotWithShape="0">
                <a:blip r:embed="rId37"/>
                <a:stretch>
                  <a:fillRect/>
                </a:stretch>
              </a:blipFill>
            </p:spPr>
            <p:txBody>
              <a:bodyPr/>
              <a:lstStyle/>
              <a:p>
                <a:r>
                  <a:rPr lang="zh-TW" altLang="en-US">
                    <a:noFill/>
                  </a:rPr>
                  <a:t> </a:t>
                </a:r>
              </a:p>
            </p:txBody>
          </p:sp>
        </mc:Fallback>
      </mc:AlternateContent>
      <p:sp>
        <p:nvSpPr>
          <p:cNvPr id="161" name="文字方塊 160"/>
          <p:cNvSpPr txBox="1"/>
          <p:nvPr/>
        </p:nvSpPr>
        <p:spPr>
          <a:xfrm>
            <a:off x="2961576" y="4022524"/>
            <a:ext cx="931334" cy="523220"/>
          </a:xfrm>
          <a:prstGeom prst="rect">
            <a:avLst/>
          </a:prstGeom>
          <a:noFill/>
        </p:spPr>
        <p:txBody>
          <a:bodyPr wrap="square" rtlCol="0">
            <a:spAutoFit/>
          </a:bodyPr>
          <a:lstStyle/>
          <a:p>
            <a:r>
              <a:rPr lang="zh-TW" altLang="en-US" sz="2800" b="1" dirty="0">
                <a:sym typeface="Symbol" panose="05050102010706020507" pitchFamily="18" charset="2"/>
              </a:rPr>
              <a:t></a:t>
            </a:r>
            <a:endParaRPr lang="zh-TW" altLang="en-US" sz="2800" b="1" dirty="0"/>
          </a:p>
        </p:txBody>
      </p:sp>
    </p:spTree>
    <p:extLst>
      <p:ext uri="{BB962C8B-B14F-4D97-AF65-F5344CB8AC3E}">
        <p14:creationId xmlns:p14="http://schemas.microsoft.com/office/powerpoint/2010/main" val="1433901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Getting your matrix dimensions correct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712181" y="1307654"/>
                <a:ext cx="8915400" cy="4275667"/>
              </a:xfrm>
            </p:spPr>
            <p:txBody>
              <a:bodyPr>
                <a:noAutofit/>
              </a:bodyPr>
              <a:lstStyle/>
              <a:p>
                <a14:m>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=5</m:t>
                    </m:r>
                  </m:oMath>
                </a14:m>
                <a:endParaRPr lang="en-US" altLang="zh-TW" sz="2800" dirty="0"/>
              </a:p>
              <a:p>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𝑛</m:t>
                        </m:r>
                      </m:e>
                      <m:sup>
                        <m:r>
                          <a:rPr lang="en-US" altLang="zh-TW" sz="2800" i="1">
                            <a:latin typeface="Cambria Math" panose="02040503050406030204" pitchFamily="18" charset="0"/>
                          </a:rPr>
                          <m:t>[1]</m:t>
                        </m:r>
                      </m:sup>
                    </m:sSup>
                  </m:oMath>
                </a14:m>
                <a:r>
                  <a:rPr lang="en-US" altLang="zh-TW" sz="2800" dirty="0"/>
                  <a:t> = 3,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𝑛</m:t>
                        </m:r>
                      </m:e>
                      <m:sup>
                        <m:r>
                          <a:rPr lang="en-US" altLang="zh-TW" sz="2800" i="1">
                            <a:latin typeface="Cambria Math" panose="02040503050406030204" pitchFamily="18" charset="0"/>
                          </a:rPr>
                          <m:t>[2]</m:t>
                        </m:r>
                      </m:sup>
                    </m:sSup>
                  </m:oMath>
                </a14:m>
                <a:r>
                  <a:rPr lang="en-US" altLang="zh-TW" sz="2800" dirty="0"/>
                  <a:t> = 5,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𝑛</m:t>
                        </m:r>
                      </m:e>
                      <m:sup>
                        <m:r>
                          <a:rPr lang="en-US" altLang="zh-TW" sz="2800" i="1">
                            <a:latin typeface="Cambria Math" panose="02040503050406030204" pitchFamily="18" charset="0"/>
                          </a:rPr>
                          <m:t>[3]</m:t>
                        </m:r>
                      </m:sup>
                    </m:sSup>
                  </m:oMath>
                </a14:m>
                <a:r>
                  <a:rPr lang="en-US" altLang="zh-TW" sz="2800" dirty="0"/>
                  <a:t> = 4,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𝑛</m:t>
                        </m:r>
                      </m:e>
                      <m:sup>
                        <m:r>
                          <a:rPr lang="en-US" altLang="zh-TW" sz="2800" i="1">
                            <a:latin typeface="Cambria Math" panose="02040503050406030204" pitchFamily="18" charset="0"/>
                          </a:rPr>
                          <m:t>[4]</m:t>
                        </m:r>
                      </m:sup>
                    </m:sSup>
                  </m:oMath>
                </a14:m>
                <a:r>
                  <a:rPr lang="en-US" altLang="zh-TW" sz="2800" dirty="0"/>
                  <a:t> = 2,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𝑛</m:t>
                        </m:r>
                      </m:e>
                      <m:sup>
                        <m:r>
                          <a:rPr lang="en-US" altLang="zh-TW" sz="2800" i="1">
                            <a:latin typeface="Cambria Math" panose="02040503050406030204" pitchFamily="18" charset="0"/>
                          </a:rPr>
                          <m:t>[5]</m:t>
                        </m:r>
                      </m:sup>
                    </m:sSup>
                  </m:oMath>
                </a14:m>
                <a:r>
                  <a:rPr lang="en-US" altLang="zh-TW" sz="2800" dirty="0"/>
                  <a:t> =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𝑛</m:t>
                        </m:r>
                      </m:e>
                      <m:sup>
                        <m:r>
                          <a:rPr lang="en-US" altLang="zh-TW" sz="2800" i="1">
                            <a:latin typeface="Cambria Math" panose="02040503050406030204" pitchFamily="18" charset="0"/>
                          </a:rPr>
                          <m:t>[</m:t>
                        </m:r>
                        <m:r>
                          <a:rPr lang="en-US" altLang="zh-TW" sz="2800" i="1">
                            <a:latin typeface="Cambria Math" panose="02040503050406030204" pitchFamily="18" charset="0"/>
                          </a:rPr>
                          <m:t>𝐿</m:t>
                        </m:r>
                        <m:r>
                          <a:rPr lang="en-US" altLang="zh-TW" sz="2800" i="1">
                            <a:latin typeface="Cambria Math" panose="02040503050406030204" pitchFamily="18" charset="0"/>
                          </a:rPr>
                          <m:t>]</m:t>
                        </m:r>
                      </m:sup>
                    </m:sSup>
                  </m:oMath>
                </a14:m>
                <a:r>
                  <a:rPr lang="en-US" altLang="zh-TW" sz="2800" dirty="0"/>
                  <a:t> = 1</a:t>
                </a:r>
              </a:p>
              <a:p>
                <a:endParaRPr lang="en-US" altLang="zh-TW" sz="2800" dirty="0"/>
              </a:p>
              <a:p>
                <a:r>
                  <a:rPr lang="en-US" altLang="zh-TW" sz="2800" dirty="0"/>
                  <a:t>(3, 1) = (?, ?) x (2, 1) + (3, 1)</a:t>
                </a:r>
              </a:p>
              <a:p>
                <a:r>
                  <a:rPr lang="en-US" altLang="zh-TW" sz="2800" dirty="0"/>
                  <a:t>(n</a:t>
                </a:r>
                <a:r>
                  <a:rPr lang="en-US" altLang="zh-TW" sz="2800" baseline="30000" dirty="0"/>
                  <a:t>[1]</a:t>
                </a:r>
                <a:r>
                  <a:rPr lang="en-US" altLang="zh-TW" sz="2800" dirty="0"/>
                  <a:t>, 1) = (n</a:t>
                </a:r>
                <a:r>
                  <a:rPr lang="en-US" altLang="zh-TW" sz="2800" baseline="30000" dirty="0"/>
                  <a:t>[1]</a:t>
                </a:r>
                <a:r>
                  <a:rPr lang="en-US" altLang="zh-TW" sz="2800" dirty="0"/>
                  <a:t>, n</a:t>
                </a:r>
                <a:r>
                  <a:rPr lang="en-US" altLang="zh-TW" sz="2800" baseline="30000" dirty="0"/>
                  <a:t>[0]</a:t>
                </a:r>
                <a:r>
                  <a:rPr lang="en-US" altLang="zh-TW" sz="2800" dirty="0"/>
                  <a:t>) x (n</a:t>
                </a:r>
                <a:r>
                  <a:rPr lang="en-US" altLang="zh-TW" sz="2800" baseline="30000" dirty="0"/>
                  <a:t>[0]</a:t>
                </a:r>
                <a:r>
                  <a:rPr lang="en-US" altLang="zh-TW" sz="2800" dirty="0"/>
                  <a:t>, 1)</a:t>
                </a:r>
              </a:p>
              <a:p>
                <a:r>
                  <a:rPr lang="en-US" altLang="zh-TW" sz="2800" dirty="0"/>
                  <a:t>Thus, dim of W</a:t>
                </a:r>
                <a:r>
                  <a:rPr lang="en-US" altLang="zh-TW" sz="2800" baseline="30000" dirty="0"/>
                  <a:t>[1]</a:t>
                </a:r>
                <a:r>
                  <a:rPr lang="en-US" altLang="zh-TW" sz="2800" dirty="0"/>
                  <a:t> is (n</a:t>
                </a:r>
                <a:r>
                  <a:rPr lang="en-US" altLang="zh-TW" sz="2800" baseline="30000" dirty="0"/>
                  <a:t>[1]</a:t>
                </a:r>
                <a:r>
                  <a:rPr lang="en-US" altLang="zh-TW" sz="2800" dirty="0"/>
                  <a:t>, n</a:t>
                </a:r>
                <a:r>
                  <a:rPr lang="en-US" altLang="zh-TW" sz="2800" baseline="30000" dirty="0"/>
                  <a:t>[0]</a:t>
                </a:r>
                <a:r>
                  <a:rPr lang="en-US" altLang="zh-TW" sz="2800" dirty="0"/>
                  <a:t>)</a:t>
                </a:r>
              </a:p>
              <a:p>
                <a:r>
                  <a:rPr lang="en-US" altLang="zh-TW" sz="2800" dirty="0"/>
                  <a:t>Similarly, dim of W</a:t>
                </a:r>
                <a:r>
                  <a:rPr lang="en-US" altLang="zh-TW" sz="2800" baseline="30000" dirty="0"/>
                  <a:t>[2]</a:t>
                </a:r>
                <a:r>
                  <a:rPr lang="en-US" altLang="zh-TW" sz="2800" dirty="0"/>
                  <a:t> is (n</a:t>
                </a:r>
                <a:r>
                  <a:rPr lang="en-US" altLang="zh-TW" sz="2800" baseline="30000" dirty="0"/>
                  <a:t>[2]</a:t>
                </a:r>
                <a:r>
                  <a:rPr lang="en-US" altLang="zh-TW" sz="2800" dirty="0"/>
                  <a:t>, n</a:t>
                </a:r>
                <a:r>
                  <a:rPr lang="en-US" altLang="zh-TW" sz="2800" baseline="30000" dirty="0"/>
                  <a:t>[1]</a:t>
                </a:r>
                <a:r>
                  <a:rPr lang="en-US" altLang="zh-TW" sz="2800" dirty="0"/>
                  <a:t>)</a:t>
                </a:r>
              </a:p>
              <a:p>
                <a:pPr lvl="1"/>
                <a:r>
                  <a:rPr lang="en-US" altLang="zh-TW" sz="2400" dirty="0"/>
                  <a:t>In this example, dim of W</a:t>
                </a:r>
                <a:r>
                  <a:rPr lang="en-US" altLang="zh-TW" sz="2400" baseline="30000" dirty="0"/>
                  <a:t>[2]</a:t>
                </a:r>
                <a:r>
                  <a:rPr lang="en-US" altLang="zh-TW" sz="2400" dirty="0"/>
                  <a:t> is (5, 3)</a:t>
                </a:r>
              </a:p>
              <a:p>
                <a:r>
                  <a:rPr lang="en-US" altLang="zh-TW" sz="2800" dirty="0"/>
                  <a:t>Thus, dim of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oMath>
                </a14:m>
                <a:r>
                  <a:rPr lang="zh-TW" altLang="en-US" sz="2800" dirty="0"/>
                  <a:t> </a:t>
                </a:r>
                <a:r>
                  <a:rPr lang="en-US" altLang="zh-TW" sz="2800" dirty="0"/>
                  <a:t>is </a:t>
                </a:r>
                <a14:m>
                  <m:oMath xmlns:m="http://schemas.openxmlformats.org/officeDocument/2006/math">
                    <m:d>
                      <m:dPr>
                        <m:ctrlPr>
                          <a:rPr lang="en-US" altLang="zh-TW" sz="2800" b="1" i="1" smtClean="0">
                            <a:latin typeface="Cambria Math" panose="02040503050406030204" pitchFamily="18" charset="0"/>
                          </a:rPr>
                        </m:ctrlPr>
                      </m:dPr>
                      <m:e>
                        <m:sSup>
                          <m:sSupPr>
                            <m:ctrlPr>
                              <a:rPr lang="en-US" altLang="zh-TW" sz="2800" b="1" i="1" smtClean="0">
                                <a:latin typeface="Cambria Math" panose="02040503050406030204" pitchFamily="18" charset="0"/>
                              </a:rPr>
                            </m:ctrlPr>
                          </m:sSupPr>
                          <m:e>
                            <m:r>
                              <a:rPr lang="en-US" altLang="zh-TW" sz="2800" b="1" i="1" smtClean="0">
                                <a:latin typeface="Cambria Math" panose="02040503050406030204" pitchFamily="18" charset="0"/>
                              </a:rPr>
                              <m:t>𝒏</m:t>
                            </m:r>
                          </m:e>
                          <m:sup>
                            <m:d>
                              <m:dPr>
                                <m:begChr m:val="["/>
                                <m:endChr m:val="]"/>
                                <m:ctrlPr>
                                  <a:rPr lang="en-US" altLang="zh-TW" sz="2800" b="1" i="1" smtClean="0">
                                    <a:latin typeface="Cambria Math" panose="02040503050406030204" pitchFamily="18" charset="0"/>
                                  </a:rPr>
                                </m:ctrlPr>
                              </m:dPr>
                              <m:e>
                                <m:r>
                                  <a:rPr lang="en-US" altLang="zh-TW" sz="2800" b="1" i="1" smtClean="0">
                                    <a:latin typeface="Cambria Math" panose="02040503050406030204" pitchFamily="18" charset="0"/>
                                  </a:rPr>
                                  <m:t>𝒍</m:t>
                                </m:r>
                              </m:e>
                            </m:d>
                          </m:sup>
                        </m:sSup>
                        <m:r>
                          <a:rPr lang="en-US" altLang="zh-TW" sz="2800" b="1" i="1" smtClean="0">
                            <a:latin typeface="Cambria Math" panose="02040503050406030204" pitchFamily="18" charset="0"/>
                          </a:rPr>
                          <m:t>, </m:t>
                        </m:r>
                        <m:sSup>
                          <m:sSupPr>
                            <m:ctrlPr>
                              <a:rPr lang="en-US" altLang="zh-TW" sz="2800" b="1" i="1" smtClean="0">
                                <a:latin typeface="Cambria Math" panose="02040503050406030204" pitchFamily="18" charset="0"/>
                              </a:rPr>
                            </m:ctrlPr>
                          </m:sSupPr>
                          <m:e>
                            <m:r>
                              <a:rPr lang="en-US" altLang="zh-TW" sz="2800" b="1" i="1" smtClean="0">
                                <a:latin typeface="Cambria Math" panose="02040503050406030204" pitchFamily="18" charset="0"/>
                              </a:rPr>
                              <m:t>𝒏</m:t>
                            </m:r>
                          </m:e>
                          <m:sup>
                            <m:d>
                              <m:dPr>
                                <m:begChr m:val="["/>
                                <m:endChr m:val="]"/>
                                <m:ctrlPr>
                                  <a:rPr lang="en-US" altLang="zh-TW" sz="2800" b="1" i="1" smtClean="0">
                                    <a:solidFill>
                                      <a:srgbClr val="FF0000"/>
                                    </a:solidFill>
                                    <a:latin typeface="Cambria Math" panose="02040503050406030204" pitchFamily="18" charset="0"/>
                                  </a:rPr>
                                </m:ctrlPr>
                              </m:dPr>
                              <m:e>
                                <m:r>
                                  <a:rPr lang="en-US" altLang="zh-TW" sz="2800" b="1" i="1" smtClean="0">
                                    <a:solidFill>
                                      <a:srgbClr val="FF0000"/>
                                    </a:solidFill>
                                    <a:latin typeface="Cambria Math" panose="02040503050406030204" pitchFamily="18" charset="0"/>
                                  </a:rPr>
                                  <m:t>𝒍</m:t>
                                </m:r>
                                <m:r>
                                  <a:rPr lang="en-US" altLang="zh-TW" sz="2800" b="1" i="1" smtClean="0">
                                    <a:solidFill>
                                      <a:srgbClr val="FF0000"/>
                                    </a:solidFill>
                                    <a:latin typeface="Cambria Math" panose="02040503050406030204" pitchFamily="18" charset="0"/>
                                  </a:rPr>
                                  <m:t>−</m:t>
                                </m:r>
                                <m:r>
                                  <a:rPr lang="en-US" altLang="zh-TW" sz="2800" b="1" i="1" smtClean="0">
                                    <a:solidFill>
                                      <a:srgbClr val="FF0000"/>
                                    </a:solidFill>
                                    <a:latin typeface="Cambria Math" panose="02040503050406030204" pitchFamily="18" charset="0"/>
                                  </a:rPr>
                                  <m:t>𝟏</m:t>
                                </m:r>
                              </m:e>
                            </m:d>
                          </m:sup>
                        </m:sSup>
                      </m:e>
                    </m:d>
                  </m:oMath>
                </a14:m>
                <a:endParaRPr lang="en-US" altLang="zh-TW" sz="2800" b="1" dirty="0"/>
              </a:p>
              <a:p>
                <a:r>
                  <a:rPr lang="en-US" altLang="zh-TW" sz="2800" dirty="0"/>
                  <a:t>and dim of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𝑏</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oMath>
                </a14:m>
                <a:r>
                  <a:rPr lang="zh-TW" altLang="en-US" sz="2800" dirty="0"/>
                  <a:t> </a:t>
                </a:r>
                <a:r>
                  <a:rPr lang="en-US" altLang="zh-TW" sz="2800" dirty="0"/>
                  <a:t>is </a:t>
                </a:r>
                <a14:m>
                  <m:oMath xmlns:m="http://schemas.openxmlformats.org/officeDocument/2006/math">
                    <m:r>
                      <a:rPr lang="en-US" altLang="zh-TW" sz="2800" b="1" i="1" smtClean="0">
                        <a:latin typeface="Cambria Math" panose="02040503050406030204" pitchFamily="18" charset="0"/>
                      </a:rPr>
                      <m:t>(</m:t>
                    </m:r>
                    <m:sSup>
                      <m:sSupPr>
                        <m:ctrlPr>
                          <a:rPr lang="en-US" altLang="zh-TW" sz="2800" b="1" i="1" smtClean="0">
                            <a:latin typeface="Cambria Math" panose="02040503050406030204" pitchFamily="18" charset="0"/>
                          </a:rPr>
                        </m:ctrlPr>
                      </m:sSupPr>
                      <m:e>
                        <m:r>
                          <a:rPr lang="en-US" altLang="zh-TW" sz="2800" b="1" i="1" smtClean="0">
                            <a:latin typeface="Cambria Math" panose="02040503050406030204" pitchFamily="18" charset="0"/>
                          </a:rPr>
                          <m:t>𝒏</m:t>
                        </m:r>
                      </m:e>
                      <m:sup>
                        <m:r>
                          <a:rPr lang="en-US" altLang="zh-TW" sz="2800" b="1" i="1" smtClean="0">
                            <a:latin typeface="Cambria Math" panose="02040503050406030204" pitchFamily="18" charset="0"/>
                          </a:rPr>
                          <m:t>[</m:t>
                        </m:r>
                        <m:r>
                          <a:rPr lang="en-US" altLang="zh-TW" sz="2800" b="1" i="1" smtClean="0">
                            <a:latin typeface="Cambria Math" panose="02040503050406030204" pitchFamily="18" charset="0"/>
                          </a:rPr>
                          <m:t>𝒍</m:t>
                        </m:r>
                        <m:r>
                          <a:rPr lang="en-US" altLang="zh-TW" sz="2800" b="1" i="1" smtClean="0">
                            <a:latin typeface="Cambria Math" panose="02040503050406030204" pitchFamily="18" charset="0"/>
                          </a:rPr>
                          <m:t>]</m:t>
                        </m:r>
                      </m:sup>
                    </m:sSup>
                    <m:r>
                      <a:rPr lang="en-US" altLang="zh-TW" sz="2800" b="1" i="1" smtClean="0">
                        <a:latin typeface="Cambria Math" panose="02040503050406030204" pitchFamily="18" charset="0"/>
                      </a:rPr>
                      <m:t>, </m:t>
                    </m:r>
                    <m:r>
                      <a:rPr lang="en-US" altLang="zh-TW" sz="2800" b="1" i="1" smtClean="0">
                        <a:latin typeface="Cambria Math" panose="02040503050406030204" pitchFamily="18" charset="0"/>
                      </a:rPr>
                      <m:t>𝟏</m:t>
                    </m:r>
                    <m:r>
                      <a:rPr lang="en-US" altLang="zh-TW" sz="2800" b="1" i="1" smtClean="0">
                        <a:latin typeface="Cambria Math" panose="02040503050406030204" pitchFamily="18" charset="0"/>
                      </a:rPr>
                      <m:t>)</m:t>
                    </m:r>
                  </m:oMath>
                </a14:m>
                <a:endParaRPr lang="zh-TW" altLang="en-US" sz="2800" b="1"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712181" y="1307654"/>
                <a:ext cx="8915400" cy="4275667"/>
              </a:xfrm>
              <a:blipFill>
                <a:blip r:embed="rId2"/>
                <a:stretch>
                  <a:fillRect l="-1300" b="-33666"/>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75</a:t>
            </a:fld>
            <a:endParaRPr lang="en-US" dirty="0"/>
          </a:p>
        </p:txBody>
      </p:sp>
      <p:grpSp>
        <p:nvGrpSpPr>
          <p:cNvPr id="5" name="Group 574"/>
          <p:cNvGrpSpPr/>
          <p:nvPr/>
        </p:nvGrpSpPr>
        <p:grpSpPr>
          <a:xfrm>
            <a:off x="6989832" y="2763366"/>
            <a:ext cx="5202168" cy="2214029"/>
            <a:chOff x="2354223" y="1304726"/>
            <a:chExt cx="6404766" cy="2725852"/>
          </a:xfrm>
        </p:grpSpPr>
        <p:grpSp>
          <p:nvGrpSpPr>
            <p:cNvPr id="6" name="Group 575"/>
            <p:cNvGrpSpPr/>
            <p:nvPr/>
          </p:nvGrpSpPr>
          <p:grpSpPr>
            <a:xfrm>
              <a:off x="3122343" y="1304726"/>
              <a:ext cx="5636646" cy="2725852"/>
              <a:chOff x="3110312" y="1563955"/>
              <a:chExt cx="5954149" cy="2732742"/>
            </a:xfrm>
          </p:grpSpPr>
          <p:sp>
            <p:nvSpPr>
              <p:cNvPr id="15" name="Oval 588"/>
              <p:cNvSpPr/>
              <p:nvPr/>
            </p:nvSpPr>
            <p:spPr>
              <a:xfrm>
                <a:off x="6559611"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Oval 589"/>
              <p:cNvSpPr/>
              <p:nvPr/>
            </p:nvSpPr>
            <p:spPr>
              <a:xfrm>
                <a:off x="6539159" y="3071874"/>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Oval 590"/>
              <p:cNvSpPr/>
              <p:nvPr/>
            </p:nvSpPr>
            <p:spPr>
              <a:xfrm>
                <a:off x="4253261"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591"/>
              <p:cNvSpPr/>
              <p:nvPr/>
            </p:nvSpPr>
            <p:spPr>
              <a:xfrm>
                <a:off x="4253261"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Oval 592"/>
              <p:cNvSpPr/>
              <p:nvPr/>
            </p:nvSpPr>
            <p:spPr>
              <a:xfrm>
                <a:off x="4253261" y="3401188"/>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Oval 593"/>
              <p:cNvSpPr/>
              <p:nvPr/>
            </p:nvSpPr>
            <p:spPr>
              <a:xfrm>
                <a:off x="4253261" y="1563955"/>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 name="Straight Arrow Connector 594"/>
              <p:cNvCxnSpPr>
                <a:stCxn id="77" idx="6"/>
              </p:cNvCxnSpPr>
              <p:nvPr/>
            </p:nvCxnSpPr>
            <p:spPr>
              <a:xfrm>
                <a:off x="6911625" y="2624612"/>
                <a:ext cx="770485" cy="2967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2" name="Oval 595"/>
              <p:cNvSpPr/>
              <p:nvPr/>
            </p:nvSpPr>
            <p:spPr>
              <a:xfrm>
                <a:off x="7682110" y="277982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3" name="Straight Arrow Connector 596"/>
              <p:cNvCxnSpPr>
                <a:stCxn id="78" idx="6"/>
              </p:cNvCxnSpPr>
              <p:nvPr/>
            </p:nvCxnSpPr>
            <p:spPr>
              <a:xfrm flipV="1">
                <a:off x="6891173" y="2921371"/>
                <a:ext cx="790937" cy="29205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597"/>
              <p:cNvCxnSpPr/>
              <p:nvPr/>
            </p:nvCxnSpPr>
            <p:spPr>
              <a:xfrm>
                <a:off x="8034124" y="2921371"/>
                <a:ext cx="551537" cy="895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598"/>
                  <p:cNvSpPr txBox="1"/>
                  <p:nvPr/>
                </p:nvSpPr>
                <p:spPr>
                  <a:xfrm>
                    <a:off x="8585661" y="2678753"/>
                    <a:ext cx="478800" cy="379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charset="0"/>
                                </a:rPr>
                                <m:t>𝑦</m:t>
                              </m:r>
                            </m:e>
                          </m:acc>
                        </m:oMath>
                      </m:oMathPara>
                    </a14:m>
                    <a:endParaRPr lang="en-US" sz="1600" dirty="0"/>
                  </a:p>
                </p:txBody>
              </p:sp>
            </mc:Choice>
            <mc:Fallback xmlns="">
              <p:sp>
                <p:nvSpPr>
                  <p:cNvPr id="599" name="TextBox 598"/>
                  <p:cNvSpPr txBox="1">
                    <a:spLocks noRot="1" noChangeAspect="1" noMove="1" noResize="1" noEditPoints="1" noAdjustHandles="1" noChangeArrowheads="1" noChangeShapeType="1" noTextEdit="1"/>
                  </p:cNvSpPr>
                  <p:nvPr/>
                </p:nvSpPr>
                <p:spPr>
                  <a:xfrm>
                    <a:off x="8585661" y="2678753"/>
                    <a:ext cx="478800" cy="379884"/>
                  </a:xfrm>
                  <a:prstGeom prst="rect">
                    <a:avLst/>
                  </a:prstGeom>
                  <a:blipFill>
                    <a:blip r:embed="rId3"/>
                    <a:stretch>
                      <a:fillRect t="-21569" r="-66667" b="-23529"/>
                    </a:stretch>
                  </a:blipFill>
                </p:spPr>
                <p:txBody>
                  <a:bodyPr/>
                  <a:lstStyle/>
                  <a:p>
                    <a:r>
                      <a:rPr lang="en-US">
                        <a:noFill/>
                      </a:rPr>
                      <a:t> </a:t>
                    </a:r>
                  </a:p>
                </p:txBody>
              </p:sp>
            </mc:Fallback>
          </mc:AlternateContent>
          <p:cxnSp>
            <p:nvCxnSpPr>
              <p:cNvPr id="26" name="Straight Arrow Connector 599"/>
              <p:cNvCxnSpPr/>
              <p:nvPr/>
            </p:nvCxnSpPr>
            <p:spPr>
              <a:xfrm flipV="1">
                <a:off x="3462326" y="1705504"/>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600"/>
              <p:cNvCxnSpPr/>
              <p:nvPr/>
            </p:nvCxnSpPr>
            <p:spPr>
              <a:xfrm>
                <a:off x="3462326" y="2317915"/>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601"/>
              <p:cNvCxnSpPr/>
              <p:nvPr/>
            </p:nvCxnSpPr>
            <p:spPr>
              <a:xfrm>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602"/>
              <p:cNvCxnSpPr/>
              <p:nvPr/>
            </p:nvCxnSpPr>
            <p:spPr>
              <a:xfrm>
                <a:off x="3462326" y="2317915"/>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603"/>
              <p:cNvCxnSpPr/>
              <p:nvPr/>
            </p:nvCxnSpPr>
            <p:spPr>
              <a:xfrm flipV="1">
                <a:off x="3462326" y="1705504"/>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604"/>
              <p:cNvCxnSpPr/>
              <p:nvPr/>
            </p:nvCxnSpPr>
            <p:spPr>
              <a:xfrm flipV="1">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605"/>
              <p:cNvCxnSpPr/>
              <p:nvPr/>
            </p:nvCxnSpPr>
            <p:spPr>
              <a:xfrm>
                <a:off x="3462326" y="2930326"/>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606"/>
              <p:cNvCxnSpPr/>
              <p:nvPr/>
            </p:nvCxnSpPr>
            <p:spPr>
              <a:xfrm>
                <a:off x="3462326" y="2930326"/>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607"/>
              <p:cNvCxnSpPr/>
              <p:nvPr/>
            </p:nvCxnSpPr>
            <p:spPr>
              <a:xfrm flipV="1">
                <a:off x="3462326" y="3542737"/>
                <a:ext cx="790935"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608"/>
              <p:cNvCxnSpPr/>
              <p:nvPr/>
            </p:nvCxnSpPr>
            <p:spPr>
              <a:xfrm flipV="1">
                <a:off x="3462326" y="2930326"/>
                <a:ext cx="790935" cy="6124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609"/>
              <p:cNvCxnSpPr/>
              <p:nvPr/>
            </p:nvCxnSpPr>
            <p:spPr>
              <a:xfrm flipV="1">
                <a:off x="3462326" y="2317915"/>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610"/>
              <p:cNvCxnSpPr/>
              <p:nvPr/>
            </p:nvCxnSpPr>
            <p:spPr>
              <a:xfrm flipV="1">
                <a:off x="3462326" y="1705504"/>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611"/>
              <p:cNvSpPr/>
              <p:nvPr/>
            </p:nvSpPr>
            <p:spPr>
              <a:xfrm>
                <a:off x="4253261" y="4013600"/>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9" name="Straight Arrow Connector 612"/>
              <p:cNvCxnSpPr/>
              <p:nvPr/>
            </p:nvCxnSpPr>
            <p:spPr>
              <a:xfrm>
                <a:off x="3462326" y="3542738"/>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613"/>
              <p:cNvCxnSpPr/>
              <p:nvPr/>
            </p:nvCxnSpPr>
            <p:spPr>
              <a:xfrm>
                <a:off x="3462326" y="2930326"/>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614"/>
              <p:cNvCxnSpPr/>
              <p:nvPr/>
            </p:nvCxnSpPr>
            <p:spPr>
              <a:xfrm>
                <a:off x="3462326" y="2317915"/>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42" name="Oval 615"/>
              <p:cNvSpPr/>
              <p:nvPr/>
            </p:nvSpPr>
            <p:spPr>
              <a:xfrm>
                <a:off x="5396210"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616"/>
              <p:cNvSpPr/>
              <p:nvPr/>
            </p:nvSpPr>
            <p:spPr>
              <a:xfrm>
                <a:off x="5396210" y="307285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617"/>
              <p:cNvSpPr/>
              <p:nvPr/>
            </p:nvSpPr>
            <p:spPr>
              <a:xfrm>
                <a:off x="5396210" y="189326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618"/>
              <p:cNvSpPr/>
              <p:nvPr/>
            </p:nvSpPr>
            <p:spPr>
              <a:xfrm>
                <a:off x="5396210" y="366265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6" name="Straight Arrow Connector 619"/>
              <p:cNvCxnSpPr/>
              <p:nvPr/>
            </p:nvCxnSpPr>
            <p:spPr>
              <a:xfrm>
                <a:off x="4605275" y="1705504"/>
                <a:ext cx="790935" cy="3293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620"/>
              <p:cNvCxnSpPr/>
              <p:nvPr/>
            </p:nvCxnSpPr>
            <p:spPr>
              <a:xfrm>
                <a:off x="4605275" y="2317915"/>
                <a:ext cx="790935" cy="306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621"/>
              <p:cNvCxnSpPr/>
              <p:nvPr/>
            </p:nvCxnSpPr>
            <p:spPr>
              <a:xfrm>
                <a:off x="4605275" y="3542737"/>
                <a:ext cx="790935" cy="26146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622"/>
              <p:cNvCxnSpPr/>
              <p:nvPr/>
            </p:nvCxnSpPr>
            <p:spPr>
              <a:xfrm>
                <a:off x="4605275" y="2930326"/>
                <a:ext cx="790935" cy="2840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623"/>
              <p:cNvCxnSpPr/>
              <p:nvPr/>
            </p:nvCxnSpPr>
            <p:spPr>
              <a:xfrm flipV="1">
                <a:off x="4605275" y="3214406"/>
                <a:ext cx="790935" cy="328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624"/>
              <p:cNvCxnSpPr/>
              <p:nvPr/>
            </p:nvCxnSpPr>
            <p:spPr>
              <a:xfrm flipV="1">
                <a:off x="4605275" y="3804201"/>
                <a:ext cx="790935" cy="3509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625"/>
              <p:cNvCxnSpPr/>
              <p:nvPr/>
            </p:nvCxnSpPr>
            <p:spPr>
              <a:xfrm flipV="1">
                <a:off x="4605275" y="2034818"/>
                <a:ext cx="790935" cy="2830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626"/>
              <p:cNvCxnSpPr/>
              <p:nvPr/>
            </p:nvCxnSpPr>
            <p:spPr>
              <a:xfrm flipV="1">
                <a:off x="4605275" y="3214406"/>
                <a:ext cx="790935" cy="94074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627"/>
              <p:cNvCxnSpPr/>
              <p:nvPr/>
            </p:nvCxnSpPr>
            <p:spPr>
              <a:xfrm>
                <a:off x="4605275" y="2930326"/>
                <a:ext cx="790935" cy="87387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628"/>
              <p:cNvCxnSpPr/>
              <p:nvPr/>
            </p:nvCxnSpPr>
            <p:spPr>
              <a:xfrm>
                <a:off x="4605275" y="2317915"/>
                <a:ext cx="790935" cy="148628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629"/>
              <p:cNvCxnSpPr/>
              <p:nvPr/>
            </p:nvCxnSpPr>
            <p:spPr>
              <a:xfrm>
                <a:off x="4605275" y="1705504"/>
                <a:ext cx="790935" cy="2098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630"/>
              <p:cNvCxnSpPr/>
              <p:nvPr/>
            </p:nvCxnSpPr>
            <p:spPr>
              <a:xfrm>
                <a:off x="4605275" y="1705504"/>
                <a:ext cx="790935" cy="150890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631"/>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632"/>
              <p:cNvCxnSpPr/>
              <p:nvPr/>
            </p:nvCxnSpPr>
            <p:spPr>
              <a:xfrm flipV="1">
                <a:off x="4605275" y="2034818"/>
                <a:ext cx="790935" cy="2120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633"/>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34"/>
              <p:cNvCxnSpPr/>
              <p:nvPr/>
            </p:nvCxnSpPr>
            <p:spPr>
              <a:xfrm flipV="1">
                <a:off x="4605275" y="2034818"/>
                <a:ext cx="790935" cy="15079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35"/>
              <p:cNvCxnSpPr/>
              <p:nvPr/>
            </p:nvCxnSpPr>
            <p:spPr>
              <a:xfrm flipV="1">
                <a:off x="4605275" y="2624612"/>
                <a:ext cx="790935" cy="3057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36"/>
              <p:cNvCxnSpPr/>
              <p:nvPr/>
            </p:nvCxnSpPr>
            <p:spPr>
              <a:xfrm flipV="1">
                <a:off x="4605275" y="2034818"/>
                <a:ext cx="790935" cy="8955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7"/>
              <p:cNvCxnSpPr/>
              <p:nvPr/>
            </p:nvCxnSpPr>
            <p:spPr>
              <a:xfrm>
                <a:off x="4605275" y="2317915"/>
                <a:ext cx="790935" cy="89649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38"/>
              <p:cNvCxnSpPr/>
              <p:nvPr/>
            </p:nvCxnSpPr>
            <p:spPr>
              <a:xfrm>
                <a:off x="4605275" y="1705504"/>
                <a:ext cx="790935" cy="9191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39"/>
              <p:cNvCxnSpPr>
                <a:endCxn id="77" idx="2"/>
              </p:cNvCxnSpPr>
              <p:nvPr/>
            </p:nvCxnSpPr>
            <p:spPr>
              <a:xfrm>
                <a:off x="5748224" y="2034818"/>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40"/>
              <p:cNvCxnSpPr>
                <a:endCxn id="78" idx="2"/>
              </p:cNvCxnSpPr>
              <p:nvPr/>
            </p:nvCxnSpPr>
            <p:spPr>
              <a:xfrm flipV="1">
                <a:off x="5748224" y="3213423"/>
                <a:ext cx="790935" cy="98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41"/>
              <p:cNvCxnSpPr/>
              <p:nvPr/>
            </p:nvCxnSpPr>
            <p:spPr>
              <a:xfrm flipV="1">
                <a:off x="4605275" y="2624612"/>
                <a:ext cx="790935" cy="9181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42"/>
              <p:cNvCxnSpPr>
                <a:endCxn id="77"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43"/>
              <p:cNvCxnSpPr>
                <a:endCxn id="78" idx="2"/>
              </p:cNvCxnSpPr>
              <p:nvPr/>
            </p:nvCxnSpPr>
            <p:spPr>
              <a:xfrm flipV="1">
                <a:off x="5748224" y="3213423"/>
                <a:ext cx="790935" cy="59077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644"/>
              <p:cNvCxnSpPr>
                <a:endCxn id="77"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645"/>
              <p:cNvCxnSpPr>
                <a:endCxn id="78" idx="2"/>
              </p:cNvCxnSpPr>
              <p:nvPr/>
            </p:nvCxnSpPr>
            <p:spPr>
              <a:xfrm>
                <a:off x="5748224" y="2624612"/>
                <a:ext cx="790935" cy="5888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646"/>
              <p:cNvCxnSpPr>
                <a:endCxn id="78" idx="2"/>
              </p:cNvCxnSpPr>
              <p:nvPr/>
            </p:nvCxnSpPr>
            <p:spPr>
              <a:xfrm>
                <a:off x="5748224" y="2034818"/>
                <a:ext cx="790935" cy="117860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647"/>
              <p:cNvCxnSpPr>
                <a:endCxn id="77" idx="2"/>
              </p:cNvCxnSpPr>
              <p:nvPr/>
            </p:nvCxnSpPr>
            <p:spPr>
              <a:xfrm flipV="1">
                <a:off x="5748224" y="2624612"/>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648"/>
              <p:cNvCxnSpPr>
                <a:endCxn id="77" idx="2"/>
              </p:cNvCxnSpPr>
              <p:nvPr/>
            </p:nvCxnSpPr>
            <p:spPr>
              <a:xfrm>
                <a:off x="5748224" y="2624612"/>
                <a:ext cx="81138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76" name="Oval 649"/>
              <p:cNvSpPr/>
              <p:nvPr/>
            </p:nvSpPr>
            <p:spPr>
              <a:xfrm>
                <a:off x="3110312"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650"/>
              <p:cNvSpPr/>
              <p:nvPr/>
            </p:nvSpPr>
            <p:spPr>
              <a:xfrm>
                <a:off x="3110312"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651"/>
              <p:cNvSpPr/>
              <p:nvPr/>
            </p:nvSpPr>
            <p:spPr>
              <a:xfrm>
                <a:off x="3110312" y="340118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mc:AlternateContent xmlns:mc="http://schemas.openxmlformats.org/markup-compatibility/2006" xmlns:a14="http://schemas.microsoft.com/office/drawing/2010/main">
          <mc:Choice Requires="a14">
            <p:sp>
              <p:nvSpPr>
                <p:cNvPr id="7" name="TextBox 576"/>
                <p:cNvSpPr txBox="1"/>
                <p:nvPr/>
              </p:nvSpPr>
              <p:spPr>
                <a:xfrm>
                  <a:off x="2354223" y="2151517"/>
                  <a:ext cx="434877"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m:t>
                            </m:r>
                          </m:sub>
                        </m:sSub>
                      </m:oMath>
                    </m:oMathPara>
                  </a14:m>
                  <a:endParaRPr lang="en-US" sz="2000" dirty="0"/>
                </a:p>
              </p:txBody>
            </p:sp>
          </mc:Choice>
          <mc:Fallback xmlns="">
            <p:sp>
              <p:nvSpPr>
                <p:cNvPr id="577" name="TextBox 576"/>
                <p:cNvSpPr txBox="1">
                  <a:spLocks noRot="1" noChangeAspect="1" noMove="1" noResize="1" noEditPoints="1" noAdjustHandles="1" noChangeArrowheads="1" noChangeShapeType="1" noTextEdit="1"/>
                </p:cNvSpPr>
                <p:nvPr/>
              </p:nvSpPr>
              <p:spPr>
                <a:xfrm>
                  <a:off x="2354223" y="2151517"/>
                  <a:ext cx="434877" cy="492604"/>
                </a:xfrm>
                <a:prstGeom prst="rect">
                  <a:avLst/>
                </a:prstGeom>
                <a:blipFill>
                  <a:blip r:embed="rId4"/>
                  <a:stretch>
                    <a:fillRect l="-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577"/>
                <p:cNvSpPr txBox="1"/>
                <p:nvPr/>
              </p:nvSpPr>
              <p:spPr>
                <a:xfrm>
                  <a:off x="2355523" y="2763481"/>
                  <a:ext cx="433578"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2</m:t>
                            </m:r>
                          </m:sub>
                        </m:sSub>
                      </m:oMath>
                    </m:oMathPara>
                  </a14:m>
                  <a:endParaRPr lang="en-US" sz="2000" dirty="0"/>
                </a:p>
              </p:txBody>
            </p:sp>
          </mc:Choice>
          <mc:Fallback xmlns="">
            <p:sp>
              <p:nvSpPr>
                <p:cNvPr id="578" name="TextBox 577"/>
                <p:cNvSpPr txBox="1">
                  <a:spLocks noRot="1" noChangeAspect="1" noMove="1" noResize="1" noEditPoints="1" noAdjustHandles="1" noChangeArrowheads="1" noChangeShapeType="1" noTextEdit="1"/>
                </p:cNvSpPr>
                <p:nvPr/>
              </p:nvSpPr>
              <p:spPr>
                <a:xfrm>
                  <a:off x="2355523" y="2763481"/>
                  <a:ext cx="433578" cy="492604"/>
                </a:xfrm>
                <a:prstGeom prst="rect">
                  <a:avLst/>
                </a:prstGeom>
                <a:blipFill>
                  <a:blip r:embed="rId5"/>
                  <a:stretch>
                    <a:fillRect l="-12069"/>
                  </a:stretch>
                </a:blipFill>
              </p:spPr>
              <p:txBody>
                <a:bodyPr/>
                <a:lstStyle/>
                <a:p>
                  <a:r>
                    <a:rPr lang="en-US">
                      <a:noFill/>
                    </a:rPr>
                    <a:t> </a:t>
                  </a:r>
                </a:p>
              </p:txBody>
            </p:sp>
          </mc:Fallback>
        </mc:AlternateContent>
        <p:cxnSp>
          <p:nvCxnSpPr>
            <p:cNvPr id="9" name="Straight Arrow Connector 579"/>
            <p:cNvCxnSpPr>
              <a:cxnSpLocks/>
              <a:stCxn id="7" idx="3"/>
            </p:cNvCxnSpPr>
            <p:nvPr/>
          </p:nvCxnSpPr>
          <p:spPr>
            <a:xfrm flipV="1">
              <a:off x="2789100" y="2056787"/>
              <a:ext cx="333243" cy="3410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580"/>
            <p:cNvCxnSpPr>
              <a:cxnSpLocks/>
              <a:stCxn id="8" idx="3"/>
            </p:cNvCxnSpPr>
            <p:nvPr/>
          </p:nvCxnSpPr>
          <p:spPr>
            <a:xfrm flipV="1">
              <a:off x="2789101" y="2667653"/>
              <a:ext cx="333241" cy="3421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582"/>
            <p:cNvCxnSpPr>
              <a:cxnSpLocks/>
              <a:stCxn id="7" idx="3"/>
            </p:cNvCxnSpPr>
            <p:nvPr/>
          </p:nvCxnSpPr>
          <p:spPr>
            <a:xfrm>
              <a:off x="2789100" y="2397819"/>
              <a:ext cx="333243" cy="2698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583"/>
            <p:cNvCxnSpPr>
              <a:cxnSpLocks/>
              <a:stCxn id="7" idx="3"/>
            </p:cNvCxnSpPr>
            <p:nvPr/>
          </p:nvCxnSpPr>
          <p:spPr>
            <a:xfrm>
              <a:off x="2789100" y="2397819"/>
              <a:ext cx="333243" cy="88070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584"/>
            <p:cNvCxnSpPr>
              <a:cxnSpLocks/>
              <a:stCxn id="8" idx="3"/>
            </p:cNvCxnSpPr>
            <p:nvPr/>
          </p:nvCxnSpPr>
          <p:spPr>
            <a:xfrm flipV="1">
              <a:off x="2789101" y="2056787"/>
              <a:ext cx="333241" cy="9529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585"/>
            <p:cNvCxnSpPr>
              <a:cxnSpLocks/>
              <a:stCxn id="8" idx="3"/>
            </p:cNvCxnSpPr>
            <p:nvPr/>
          </p:nvCxnSpPr>
          <p:spPr>
            <a:xfrm>
              <a:off x="2789101" y="3009783"/>
              <a:ext cx="333241" cy="2687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9" name="TextBox 86"/>
              <p:cNvSpPr txBox="1"/>
              <p:nvPr/>
            </p:nvSpPr>
            <p:spPr>
              <a:xfrm>
                <a:off x="2128721" y="2405412"/>
                <a:ext cx="3007490" cy="460575"/>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panose="02040503050406030204" pitchFamily="18" charset="0"/>
                        </a:rPr>
                        <m:t>𝑥</m:t>
                      </m:r>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oMath>
                  </m:oMathPara>
                </a14:m>
                <a:endParaRPr lang="en-US" sz="2800" dirty="0"/>
              </a:p>
            </p:txBody>
          </p:sp>
        </mc:Choice>
        <mc:Fallback xmlns="">
          <p:sp>
            <p:nvSpPr>
              <p:cNvPr id="79" name="TextBox 86"/>
              <p:cNvSpPr txBox="1">
                <a:spLocks noRot="1" noChangeAspect="1" noMove="1" noResize="1" noEditPoints="1" noAdjustHandles="1" noChangeArrowheads="1" noChangeShapeType="1" noTextEdit="1"/>
              </p:cNvSpPr>
              <p:nvPr/>
            </p:nvSpPr>
            <p:spPr>
              <a:xfrm>
                <a:off x="2128721" y="2405412"/>
                <a:ext cx="3007490" cy="460575"/>
              </a:xfrm>
              <a:prstGeom prst="rect">
                <a:avLst/>
              </a:prstGeom>
              <a:blipFill>
                <a:blip r:embed="rId6"/>
                <a:stretch>
                  <a:fillRect/>
                </a:stretch>
              </a:blipFill>
            </p:spPr>
            <p:txBody>
              <a:bodyPr/>
              <a:lstStyle/>
              <a:p>
                <a:r>
                  <a:rPr lang="zh-TW" altLang="en-US">
                    <a:noFill/>
                  </a:rPr>
                  <a:t> </a:t>
                </a:r>
              </a:p>
            </p:txBody>
          </p:sp>
        </mc:Fallback>
      </mc:AlternateContent>
      <p:sp>
        <p:nvSpPr>
          <p:cNvPr id="80" name="文字方塊 79"/>
          <p:cNvSpPr txBox="1"/>
          <p:nvPr/>
        </p:nvSpPr>
        <p:spPr>
          <a:xfrm>
            <a:off x="8801887" y="5196247"/>
            <a:ext cx="1695162" cy="1384995"/>
          </a:xfrm>
          <a:prstGeom prst="rect">
            <a:avLst/>
          </a:prstGeom>
          <a:noFill/>
        </p:spPr>
        <p:txBody>
          <a:bodyPr wrap="square" rtlCol="0">
            <a:spAutoFit/>
          </a:bodyPr>
          <a:lstStyle/>
          <a:p>
            <a:r>
              <a:rPr lang="en-US" altLang="zh-TW" sz="2800" dirty="0"/>
              <a:t>W[3]: </a:t>
            </a:r>
          </a:p>
          <a:p>
            <a:r>
              <a:rPr lang="en-US" altLang="zh-TW" sz="2800" dirty="0"/>
              <a:t>W[4]: </a:t>
            </a:r>
          </a:p>
          <a:p>
            <a:r>
              <a:rPr lang="en-US" altLang="zh-TW" sz="2800" dirty="0"/>
              <a:t>W[5]: </a:t>
            </a:r>
            <a:endParaRPr lang="zh-TW" altLang="en-US" sz="2800" dirty="0"/>
          </a:p>
        </p:txBody>
      </p:sp>
      <p:sp>
        <p:nvSpPr>
          <p:cNvPr id="81" name="文字方塊 80"/>
          <p:cNvSpPr txBox="1"/>
          <p:nvPr/>
        </p:nvSpPr>
        <p:spPr>
          <a:xfrm>
            <a:off x="9649468" y="5182662"/>
            <a:ext cx="2086812" cy="1384995"/>
          </a:xfrm>
          <a:prstGeom prst="rect">
            <a:avLst/>
          </a:prstGeom>
          <a:noFill/>
        </p:spPr>
        <p:txBody>
          <a:bodyPr wrap="square" rtlCol="0">
            <a:spAutoFit/>
          </a:bodyPr>
          <a:lstStyle/>
          <a:p>
            <a:r>
              <a:rPr lang="en-US" altLang="zh-TW" sz="2800" dirty="0"/>
              <a:t> (4, 5)</a:t>
            </a:r>
          </a:p>
          <a:p>
            <a:r>
              <a:rPr lang="en-US" altLang="zh-TW" sz="2800" dirty="0"/>
              <a:t> (2, 4)</a:t>
            </a:r>
          </a:p>
          <a:p>
            <a:r>
              <a:rPr lang="en-US" altLang="zh-TW" sz="2800" dirty="0"/>
              <a:t> (1, 2)</a:t>
            </a:r>
            <a:endParaRPr lang="zh-TW" altLang="en-US" sz="2800" dirty="0"/>
          </a:p>
        </p:txBody>
      </p:sp>
    </p:spTree>
    <p:extLst>
      <p:ext uri="{BB962C8B-B14F-4D97-AF65-F5344CB8AC3E}">
        <p14:creationId xmlns:p14="http://schemas.microsoft.com/office/powerpoint/2010/main" val="211217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500"/>
                                        <p:tgtEl>
                                          <p:spTgt spid="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xEl>
                                              <p:pRg st="0" end="0"/>
                                            </p:txEl>
                                          </p:spTgt>
                                        </p:tgtEl>
                                        <p:attrNameLst>
                                          <p:attrName>style.visibility</p:attrName>
                                        </p:attrNameLst>
                                      </p:cBhvr>
                                      <p:to>
                                        <p:strVal val="visible"/>
                                      </p:to>
                                    </p:set>
                                    <p:animEffect transition="in" filter="fade">
                                      <p:cBhvr>
                                        <p:cTn id="20" dur="500"/>
                                        <p:tgtEl>
                                          <p:spTgt spid="8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25950" y="256708"/>
            <a:ext cx="9632271" cy="1280890"/>
          </a:xfrm>
        </p:spPr>
        <p:txBody>
          <a:bodyPr/>
          <a:lstStyle/>
          <a:p>
            <a:r>
              <a:rPr lang="en-US" altLang="zh-TW" dirty="0"/>
              <a:t>Dimensions of </a:t>
            </a:r>
            <a:r>
              <a:rPr lang="en-US" altLang="zh-TW" dirty="0" err="1" smtClean="0"/>
              <a:t>vectorized</a:t>
            </a:r>
            <a:r>
              <a:rPr lang="en-US" altLang="zh-TW" dirty="0" smtClean="0"/>
              <a:t> implementations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589211" y="1264555"/>
                <a:ext cx="9440031" cy="5095782"/>
              </a:xfrm>
            </p:spPr>
            <p:txBody>
              <a:bodyPr>
                <a:noAutofit/>
              </a:bodyPr>
              <a:lstStyle/>
              <a:p>
                <a:r>
                  <a:rPr lang="en-US" altLang="zh-TW" sz="2800" dirty="0">
                    <a:latin typeface="Cambria Math" panose="02040503050406030204" pitchFamily="18" charset="0"/>
                  </a:rPr>
                  <a:t>For one single training example:</a:t>
                </a:r>
              </a:p>
              <a:p>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𝑧</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𝑏</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oMath>
                </a14:m>
                <a:endParaRPr lang="en-US" altLang="zh-TW" sz="2800" b="0" dirty="0"/>
              </a:p>
              <a:p>
                <a14:m>
                  <m:oMath xmlns:m="http://schemas.openxmlformats.org/officeDocument/2006/math">
                    <m:d>
                      <m:dPr>
                        <m:ctrlPr>
                          <a:rPr lang="en-US" altLang="zh-TW" sz="2800" b="0" i="1" smtClean="0">
                            <a:latin typeface="Cambria Math" panose="02040503050406030204" pitchFamily="18" charset="0"/>
                          </a:rPr>
                        </m:ctrlPr>
                      </m:dPr>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𝑛</m:t>
                            </m:r>
                          </m:e>
                          <m:sup>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𝑙</m:t>
                                </m:r>
                              </m:e>
                            </m:d>
                          </m:sup>
                        </m:sSup>
                        <m:r>
                          <a:rPr lang="en-US" altLang="zh-TW" sz="2800" b="0" i="1" smtClean="0">
                            <a:latin typeface="Cambria Math" panose="02040503050406030204" pitchFamily="18" charset="0"/>
                          </a:rPr>
                          <m:t>,1</m:t>
                        </m:r>
                      </m:e>
                    </m:d>
                    <m:r>
                      <a:rPr lang="en-US" altLang="zh-TW" sz="2800" b="0" i="1" smtClean="0">
                        <a:latin typeface="Cambria Math" panose="02040503050406030204" pitchFamily="18" charset="0"/>
                      </a:rPr>
                      <m:t>=</m:t>
                    </m:r>
                    <m:d>
                      <m:dPr>
                        <m:ctrlPr>
                          <a:rPr lang="en-US" altLang="zh-TW" sz="2800" b="0" i="1" smtClean="0">
                            <a:latin typeface="Cambria Math" panose="02040503050406030204" pitchFamily="18" charset="0"/>
                          </a:rPr>
                        </m:ctrlPr>
                      </m:dPr>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𝑛</m:t>
                            </m:r>
                          </m:e>
                          <m:sup>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𝑙</m:t>
                                </m:r>
                              </m:e>
                            </m:d>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𝑛</m:t>
                            </m:r>
                          </m:e>
                          <m:sup>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−1</m:t>
                                </m:r>
                              </m:e>
                            </m:d>
                          </m:sup>
                        </m:sSup>
                      </m:e>
                    </m:d>
                    <m:r>
                      <a:rPr lang="en-US" altLang="zh-TW" sz="2800" b="0" i="1" smtClean="0">
                        <a:latin typeface="Cambria Math" panose="02040503050406030204" pitchFamily="18" charset="0"/>
                        <a:ea typeface="Cambria Math" panose="02040503050406030204" pitchFamily="18" charset="0"/>
                      </a:rPr>
                      <m:t>×</m:t>
                    </m:r>
                    <m:d>
                      <m:dPr>
                        <m:ctrlPr>
                          <a:rPr lang="en-US" altLang="zh-TW" sz="2800" b="0" i="1" smtClean="0">
                            <a:latin typeface="Cambria Math" panose="02040503050406030204" pitchFamily="18" charset="0"/>
                            <a:ea typeface="Cambria Math" panose="02040503050406030204" pitchFamily="18" charset="0"/>
                          </a:rPr>
                        </m:ctrlPr>
                      </m:dPr>
                      <m:e>
                        <m:sSup>
                          <m:sSupPr>
                            <m:ctrlPr>
                              <a:rPr lang="en-US" altLang="zh-TW" sz="2800" b="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𝑛</m:t>
                            </m:r>
                          </m:e>
                          <m:sup>
                            <m:d>
                              <m:dPr>
                                <m:begChr m:val="["/>
                                <m:endChr m:val="]"/>
                                <m:ctrlPr>
                                  <a:rPr lang="en-US" altLang="zh-TW" sz="2800" b="0" i="1" smtClean="0">
                                    <a:latin typeface="Cambria Math" panose="02040503050406030204" pitchFamily="18" charset="0"/>
                                    <a:ea typeface="Cambria Math" panose="02040503050406030204" pitchFamily="18" charset="0"/>
                                  </a:rPr>
                                </m:ctrlPr>
                              </m:dPr>
                              <m:e>
                                <m:r>
                                  <a:rPr lang="en-US" altLang="zh-TW" sz="2800" b="0" i="1" smtClean="0">
                                    <a:latin typeface="Cambria Math" panose="02040503050406030204" pitchFamily="18" charset="0"/>
                                    <a:ea typeface="Cambria Math" panose="02040503050406030204" pitchFamily="18" charset="0"/>
                                  </a:rPr>
                                  <m:t>𝑙</m:t>
                                </m:r>
                                <m:r>
                                  <a:rPr lang="en-US" altLang="zh-TW" sz="2800" b="0" i="1" smtClean="0">
                                    <a:latin typeface="Cambria Math" panose="02040503050406030204" pitchFamily="18" charset="0"/>
                                    <a:ea typeface="Cambria Math" panose="02040503050406030204" pitchFamily="18" charset="0"/>
                                  </a:rPr>
                                  <m:t>−1</m:t>
                                </m:r>
                              </m:e>
                            </m:d>
                          </m:sup>
                        </m:sSup>
                        <m:r>
                          <a:rPr lang="en-US" altLang="zh-TW" sz="2800" b="0" i="1" smtClean="0">
                            <a:latin typeface="Cambria Math" panose="02040503050406030204" pitchFamily="18" charset="0"/>
                            <a:ea typeface="Cambria Math" panose="02040503050406030204" pitchFamily="18" charset="0"/>
                          </a:rPr>
                          <m:t>,1</m:t>
                        </m:r>
                      </m:e>
                    </m:d>
                    <m:r>
                      <a:rPr lang="en-US" altLang="zh-TW" sz="2800" b="0" i="1" smtClean="0">
                        <a:latin typeface="Cambria Math" panose="02040503050406030204" pitchFamily="18" charset="0"/>
                        <a:ea typeface="Cambria Math" panose="02040503050406030204" pitchFamily="18" charset="0"/>
                      </a:rPr>
                      <m:t>+</m:t>
                    </m:r>
                    <m:sSup>
                      <m:sSupPr>
                        <m:ctrlPr>
                          <a:rPr lang="en-US" altLang="zh-TW" sz="2800" b="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𝑛</m:t>
                        </m:r>
                      </m:e>
                      <m:sup>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𝑙</m:t>
                        </m:r>
                        <m:r>
                          <a:rPr lang="en-US" altLang="zh-TW" sz="2800" b="0" i="1" smtClean="0">
                            <a:latin typeface="Cambria Math" panose="02040503050406030204" pitchFamily="18" charset="0"/>
                            <a:ea typeface="Cambria Math" panose="02040503050406030204" pitchFamily="18" charset="0"/>
                          </a:rPr>
                          <m:t>]</m:t>
                        </m:r>
                      </m:sup>
                    </m:sSup>
                    <m:r>
                      <a:rPr lang="en-US" altLang="zh-TW" sz="2800" b="0" i="1" smtClean="0">
                        <a:latin typeface="Cambria Math" panose="02040503050406030204" pitchFamily="18" charset="0"/>
                        <a:ea typeface="Cambria Math" panose="02040503050406030204" pitchFamily="18" charset="0"/>
                      </a:rPr>
                      <m:t>,1)</m:t>
                    </m:r>
                  </m:oMath>
                </a14:m>
                <a:endParaRPr lang="en-US" altLang="zh-TW" sz="2800" dirty="0"/>
              </a:p>
              <a:p>
                <a:endParaRPr lang="en-US" altLang="zh-TW" sz="2800" dirty="0" smtClean="0"/>
              </a:p>
              <a:p>
                <a:endParaRPr lang="en-US" altLang="zh-TW" sz="2800" dirty="0" smtClean="0"/>
              </a:p>
              <a:p>
                <a:endParaRPr lang="en-US" altLang="zh-TW" sz="2800" dirty="0"/>
              </a:p>
              <a:p>
                <a:r>
                  <a:rPr lang="en-US" altLang="zh-TW" sz="2800" dirty="0"/>
                  <a:t>For a </a:t>
                </a:r>
                <a:r>
                  <a:rPr lang="en-US" altLang="zh-TW" sz="2800" dirty="0" err="1"/>
                  <a:t>vectorized</a:t>
                </a:r>
                <a:r>
                  <a:rPr lang="en-US" altLang="zh-TW" sz="2800" dirty="0"/>
                  <a:t> implementation over m examples</a:t>
                </a:r>
              </a:p>
              <a:p>
                <a14:m>
                  <m:oMath xmlns:m="http://schemas.openxmlformats.org/officeDocument/2006/math">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𝑍</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𝑊</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𝐴</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−1]</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𝑏</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oMath>
                </a14:m>
                <a:endParaRPr lang="en-US" altLang="zh-TW" sz="2800" dirty="0"/>
              </a:p>
              <a:p>
                <a14:m>
                  <m:oMath xmlns:m="http://schemas.openxmlformats.org/officeDocument/2006/math">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𝑛</m:t>
                            </m:r>
                          </m:e>
                          <m:sup>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𝑙</m:t>
                                </m:r>
                              </m:e>
                            </m:d>
                          </m:sup>
                        </m:sSup>
                        <m:r>
                          <a:rPr lang="en-US" altLang="zh-TW" sz="2800" i="1">
                            <a:latin typeface="Cambria Math" panose="02040503050406030204" pitchFamily="18" charset="0"/>
                          </a:rPr>
                          <m:t>,</m:t>
                        </m:r>
                        <m:r>
                          <a:rPr lang="en-US" altLang="zh-TW" sz="2800" b="0" i="1" smtClean="0">
                            <a:latin typeface="Cambria Math" panose="02040503050406030204" pitchFamily="18" charset="0"/>
                          </a:rPr>
                          <m:t>𝑚</m:t>
                        </m:r>
                      </m:e>
                    </m:d>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𝑛</m:t>
                            </m:r>
                          </m:e>
                          <m:sup>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𝑙</m:t>
                                </m:r>
                              </m:e>
                            </m:d>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𝑛</m:t>
                            </m:r>
                          </m:e>
                          <m:sup>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𝑙</m:t>
                                </m:r>
                                <m:r>
                                  <a:rPr lang="en-US" altLang="zh-TW" sz="2800" i="1">
                                    <a:latin typeface="Cambria Math" panose="02040503050406030204" pitchFamily="18" charset="0"/>
                                  </a:rPr>
                                  <m:t>−1</m:t>
                                </m:r>
                              </m:e>
                            </m:d>
                          </m:sup>
                        </m:sSup>
                      </m:e>
                    </m:d>
                    <m:r>
                      <a:rPr lang="en-US" altLang="zh-TW" sz="2800" i="1">
                        <a:latin typeface="Cambria Math" panose="02040503050406030204" pitchFamily="18" charset="0"/>
                        <a:ea typeface="Cambria Math" panose="02040503050406030204" pitchFamily="18" charset="0"/>
                      </a:rPr>
                      <m:t>×</m:t>
                    </m:r>
                    <m:d>
                      <m:dPr>
                        <m:ctrlPr>
                          <a:rPr lang="en-US" altLang="zh-TW" sz="2800" i="1">
                            <a:latin typeface="Cambria Math" panose="02040503050406030204" pitchFamily="18" charset="0"/>
                            <a:ea typeface="Cambria Math" panose="02040503050406030204" pitchFamily="18" charset="0"/>
                          </a:rPr>
                        </m:ctrlPr>
                      </m:dPr>
                      <m:e>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𝑛</m:t>
                            </m:r>
                          </m:e>
                          <m:sup>
                            <m:d>
                              <m:dPr>
                                <m:begChr m:val="["/>
                                <m:endChr m:val="]"/>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𝑙</m:t>
                                </m:r>
                                <m:r>
                                  <a:rPr lang="en-US" altLang="zh-TW" sz="2800" i="1">
                                    <a:latin typeface="Cambria Math" panose="02040503050406030204" pitchFamily="18" charset="0"/>
                                    <a:ea typeface="Cambria Math" panose="02040503050406030204" pitchFamily="18" charset="0"/>
                                  </a:rPr>
                                  <m:t>−1</m:t>
                                </m:r>
                              </m:e>
                            </m:d>
                          </m:sup>
                        </m:sSup>
                        <m:r>
                          <a:rPr lang="en-US" altLang="zh-TW" sz="2800" i="1">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𝑚</m:t>
                        </m:r>
                      </m:e>
                    </m:d>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𝑛</m:t>
                        </m:r>
                      </m:e>
                      <m:sup>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𝑙</m:t>
                        </m:r>
                        <m:r>
                          <a:rPr lang="en-US" altLang="zh-TW" sz="2800" i="1">
                            <a:latin typeface="Cambria Math" panose="02040503050406030204" pitchFamily="18" charset="0"/>
                            <a:ea typeface="Cambria Math" panose="02040503050406030204" pitchFamily="18" charset="0"/>
                          </a:rPr>
                          <m:t>]</m:t>
                        </m:r>
                      </m:sup>
                    </m:sSup>
                    <m:r>
                      <a:rPr lang="en-US" altLang="zh-TW" sz="2800" i="1">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𝑚</m:t>
                    </m:r>
                    <m:r>
                      <a:rPr lang="en-US" altLang="zh-TW" sz="2800" i="1">
                        <a:latin typeface="Cambria Math" panose="02040503050406030204" pitchFamily="18" charset="0"/>
                        <a:ea typeface="Cambria Math" panose="02040503050406030204" pitchFamily="18" charset="0"/>
                      </a:rPr>
                      <m:t>)</m:t>
                    </m:r>
                  </m:oMath>
                </a14:m>
                <a:endParaRPr lang="en-US" altLang="zh-TW" sz="2800" dirty="0"/>
              </a:p>
              <a:p>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589211" y="1264555"/>
                <a:ext cx="9440031" cy="5095782"/>
              </a:xfrm>
              <a:blipFill>
                <a:blip r:embed="rId2"/>
                <a:stretch>
                  <a:fillRect l="-1227" t="-1196"/>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76</a:t>
            </a:fld>
            <a:endParaRPr lang="en-US"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93622471"/>
                  </p:ext>
                </p:extLst>
              </p:nvPr>
            </p:nvGraphicFramePr>
            <p:xfrm>
              <a:off x="3677244" y="3091530"/>
              <a:ext cx="6532076" cy="1441831"/>
            </p:xfrm>
            <a:graphic>
              <a:graphicData uri="http://schemas.openxmlformats.org/drawingml/2006/table">
                <a:tbl>
                  <a:tblPr firstRow="1" bandRow="1">
                    <a:tableStyleId>{5C22544A-7EE6-4342-B048-85BDC9FD1C3A}</a:tableStyleId>
                  </a:tblPr>
                  <a:tblGrid>
                    <a:gridCol w="4250694">
                      <a:extLst>
                        <a:ext uri="{9D8B030D-6E8A-4147-A177-3AD203B41FA5}">
                          <a16:colId xmlns:a16="http://schemas.microsoft.com/office/drawing/2014/main" val="20000"/>
                        </a:ext>
                      </a:extLst>
                    </a:gridCol>
                    <a:gridCol w="2281382">
                      <a:extLst>
                        <a:ext uri="{9D8B030D-6E8A-4147-A177-3AD203B41FA5}">
                          <a16:colId xmlns:a16="http://schemas.microsoft.com/office/drawing/2014/main" val="20001"/>
                        </a:ext>
                      </a:extLst>
                    </a:gridCol>
                  </a:tblGrid>
                  <a:tr h="370840">
                    <a:tc>
                      <a:txBody>
                        <a:bodyPr/>
                        <a:lstStyle/>
                        <a:p>
                          <a:r>
                            <a:rPr lang="en-US" altLang="zh-TW" sz="2400" dirty="0"/>
                            <a:t>Matrix</a:t>
                          </a:r>
                          <a:endParaRPr lang="zh-TW" altLang="en-US" sz="2400" dirty="0"/>
                        </a:p>
                      </a:txBody>
                      <a:tcPr/>
                    </a:tc>
                    <a:tc>
                      <a:txBody>
                        <a:bodyPr/>
                        <a:lstStyle/>
                        <a:p>
                          <a:r>
                            <a:rPr lang="en-US" altLang="zh-TW" sz="2400" dirty="0"/>
                            <a:t>Dimensions</a:t>
                          </a:r>
                          <a:endParaRPr lang="zh-TW" altLang="en-US" sz="2400" dirty="0"/>
                        </a:p>
                      </a:txBody>
                      <a:tcPr/>
                    </a:tc>
                    <a:extLst>
                      <a:ext uri="{0D108BD9-81ED-4DB2-BD59-A6C34878D82A}">
                        <a16:rowId xmlns:a16="http://schemas.microsoft.com/office/drawing/2014/main" val="10000"/>
                      </a:ext>
                    </a:extLst>
                  </a:tr>
                  <a:tr h="370840">
                    <a:tc>
                      <a:txBody>
                        <a:bodyPr/>
                        <a:lstStyle/>
                        <a:p>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𝑍</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 </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𝐴</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oMath>
                          </a14:m>
                          <a:r>
                            <a:rPr lang="en-US" altLang="zh-TW" sz="2400" dirty="0"/>
                            <a:t>, </a:t>
                          </a:r>
                          <a14:m>
                            <m:oMath xmlns:m="http://schemas.openxmlformats.org/officeDocument/2006/math">
                              <m:sSup>
                                <m:sSupPr>
                                  <m:ctrlPr>
                                    <a:rPr lang="en-US" altLang="zh-TW" sz="2400" i="1" smtClean="0">
                                      <a:latin typeface="Cambria Math" panose="02040503050406030204" pitchFamily="18" charset="0"/>
                                    </a:rPr>
                                  </m:ctrlPr>
                                </m:sSup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m:t>
                                      </m:r>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𝑑𝑍</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 </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𝑑𝐴</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𝑑𝑏</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m:t>
                                  </m:r>
                                  <m:r>
                                    <a:rPr lang="en-US" altLang="zh-TW" sz="2400" b="0" i="1" smtClean="0">
                                      <a:latin typeface="Cambria Math" panose="02040503050406030204" pitchFamily="18" charset="0"/>
                                    </a:rPr>
                                    <m:t>]</m:t>
                                  </m:r>
                                </m:sup>
                              </m:sSup>
                            </m:oMath>
                          </a14:m>
                          <a:endParaRPr lang="zh-TW" altLang="en-US" sz="2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𝑛</m:t>
                                    </m:r>
                                  </m:e>
                                  <m:sup>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m:t>
                                    </m:r>
                                    <m:r>
                                      <a:rPr lang="en-US" altLang="zh-TW" sz="2400" i="1">
                                        <a:latin typeface="Cambria Math" panose="02040503050406030204" pitchFamily="18" charset="0"/>
                                        <a:ea typeface="Cambria Math" panose="02040503050406030204" pitchFamily="18" charset="0"/>
                                      </a:rPr>
                                      <m:t>]</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𝑚</m:t>
                                </m:r>
                                <m:r>
                                  <a:rPr lang="en-US" altLang="zh-TW" sz="2400" i="1">
                                    <a:latin typeface="Cambria Math" panose="02040503050406030204" pitchFamily="18" charset="0"/>
                                    <a:ea typeface="Cambria Math" panose="02040503050406030204" pitchFamily="18" charset="0"/>
                                  </a:rPr>
                                  <m:t>)</m:t>
                                </m:r>
                              </m:oMath>
                            </m:oMathPara>
                          </a14:m>
                          <a:endParaRPr lang="en-US" altLang="zh-TW" sz="2400"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left"/>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𝑑𝑊</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m:t>
                                    </m:r>
                                    <m:r>
                                      <a:rPr lang="en-US" altLang="zh-TW" sz="2400" b="0" i="1" smtClean="0">
                                        <a:latin typeface="Cambria Math" panose="02040503050406030204" pitchFamily="18" charset="0"/>
                                      </a:rPr>
                                      <m:t>]</m:t>
                                    </m:r>
                                  </m:sup>
                                </m:sSup>
                              </m:oMath>
                            </m:oMathPara>
                          </a14:m>
                          <a:endParaRPr lang="zh-TW" altLang="en-US" sz="2400"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𝑛</m:t>
                                        </m:r>
                                      </m:e>
                                      <m:sup>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m:t>
                                            </m:r>
                                          </m:e>
                                        </m:d>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𝑛</m:t>
                                        </m:r>
                                      </m:e>
                                      <m:sup>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m:t>
                                            </m:r>
                                            <m:r>
                                              <a:rPr lang="en-US" altLang="zh-TW" sz="2400" i="1">
                                                <a:latin typeface="Cambria Math" panose="02040503050406030204" pitchFamily="18" charset="0"/>
                                              </a:rPr>
                                              <m:t>−1</m:t>
                                            </m:r>
                                          </m:e>
                                        </m:d>
                                      </m:sup>
                                    </m:sSup>
                                  </m:e>
                                </m:d>
                              </m:oMath>
                            </m:oMathPara>
                          </a14:m>
                          <a:endParaRPr lang="zh-TW" altLang="en-US" sz="2400" dirty="0"/>
                        </a:p>
                      </a:txBody>
                      <a:tcPr/>
                    </a:tc>
                    <a:extLst>
                      <a:ext uri="{0D108BD9-81ED-4DB2-BD59-A6C34878D82A}">
                        <a16:rowId xmlns:a16="http://schemas.microsoft.com/office/drawing/2014/main" val="10002"/>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93622471"/>
                  </p:ext>
                </p:extLst>
              </p:nvPr>
            </p:nvGraphicFramePr>
            <p:xfrm>
              <a:off x="3677244" y="3091530"/>
              <a:ext cx="6532076" cy="1441831"/>
            </p:xfrm>
            <a:graphic>
              <a:graphicData uri="http://schemas.openxmlformats.org/drawingml/2006/table">
                <a:tbl>
                  <a:tblPr firstRow="1" bandRow="1">
                    <a:tableStyleId>{5C22544A-7EE6-4342-B048-85BDC9FD1C3A}</a:tableStyleId>
                  </a:tblPr>
                  <a:tblGrid>
                    <a:gridCol w="4250694">
                      <a:extLst>
                        <a:ext uri="{9D8B030D-6E8A-4147-A177-3AD203B41FA5}">
                          <a16:colId xmlns:a16="http://schemas.microsoft.com/office/drawing/2014/main" val="20000"/>
                        </a:ext>
                      </a:extLst>
                    </a:gridCol>
                    <a:gridCol w="2281382">
                      <a:extLst>
                        <a:ext uri="{9D8B030D-6E8A-4147-A177-3AD203B41FA5}">
                          <a16:colId xmlns:a16="http://schemas.microsoft.com/office/drawing/2014/main" val="20001"/>
                        </a:ext>
                      </a:extLst>
                    </a:gridCol>
                  </a:tblGrid>
                  <a:tr h="457200">
                    <a:tc>
                      <a:txBody>
                        <a:bodyPr/>
                        <a:lstStyle/>
                        <a:p>
                          <a:r>
                            <a:rPr lang="en-US" altLang="zh-TW" sz="2400" dirty="0"/>
                            <a:t>Matrix</a:t>
                          </a:r>
                          <a:endParaRPr lang="zh-TW" altLang="en-US" sz="2400" dirty="0"/>
                        </a:p>
                      </a:txBody>
                      <a:tcPr/>
                    </a:tc>
                    <a:tc>
                      <a:txBody>
                        <a:bodyPr/>
                        <a:lstStyle/>
                        <a:p>
                          <a:r>
                            <a:rPr lang="en-US" altLang="zh-TW" sz="2400" dirty="0"/>
                            <a:t>Dimensions</a:t>
                          </a:r>
                          <a:endParaRPr lang="zh-TW" altLang="en-US" sz="2400" dirty="0"/>
                        </a:p>
                      </a:txBody>
                      <a:tcPr/>
                    </a:tc>
                    <a:extLst>
                      <a:ext uri="{0D108BD9-81ED-4DB2-BD59-A6C34878D82A}">
                        <a16:rowId xmlns:a16="http://schemas.microsoft.com/office/drawing/2014/main" val="10000"/>
                      </a:ext>
                    </a:extLst>
                  </a:tr>
                  <a:tr h="472821">
                    <a:tc>
                      <a:txBody>
                        <a:bodyPr/>
                        <a:lstStyle/>
                        <a:p>
                          <a:endParaRPr lang="zh-TW"/>
                        </a:p>
                      </a:txBody>
                      <a:tcPr>
                        <a:blipFill>
                          <a:blip r:embed="rId3"/>
                          <a:stretch>
                            <a:fillRect l="-143" t="-106410" r="-54155" b="-110256"/>
                          </a:stretch>
                        </a:blipFill>
                      </a:tcPr>
                    </a:tc>
                    <a:tc>
                      <a:txBody>
                        <a:bodyPr/>
                        <a:lstStyle/>
                        <a:p>
                          <a:endParaRPr lang="zh-TW"/>
                        </a:p>
                      </a:txBody>
                      <a:tcPr>
                        <a:blipFill>
                          <a:blip r:embed="rId3"/>
                          <a:stretch>
                            <a:fillRect l="-186898" t="-106410" r="-1070" b="-110256"/>
                          </a:stretch>
                        </a:blipFill>
                      </a:tcPr>
                    </a:tc>
                    <a:extLst>
                      <a:ext uri="{0D108BD9-81ED-4DB2-BD59-A6C34878D82A}">
                        <a16:rowId xmlns:a16="http://schemas.microsoft.com/office/drawing/2014/main" val="10001"/>
                      </a:ext>
                    </a:extLst>
                  </a:tr>
                  <a:tr h="511810">
                    <a:tc>
                      <a:txBody>
                        <a:bodyPr/>
                        <a:lstStyle/>
                        <a:p>
                          <a:endParaRPr lang="zh-TW"/>
                        </a:p>
                      </a:txBody>
                      <a:tcPr>
                        <a:blipFill>
                          <a:blip r:embed="rId3"/>
                          <a:stretch>
                            <a:fillRect l="-143" t="-191667" r="-54155" b="-2381"/>
                          </a:stretch>
                        </a:blipFill>
                      </a:tcPr>
                    </a:tc>
                    <a:tc>
                      <a:txBody>
                        <a:bodyPr/>
                        <a:lstStyle/>
                        <a:p>
                          <a:endParaRPr lang="zh-TW"/>
                        </a:p>
                      </a:txBody>
                      <a:tcPr>
                        <a:blipFill>
                          <a:blip r:embed="rId3"/>
                          <a:stretch>
                            <a:fillRect l="-186898" t="-191667" r="-1070" b="-2381"/>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24569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deep networks?</a:t>
            </a:r>
            <a:endParaRPr lang="zh-TW" altLang="en-US" dirty="0"/>
          </a:p>
        </p:txBody>
      </p:sp>
      <p:pic>
        <p:nvPicPr>
          <p:cNvPr id="46" name="內容版面配置區 45"/>
          <p:cNvPicPr>
            <a:picLocks noGrp="1" noChangeAspect="1"/>
          </p:cNvPicPr>
          <p:nvPr>
            <p:ph idx="1"/>
          </p:nvPr>
        </p:nvPicPr>
        <p:blipFill rotWithShape="1">
          <a:blip r:embed="rId3">
            <a:extLst>
              <a:ext uri="{28A0092B-C50C-407E-A947-70E740481C1C}">
                <a14:useLocalDpi xmlns:a14="http://schemas.microsoft.com/office/drawing/2010/main" val="0"/>
              </a:ext>
            </a:extLst>
          </a:blip>
          <a:srcRect l="17820" t="24533" r="7940" b="28488"/>
          <a:stretch/>
        </p:blipFill>
        <p:spPr>
          <a:xfrm>
            <a:off x="855571" y="2103154"/>
            <a:ext cx="1577789" cy="1775012"/>
          </a:xfrm>
        </p:spPr>
      </p:pic>
      <p:sp>
        <p:nvSpPr>
          <p:cNvPr id="4" name="投影片編號版面配置區 3"/>
          <p:cNvSpPr>
            <a:spLocks noGrp="1"/>
          </p:cNvSpPr>
          <p:nvPr>
            <p:ph type="sldNum" sz="quarter" idx="12"/>
          </p:nvPr>
        </p:nvSpPr>
        <p:spPr/>
        <p:txBody>
          <a:bodyPr/>
          <a:lstStyle/>
          <a:p>
            <a:fld id="{D57F1E4F-1CFF-5643-939E-217C01CDF565}" type="slidenum">
              <a:rPr lang="en-US" smtClean="0"/>
              <a:pPr/>
              <a:t>77</a:t>
            </a:fld>
            <a:endParaRPr lang="en-US" dirty="0"/>
          </a:p>
        </p:txBody>
      </p:sp>
      <p:grpSp>
        <p:nvGrpSpPr>
          <p:cNvPr id="5" name="Group 145"/>
          <p:cNvGrpSpPr/>
          <p:nvPr/>
        </p:nvGrpSpPr>
        <p:grpSpPr>
          <a:xfrm>
            <a:off x="2608317" y="1819835"/>
            <a:ext cx="2063073" cy="4053920"/>
            <a:chOff x="2608317" y="1621681"/>
            <a:chExt cx="2063073" cy="4053920"/>
          </a:xfrm>
        </p:grpSpPr>
        <p:graphicFrame>
          <p:nvGraphicFramePr>
            <p:cNvPr id="6" name="Object 2"/>
            <p:cNvGraphicFramePr>
              <a:graphicFrameLocks noChangeAspect="1"/>
            </p:cNvGraphicFramePr>
            <p:nvPr>
              <p:extLst/>
            </p:nvPr>
          </p:nvGraphicFramePr>
          <p:xfrm>
            <a:off x="2608317" y="4059458"/>
            <a:ext cx="2063073" cy="1616143"/>
          </p:xfrm>
          <a:graphic>
            <a:graphicData uri="http://schemas.openxmlformats.org/presentationml/2006/ole">
              <mc:AlternateContent xmlns:mc="http://schemas.openxmlformats.org/markup-compatibility/2006">
                <mc:Choice xmlns:v="urn:schemas-microsoft-com:vml" Requires="v">
                  <p:oleObj spid="_x0000_s1077" name="Acrobat Document" r:id="rId4" imgW="5728680" imgH="3856320" progId="AcroExch.Document.7">
                    <p:embed/>
                  </p:oleObj>
                </mc:Choice>
                <mc:Fallback>
                  <p:oleObj name="Acrobat Document" r:id="rId4" imgW="5728680" imgH="385632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317" y="4059458"/>
                          <a:ext cx="2063073" cy="1616143"/>
                        </a:xfrm>
                        <a:prstGeom prst="rect">
                          <a:avLst/>
                        </a:prstGeom>
                        <a:noFill/>
                        <a:ln>
                          <a:noFill/>
                        </a:ln>
                        <a:effectLst/>
                        <a:extLst/>
                      </p:spPr>
                    </p:pic>
                  </p:oleObj>
                </mc:Fallback>
              </mc:AlternateContent>
            </a:graphicData>
          </a:graphic>
        </p:graphicFrame>
        <p:sp>
          <p:nvSpPr>
            <p:cNvPr id="7" name="Oval 32"/>
            <p:cNvSpPr/>
            <p:nvPr/>
          </p:nvSpPr>
          <p:spPr>
            <a:xfrm>
              <a:off x="3270817" y="221153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Oval 34"/>
            <p:cNvSpPr/>
            <p:nvPr/>
          </p:nvSpPr>
          <p:spPr>
            <a:xfrm>
              <a:off x="3270818" y="280139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Oval 35"/>
            <p:cNvSpPr/>
            <p:nvPr/>
          </p:nvSpPr>
          <p:spPr>
            <a:xfrm>
              <a:off x="3270815" y="3391245"/>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Oval 46"/>
            <p:cNvSpPr/>
            <p:nvPr/>
          </p:nvSpPr>
          <p:spPr>
            <a:xfrm>
              <a:off x="3270815" y="162168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62"/>
          <p:cNvGrpSpPr/>
          <p:nvPr/>
        </p:nvGrpSpPr>
        <p:grpSpPr>
          <a:xfrm>
            <a:off x="3728015" y="2038326"/>
            <a:ext cx="3322004" cy="3835429"/>
            <a:chOff x="3728015" y="1840172"/>
            <a:chExt cx="3322004" cy="3835429"/>
          </a:xfrm>
        </p:grpSpPr>
        <p:pic>
          <p:nvPicPr>
            <p:cNvPr id="12" name="Picture 19"/>
            <p:cNvPicPr>
              <a:picLocks noChangeAspect="1"/>
            </p:cNvPicPr>
            <p:nvPr/>
          </p:nvPicPr>
          <p:blipFill rotWithShape="1">
            <a:blip r:embed="rId6">
              <a:extLst>
                <a:ext uri="{28A0092B-C50C-407E-A947-70E740481C1C}">
                  <a14:useLocalDpi xmlns:a14="http://schemas.microsoft.com/office/drawing/2010/main" val="0"/>
                </a:ext>
              </a:extLst>
            </a:blip>
            <a:srcRect t="7188"/>
            <a:stretch/>
          </p:blipFill>
          <p:spPr>
            <a:xfrm>
              <a:off x="4824120" y="4059458"/>
              <a:ext cx="2225899" cy="1616143"/>
            </a:xfrm>
            <a:prstGeom prst="rect">
              <a:avLst/>
            </a:prstGeom>
          </p:spPr>
        </p:pic>
        <p:grpSp>
          <p:nvGrpSpPr>
            <p:cNvPr id="13" name="Group 160"/>
            <p:cNvGrpSpPr/>
            <p:nvPr/>
          </p:nvGrpSpPr>
          <p:grpSpPr>
            <a:xfrm>
              <a:off x="3728015" y="1840172"/>
              <a:ext cx="2437655" cy="1779673"/>
              <a:chOff x="3728015" y="1840172"/>
              <a:chExt cx="2437655" cy="1779673"/>
            </a:xfrm>
          </p:grpSpPr>
          <p:cxnSp>
            <p:nvCxnSpPr>
              <p:cNvPr id="14" name="Straight Arrow Connector 96"/>
              <p:cNvCxnSpPr>
                <a:stCxn id="8" idx="6"/>
                <a:endCxn id="18" idx="2"/>
              </p:cNvCxnSpPr>
              <p:nvPr/>
            </p:nvCxnSpPr>
            <p:spPr>
              <a:xfrm flipV="1">
                <a:off x="3728018" y="2755166"/>
                <a:ext cx="1980452" cy="2748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99"/>
              <p:cNvCxnSpPr>
                <a:stCxn id="8" idx="6"/>
                <a:endCxn id="17" idx="2"/>
              </p:cNvCxnSpPr>
              <p:nvPr/>
            </p:nvCxnSpPr>
            <p:spPr>
              <a:xfrm flipV="1">
                <a:off x="3728018" y="2165311"/>
                <a:ext cx="1980452" cy="8646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9"/>
              <p:cNvGrpSpPr/>
              <p:nvPr/>
            </p:nvGrpSpPr>
            <p:grpSpPr>
              <a:xfrm>
                <a:off x="3728015" y="1840172"/>
                <a:ext cx="2437655" cy="1779673"/>
                <a:chOff x="3728015" y="1840172"/>
                <a:chExt cx="2437655" cy="1779673"/>
              </a:xfrm>
            </p:grpSpPr>
            <p:sp>
              <p:nvSpPr>
                <p:cNvPr id="17" name="Oval 66"/>
                <p:cNvSpPr/>
                <p:nvPr/>
              </p:nvSpPr>
              <p:spPr>
                <a:xfrm>
                  <a:off x="5708470" y="193671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Oval 67"/>
                <p:cNvSpPr/>
                <p:nvPr/>
              </p:nvSpPr>
              <p:spPr>
                <a:xfrm>
                  <a:off x="5708470" y="252656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Oval 68"/>
                <p:cNvSpPr/>
                <p:nvPr/>
              </p:nvSpPr>
              <p:spPr>
                <a:xfrm>
                  <a:off x="5708470" y="311642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0" name="Straight Arrow Connector 73"/>
                <p:cNvCxnSpPr>
                  <a:endCxn id="17" idx="2"/>
                </p:cNvCxnSpPr>
                <p:nvPr/>
              </p:nvCxnSpPr>
              <p:spPr>
                <a:xfrm>
                  <a:off x="3728015" y="1840172"/>
                  <a:ext cx="1980455" cy="32513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75"/>
                <p:cNvCxnSpPr>
                  <a:stCxn id="7" idx="6"/>
                  <a:endCxn id="18" idx="2"/>
                </p:cNvCxnSpPr>
                <p:nvPr/>
              </p:nvCxnSpPr>
              <p:spPr>
                <a:xfrm>
                  <a:off x="3728017" y="2440136"/>
                  <a:ext cx="1980453" cy="31503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78"/>
                <p:cNvCxnSpPr>
                  <a:stCxn id="8" idx="6"/>
                  <a:endCxn id="19" idx="2"/>
                </p:cNvCxnSpPr>
                <p:nvPr/>
              </p:nvCxnSpPr>
              <p:spPr>
                <a:xfrm>
                  <a:off x="3728018" y="3029991"/>
                  <a:ext cx="1980452" cy="31502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81"/>
                <p:cNvCxnSpPr>
                  <a:stCxn id="9" idx="6"/>
                  <a:endCxn id="19" idx="2"/>
                </p:cNvCxnSpPr>
                <p:nvPr/>
              </p:nvCxnSpPr>
              <p:spPr>
                <a:xfrm flipV="1">
                  <a:off x="3728015" y="3345020"/>
                  <a:ext cx="1980455" cy="2748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84"/>
                <p:cNvCxnSpPr>
                  <a:stCxn id="9" idx="6"/>
                  <a:endCxn id="18" idx="2"/>
                </p:cNvCxnSpPr>
                <p:nvPr/>
              </p:nvCxnSpPr>
              <p:spPr>
                <a:xfrm flipV="1">
                  <a:off x="3728015" y="2755166"/>
                  <a:ext cx="1980455" cy="86467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87"/>
                <p:cNvCxnSpPr>
                  <a:stCxn id="9" idx="6"/>
                  <a:endCxn id="17" idx="2"/>
                </p:cNvCxnSpPr>
                <p:nvPr/>
              </p:nvCxnSpPr>
              <p:spPr>
                <a:xfrm flipV="1">
                  <a:off x="3728015" y="2165311"/>
                  <a:ext cx="1980455" cy="14545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90"/>
                <p:cNvCxnSpPr>
                  <a:stCxn id="7" idx="6"/>
                  <a:endCxn id="17" idx="2"/>
                </p:cNvCxnSpPr>
                <p:nvPr/>
              </p:nvCxnSpPr>
              <p:spPr>
                <a:xfrm flipV="1">
                  <a:off x="3728017" y="2165311"/>
                  <a:ext cx="1980453" cy="2748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93"/>
                <p:cNvCxnSpPr>
                  <a:stCxn id="7" idx="6"/>
                  <a:endCxn id="19" idx="2"/>
                </p:cNvCxnSpPr>
                <p:nvPr/>
              </p:nvCxnSpPr>
              <p:spPr>
                <a:xfrm>
                  <a:off x="3728017" y="2440136"/>
                  <a:ext cx="1980453" cy="9048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102"/>
                <p:cNvCxnSpPr>
                  <a:stCxn id="10" idx="6"/>
                  <a:endCxn id="18" idx="2"/>
                </p:cNvCxnSpPr>
                <p:nvPr/>
              </p:nvCxnSpPr>
              <p:spPr>
                <a:xfrm>
                  <a:off x="3728015" y="1850281"/>
                  <a:ext cx="1980455" cy="90488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105"/>
                <p:cNvCxnSpPr>
                  <a:stCxn id="10" idx="6"/>
                  <a:endCxn id="19" idx="2"/>
                </p:cNvCxnSpPr>
                <p:nvPr/>
              </p:nvCxnSpPr>
              <p:spPr>
                <a:xfrm>
                  <a:off x="3728015" y="1850281"/>
                  <a:ext cx="1980455" cy="149473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grpSp>
      <p:grpSp>
        <p:nvGrpSpPr>
          <p:cNvPr id="30" name="Group 163"/>
          <p:cNvGrpSpPr/>
          <p:nvPr/>
        </p:nvGrpSpPr>
        <p:grpSpPr>
          <a:xfrm>
            <a:off x="6165670" y="2463563"/>
            <a:ext cx="5266611" cy="3417606"/>
            <a:chOff x="6165670" y="2265409"/>
            <a:chExt cx="5266611" cy="3417606"/>
          </a:xfrm>
        </p:grpSpPr>
        <p:pic>
          <p:nvPicPr>
            <p:cNvPr id="31" name="Picture 20"/>
            <p:cNvPicPr>
              <a:picLocks noChangeAspect="1"/>
            </p:cNvPicPr>
            <p:nvPr/>
          </p:nvPicPr>
          <p:blipFill rotWithShape="1">
            <a:blip r:embed="rId7">
              <a:extLst>
                <a:ext uri="{28A0092B-C50C-407E-A947-70E740481C1C}">
                  <a14:useLocalDpi xmlns:a14="http://schemas.microsoft.com/office/drawing/2010/main" val="0"/>
                </a:ext>
              </a:extLst>
            </a:blip>
            <a:srcRect t="6880"/>
            <a:stretch/>
          </p:blipFill>
          <p:spPr>
            <a:xfrm>
              <a:off x="7202122" y="4059458"/>
              <a:ext cx="2345205" cy="1623557"/>
            </a:xfrm>
            <a:prstGeom prst="rect">
              <a:avLst/>
            </a:prstGeom>
          </p:spPr>
        </p:pic>
        <p:grpSp>
          <p:nvGrpSpPr>
            <p:cNvPr id="32" name="Group 161"/>
            <p:cNvGrpSpPr/>
            <p:nvPr/>
          </p:nvGrpSpPr>
          <p:grpSpPr>
            <a:xfrm>
              <a:off x="6165670" y="2265409"/>
              <a:ext cx="5266611" cy="1277765"/>
              <a:chOff x="6165670" y="2265409"/>
              <a:chExt cx="5266611" cy="1277765"/>
            </a:xfrm>
          </p:grpSpPr>
          <p:sp>
            <p:nvSpPr>
              <p:cNvPr id="33" name="Oval 69"/>
              <p:cNvSpPr/>
              <p:nvPr/>
            </p:nvSpPr>
            <p:spPr>
              <a:xfrm>
                <a:off x="8146125" y="2265409"/>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 name="Oval 70"/>
              <p:cNvSpPr/>
              <p:nvPr/>
            </p:nvSpPr>
            <p:spPr>
              <a:xfrm>
                <a:off x="8146125" y="2855263"/>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Oval 71"/>
              <p:cNvSpPr/>
              <p:nvPr/>
            </p:nvSpPr>
            <p:spPr>
              <a:xfrm>
                <a:off x="9897980" y="2541654"/>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6" name="Straight Arrow Connector 108"/>
              <p:cNvCxnSpPr>
                <a:stCxn id="17" idx="6"/>
                <a:endCxn id="33" idx="2"/>
              </p:cNvCxnSpPr>
              <p:nvPr/>
            </p:nvCxnSpPr>
            <p:spPr>
              <a:xfrm>
                <a:off x="6165670" y="2363465"/>
                <a:ext cx="1980455" cy="13054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111"/>
              <p:cNvCxnSpPr>
                <a:stCxn id="17" idx="6"/>
                <a:endCxn id="34" idx="2"/>
              </p:cNvCxnSpPr>
              <p:nvPr/>
            </p:nvCxnSpPr>
            <p:spPr>
              <a:xfrm>
                <a:off x="6165670" y="2363465"/>
                <a:ext cx="1980455" cy="7203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114"/>
              <p:cNvCxnSpPr>
                <a:stCxn id="18" idx="6"/>
                <a:endCxn id="33" idx="2"/>
              </p:cNvCxnSpPr>
              <p:nvPr/>
            </p:nvCxnSpPr>
            <p:spPr>
              <a:xfrm flipV="1">
                <a:off x="6165670" y="2494009"/>
                <a:ext cx="1980455" cy="4593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117"/>
              <p:cNvCxnSpPr>
                <a:stCxn id="18" idx="6"/>
                <a:endCxn id="34" idx="2"/>
              </p:cNvCxnSpPr>
              <p:nvPr/>
            </p:nvCxnSpPr>
            <p:spPr>
              <a:xfrm>
                <a:off x="6165670" y="2953320"/>
                <a:ext cx="1980455" cy="13054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120"/>
              <p:cNvCxnSpPr>
                <a:stCxn id="19" idx="6"/>
                <a:endCxn id="34" idx="2"/>
              </p:cNvCxnSpPr>
              <p:nvPr/>
            </p:nvCxnSpPr>
            <p:spPr>
              <a:xfrm flipV="1">
                <a:off x="6165670" y="3083863"/>
                <a:ext cx="1980455" cy="4593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123"/>
              <p:cNvCxnSpPr>
                <a:stCxn id="19" idx="6"/>
                <a:endCxn id="33" idx="2"/>
              </p:cNvCxnSpPr>
              <p:nvPr/>
            </p:nvCxnSpPr>
            <p:spPr>
              <a:xfrm flipV="1">
                <a:off x="6165670" y="2494009"/>
                <a:ext cx="1980455" cy="104916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126"/>
              <p:cNvCxnSpPr>
                <a:stCxn id="33" idx="6"/>
                <a:endCxn id="35" idx="2"/>
              </p:cNvCxnSpPr>
              <p:nvPr/>
            </p:nvCxnSpPr>
            <p:spPr>
              <a:xfrm>
                <a:off x="8603325" y="2494009"/>
                <a:ext cx="1294655" cy="27624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129"/>
              <p:cNvCxnSpPr>
                <a:stCxn id="34" idx="6"/>
                <a:endCxn id="35" idx="2"/>
              </p:cNvCxnSpPr>
              <p:nvPr/>
            </p:nvCxnSpPr>
            <p:spPr>
              <a:xfrm flipV="1">
                <a:off x="8603325" y="2770254"/>
                <a:ext cx="1294655" cy="3136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32"/>
              <p:cNvCxnSpPr>
                <a:stCxn id="35" idx="6"/>
                <a:endCxn id="45" idx="1"/>
              </p:cNvCxnSpPr>
              <p:nvPr/>
            </p:nvCxnSpPr>
            <p:spPr>
              <a:xfrm>
                <a:off x="10355180" y="2770254"/>
                <a:ext cx="597809"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139"/>
                  <p:cNvSpPr txBox="1"/>
                  <p:nvPr/>
                </p:nvSpPr>
                <p:spPr>
                  <a:xfrm>
                    <a:off x="10952989" y="2554810"/>
                    <a:ext cx="47929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0952989" y="2554810"/>
                    <a:ext cx="479292" cy="430887"/>
                  </a:xfrm>
                  <a:prstGeom prst="rect">
                    <a:avLst/>
                  </a:prstGeom>
                  <a:blipFill rotWithShape="0">
                    <a:blip r:embed="rId8"/>
                    <a:stretch>
                      <a:fillRect/>
                    </a:stretch>
                  </a:blipFill>
                </p:spPr>
                <p:txBody>
                  <a:bodyPr/>
                  <a:lstStyle/>
                  <a:p>
                    <a:r>
                      <a:rPr lang="en-US">
                        <a:noFill/>
                      </a:rPr>
                      <a:t> </a:t>
                    </a:r>
                  </a:p>
                </p:txBody>
              </p:sp>
            </mc:Fallback>
          </mc:AlternateContent>
        </p:grpSp>
      </p:grpSp>
      <p:sp>
        <p:nvSpPr>
          <p:cNvPr id="49" name="向右箭號 48"/>
          <p:cNvSpPr/>
          <p:nvPr/>
        </p:nvSpPr>
        <p:spPr>
          <a:xfrm>
            <a:off x="2501255" y="2837828"/>
            <a:ext cx="704287" cy="261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5738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deep networks?</a:t>
            </a:r>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78</a:t>
            </a:fld>
            <a:endParaRPr lang="en-US" dirty="0"/>
          </a:p>
        </p:txBody>
      </p:sp>
      <p:sp>
        <p:nvSpPr>
          <p:cNvPr id="9" name="內容版面配置區 8"/>
          <p:cNvSpPr>
            <a:spLocks noGrp="1"/>
          </p:cNvSpPr>
          <p:nvPr>
            <p:ph idx="1"/>
          </p:nvPr>
        </p:nvSpPr>
        <p:spPr>
          <a:xfrm>
            <a:off x="1530196" y="1426949"/>
            <a:ext cx="8915400" cy="3777622"/>
          </a:xfrm>
        </p:spPr>
        <p:txBody>
          <a:bodyPr>
            <a:normAutofit/>
          </a:bodyPr>
          <a:lstStyle/>
          <a:p>
            <a:r>
              <a:rPr lang="en-US" altLang="zh-TW" sz="2800" dirty="0"/>
              <a:t>To check even parity of an 8-bit</a:t>
            </a:r>
          </a:p>
          <a:p>
            <a:r>
              <a:rPr lang="en-US" altLang="zh-TW" sz="2800" dirty="0"/>
              <a:t>Using 3 layers of XOR gates is much</a:t>
            </a:r>
            <a:br>
              <a:rPr lang="en-US" altLang="zh-TW" sz="2800" dirty="0"/>
            </a:br>
            <a:r>
              <a:rPr lang="en-US" altLang="zh-TW" sz="2800" dirty="0"/>
              <a:t>simple</a:t>
            </a:r>
          </a:p>
          <a:p>
            <a:r>
              <a:rPr lang="en-US" altLang="zh-TW" sz="2800" dirty="0"/>
              <a:t>Using 2</a:t>
            </a:r>
            <a:r>
              <a:rPr lang="en-US" altLang="zh-TW" sz="2800" baseline="30000" dirty="0"/>
              <a:t>8</a:t>
            </a:r>
            <a:r>
              <a:rPr lang="en-US" altLang="zh-TW" sz="2800" dirty="0"/>
              <a:t> = 256 choices would be much</a:t>
            </a:r>
            <a:br>
              <a:rPr lang="en-US" altLang="zh-TW" sz="2800" dirty="0"/>
            </a:br>
            <a:r>
              <a:rPr lang="en-US" altLang="zh-TW" sz="2800" dirty="0"/>
              <a:t>more complex</a:t>
            </a:r>
            <a:endParaRPr lang="zh-TW" altLang="en-US" sz="2800" dirty="0"/>
          </a:p>
        </p:txBody>
      </p:sp>
      <p:pic>
        <p:nvPicPr>
          <p:cNvPr id="10" name="圖片 9"/>
          <p:cNvPicPr>
            <a:picLocks noChangeAspect="1"/>
          </p:cNvPicPr>
          <p:nvPr/>
        </p:nvPicPr>
        <p:blipFill>
          <a:blip r:embed="rId2"/>
          <a:stretch>
            <a:fillRect/>
          </a:stretch>
        </p:blipFill>
        <p:spPr>
          <a:xfrm>
            <a:off x="3031454" y="3991028"/>
            <a:ext cx="4015458" cy="2866972"/>
          </a:xfrm>
          <a:prstGeom prst="rect">
            <a:avLst/>
          </a:prstGeom>
        </p:spPr>
      </p:pic>
      <p:sp>
        <p:nvSpPr>
          <p:cNvPr id="11" name="圓角矩形 10"/>
          <p:cNvSpPr/>
          <p:nvPr/>
        </p:nvSpPr>
        <p:spPr>
          <a:xfrm>
            <a:off x="9843247" y="1322258"/>
            <a:ext cx="663388" cy="53375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2" name="橢圓 11"/>
          <p:cNvSpPr/>
          <p:nvPr/>
        </p:nvSpPr>
        <p:spPr>
          <a:xfrm>
            <a:off x="9986682" y="1667435"/>
            <a:ext cx="430306" cy="4661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 name="橢圓 13"/>
          <p:cNvSpPr/>
          <p:nvPr/>
        </p:nvSpPr>
        <p:spPr>
          <a:xfrm>
            <a:off x="9986682" y="2326377"/>
            <a:ext cx="430306" cy="4661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a:off x="9986682" y="2933747"/>
            <a:ext cx="430306" cy="4661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15"/>
          <p:cNvSpPr/>
          <p:nvPr/>
        </p:nvSpPr>
        <p:spPr>
          <a:xfrm>
            <a:off x="9986682" y="3631895"/>
            <a:ext cx="430306" cy="4661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16"/>
          <p:cNvSpPr/>
          <p:nvPr/>
        </p:nvSpPr>
        <p:spPr>
          <a:xfrm>
            <a:off x="9986682" y="6023922"/>
            <a:ext cx="430306" cy="4661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橢圓 17"/>
          <p:cNvSpPr/>
          <p:nvPr/>
        </p:nvSpPr>
        <p:spPr>
          <a:xfrm>
            <a:off x="9986682" y="5327537"/>
            <a:ext cx="430306" cy="4661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 name="文字方塊 12"/>
          <p:cNvSpPr txBox="1"/>
          <p:nvPr/>
        </p:nvSpPr>
        <p:spPr>
          <a:xfrm>
            <a:off x="9986682" y="4380759"/>
            <a:ext cx="800219" cy="711445"/>
          </a:xfrm>
          <a:prstGeom prst="rect">
            <a:avLst/>
          </a:prstGeom>
          <a:noFill/>
        </p:spPr>
        <p:txBody>
          <a:bodyPr vert="eaVert" wrap="square" rtlCol="0">
            <a:spAutoFit/>
          </a:bodyPr>
          <a:lstStyle/>
          <a:p>
            <a:r>
              <a:rPr lang="en-US" altLang="zh-TW" sz="4000" b="1" dirty="0"/>
              <a:t>…</a:t>
            </a:r>
            <a:endParaRPr lang="zh-TW" altLang="en-US" sz="4000" b="1" dirty="0"/>
          </a:p>
        </p:txBody>
      </p:sp>
      <p:sp>
        <p:nvSpPr>
          <p:cNvPr id="19" name="文字方塊 18"/>
          <p:cNvSpPr txBox="1"/>
          <p:nvPr/>
        </p:nvSpPr>
        <p:spPr>
          <a:xfrm>
            <a:off x="8624046" y="1595910"/>
            <a:ext cx="519953" cy="461665"/>
          </a:xfrm>
          <a:prstGeom prst="rect">
            <a:avLst/>
          </a:prstGeom>
          <a:noFill/>
        </p:spPr>
        <p:txBody>
          <a:bodyPr wrap="square" rtlCol="0">
            <a:spAutoFit/>
          </a:bodyPr>
          <a:lstStyle/>
          <a:p>
            <a:r>
              <a:rPr lang="en-US" altLang="zh-TW" sz="2400" i="1" dirty="0"/>
              <a:t>x</a:t>
            </a:r>
            <a:r>
              <a:rPr lang="en-US" altLang="zh-TW" sz="2400" baseline="-25000" dirty="0"/>
              <a:t>1</a:t>
            </a:r>
            <a:endParaRPr lang="zh-TW" altLang="en-US" sz="2400" baseline="-25000" dirty="0"/>
          </a:p>
        </p:txBody>
      </p:sp>
      <p:sp>
        <p:nvSpPr>
          <p:cNvPr id="21" name="文字方塊 20"/>
          <p:cNvSpPr txBox="1"/>
          <p:nvPr/>
        </p:nvSpPr>
        <p:spPr>
          <a:xfrm>
            <a:off x="8624047" y="2143287"/>
            <a:ext cx="519953" cy="461665"/>
          </a:xfrm>
          <a:prstGeom prst="rect">
            <a:avLst/>
          </a:prstGeom>
          <a:noFill/>
        </p:spPr>
        <p:txBody>
          <a:bodyPr wrap="square" rtlCol="0">
            <a:spAutoFit/>
          </a:bodyPr>
          <a:lstStyle/>
          <a:p>
            <a:r>
              <a:rPr lang="en-US" altLang="zh-TW" sz="2400" i="1" dirty="0"/>
              <a:t>x</a:t>
            </a:r>
            <a:r>
              <a:rPr lang="en-US" altLang="zh-TW" sz="2400" baseline="-25000" dirty="0"/>
              <a:t>2</a:t>
            </a:r>
            <a:endParaRPr lang="zh-TW" altLang="en-US" sz="2400" baseline="-25000" dirty="0"/>
          </a:p>
        </p:txBody>
      </p:sp>
      <p:sp>
        <p:nvSpPr>
          <p:cNvPr id="22" name="文字方塊 21"/>
          <p:cNvSpPr txBox="1"/>
          <p:nvPr/>
        </p:nvSpPr>
        <p:spPr>
          <a:xfrm>
            <a:off x="8624047" y="2616676"/>
            <a:ext cx="519953" cy="461665"/>
          </a:xfrm>
          <a:prstGeom prst="rect">
            <a:avLst/>
          </a:prstGeom>
          <a:noFill/>
        </p:spPr>
        <p:txBody>
          <a:bodyPr wrap="square" rtlCol="0">
            <a:spAutoFit/>
          </a:bodyPr>
          <a:lstStyle/>
          <a:p>
            <a:r>
              <a:rPr lang="en-US" altLang="zh-TW" sz="2400" i="1" dirty="0"/>
              <a:t>x</a:t>
            </a:r>
            <a:r>
              <a:rPr lang="en-US" altLang="zh-TW" sz="2400" baseline="-25000" dirty="0"/>
              <a:t>3</a:t>
            </a:r>
            <a:endParaRPr lang="zh-TW" altLang="en-US" sz="2400" baseline="-25000" dirty="0"/>
          </a:p>
        </p:txBody>
      </p:sp>
      <p:sp>
        <p:nvSpPr>
          <p:cNvPr id="23" name="文字方塊 22"/>
          <p:cNvSpPr txBox="1"/>
          <p:nvPr/>
        </p:nvSpPr>
        <p:spPr>
          <a:xfrm>
            <a:off x="8624046" y="3013074"/>
            <a:ext cx="519953" cy="461665"/>
          </a:xfrm>
          <a:prstGeom prst="rect">
            <a:avLst/>
          </a:prstGeom>
          <a:noFill/>
        </p:spPr>
        <p:txBody>
          <a:bodyPr wrap="square" rtlCol="0">
            <a:spAutoFit/>
          </a:bodyPr>
          <a:lstStyle/>
          <a:p>
            <a:r>
              <a:rPr lang="en-US" altLang="zh-TW" sz="2400" i="1" dirty="0"/>
              <a:t>x</a:t>
            </a:r>
            <a:r>
              <a:rPr lang="en-US" altLang="zh-TW" sz="2400" baseline="-25000" dirty="0"/>
              <a:t>4</a:t>
            </a:r>
            <a:endParaRPr lang="zh-TW" altLang="en-US" sz="2400" baseline="-25000" dirty="0"/>
          </a:p>
        </p:txBody>
      </p:sp>
      <p:sp>
        <p:nvSpPr>
          <p:cNvPr id="24" name="文字方塊 23"/>
          <p:cNvSpPr txBox="1"/>
          <p:nvPr/>
        </p:nvSpPr>
        <p:spPr>
          <a:xfrm>
            <a:off x="8607683" y="3506828"/>
            <a:ext cx="519953" cy="461665"/>
          </a:xfrm>
          <a:prstGeom prst="rect">
            <a:avLst/>
          </a:prstGeom>
          <a:noFill/>
        </p:spPr>
        <p:txBody>
          <a:bodyPr wrap="square" rtlCol="0">
            <a:spAutoFit/>
          </a:bodyPr>
          <a:lstStyle/>
          <a:p>
            <a:r>
              <a:rPr lang="en-US" altLang="zh-TW" sz="2400" i="1" dirty="0"/>
              <a:t>x</a:t>
            </a:r>
            <a:r>
              <a:rPr lang="en-US" altLang="zh-TW" sz="2400" baseline="-25000" dirty="0"/>
              <a:t>5</a:t>
            </a:r>
            <a:endParaRPr lang="zh-TW" altLang="en-US" sz="2400" baseline="-25000" dirty="0"/>
          </a:p>
        </p:txBody>
      </p:sp>
      <p:sp>
        <p:nvSpPr>
          <p:cNvPr id="25" name="文字方塊 24"/>
          <p:cNvSpPr txBox="1"/>
          <p:nvPr/>
        </p:nvSpPr>
        <p:spPr>
          <a:xfrm>
            <a:off x="8634341" y="3992942"/>
            <a:ext cx="519953" cy="461665"/>
          </a:xfrm>
          <a:prstGeom prst="rect">
            <a:avLst/>
          </a:prstGeom>
          <a:noFill/>
        </p:spPr>
        <p:txBody>
          <a:bodyPr wrap="square" rtlCol="0">
            <a:spAutoFit/>
          </a:bodyPr>
          <a:lstStyle/>
          <a:p>
            <a:r>
              <a:rPr lang="en-US" altLang="zh-TW" sz="2400" i="1" dirty="0"/>
              <a:t>x</a:t>
            </a:r>
            <a:r>
              <a:rPr lang="en-US" altLang="zh-TW" sz="2400" baseline="-25000" dirty="0"/>
              <a:t>6</a:t>
            </a:r>
            <a:endParaRPr lang="zh-TW" altLang="en-US" sz="2400" baseline="-25000" dirty="0"/>
          </a:p>
        </p:txBody>
      </p:sp>
      <p:sp>
        <p:nvSpPr>
          <p:cNvPr id="26" name="文字方塊 25"/>
          <p:cNvSpPr txBox="1"/>
          <p:nvPr/>
        </p:nvSpPr>
        <p:spPr>
          <a:xfrm>
            <a:off x="8623526" y="4422176"/>
            <a:ext cx="519953" cy="461665"/>
          </a:xfrm>
          <a:prstGeom prst="rect">
            <a:avLst/>
          </a:prstGeom>
          <a:noFill/>
        </p:spPr>
        <p:txBody>
          <a:bodyPr wrap="square" rtlCol="0">
            <a:spAutoFit/>
          </a:bodyPr>
          <a:lstStyle/>
          <a:p>
            <a:r>
              <a:rPr lang="en-US" altLang="zh-TW" sz="2400" i="1" dirty="0"/>
              <a:t>x</a:t>
            </a:r>
            <a:r>
              <a:rPr lang="en-US" altLang="zh-TW" sz="2400" baseline="-25000" dirty="0"/>
              <a:t>7</a:t>
            </a:r>
            <a:endParaRPr lang="zh-TW" altLang="en-US" sz="2400" baseline="-25000" dirty="0"/>
          </a:p>
        </p:txBody>
      </p:sp>
      <p:sp>
        <p:nvSpPr>
          <p:cNvPr id="27" name="文字方塊 26"/>
          <p:cNvSpPr txBox="1"/>
          <p:nvPr/>
        </p:nvSpPr>
        <p:spPr>
          <a:xfrm>
            <a:off x="8616303" y="4985637"/>
            <a:ext cx="519953" cy="461665"/>
          </a:xfrm>
          <a:prstGeom prst="rect">
            <a:avLst/>
          </a:prstGeom>
          <a:noFill/>
        </p:spPr>
        <p:txBody>
          <a:bodyPr wrap="square" rtlCol="0">
            <a:spAutoFit/>
          </a:bodyPr>
          <a:lstStyle/>
          <a:p>
            <a:r>
              <a:rPr lang="en-US" altLang="zh-TW" sz="2400" i="1" dirty="0"/>
              <a:t>x</a:t>
            </a:r>
            <a:r>
              <a:rPr lang="en-US" altLang="zh-TW" sz="2400" baseline="-25000" dirty="0"/>
              <a:t>8</a:t>
            </a:r>
            <a:endParaRPr lang="zh-TW" altLang="en-US" sz="2400" baseline="-25000" dirty="0"/>
          </a:p>
        </p:txBody>
      </p:sp>
      <p:cxnSp>
        <p:nvCxnSpPr>
          <p:cNvPr id="28" name="直線單箭頭接點 27"/>
          <p:cNvCxnSpPr/>
          <p:nvPr/>
        </p:nvCxnSpPr>
        <p:spPr>
          <a:xfrm>
            <a:off x="8988705" y="2383431"/>
            <a:ext cx="1032457" cy="1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endCxn id="12" idx="2"/>
          </p:cNvCxnSpPr>
          <p:nvPr/>
        </p:nvCxnSpPr>
        <p:spPr>
          <a:xfrm flipV="1">
            <a:off x="8949191" y="1900518"/>
            <a:ext cx="1037491" cy="468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endCxn id="12" idx="2"/>
          </p:cNvCxnSpPr>
          <p:nvPr/>
        </p:nvCxnSpPr>
        <p:spPr>
          <a:xfrm flipV="1">
            <a:off x="9020908" y="1900518"/>
            <a:ext cx="965774" cy="93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9010736" y="1908694"/>
            <a:ext cx="975946" cy="1395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endCxn id="12" idx="2"/>
          </p:cNvCxnSpPr>
          <p:nvPr/>
        </p:nvCxnSpPr>
        <p:spPr>
          <a:xfrm flipV="1">
            <a:off x="9005650" y="1900518"/>
            <a:ext cx="981032" cy="1856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endCxn id="12" idx="2"/>
          </p:cNvCxnSpPr>
          <p:nvPr/>
        </p:nvCxnSpPr>
        <p:spPr>
          <a:xfrm flipV="1">
            <a:off x="9003107" y="1900518"/>
            <a:ext cx="983575" cy="2398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9001835" y="1908694"/>
            <a:ext cx="974675" cy="280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8988705" y="1948935"/>
            <a:ext cx="977633" cy="3327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9005650" y="1930072"/>
            <a:ext cx="988100" cy="453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9013279" y="1908694"/>
            <a:ext cx="965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字方塊 47"/>
          <p:cNvSpPr txBox="1"/>
          <p:nvPr/>
        </p:nvSpPr>
        <p:spPr>
          <a:xfrm>
            <a:off x="9326596" y="4195295"/>
            <a:ext cx="800219" cy="711445"/>
          </a:xfrm>
          <a:prstGeom prst="rect">
            <a:avLst/>
          </a:prstGeom>
          <a:noFill/>
        </p:spPr>
        <p:txBody>
          <a:bodyPr vert="eaVert" wrap="square" rtlCol="0">
            <a:spAutoFit/>
          </a:bodyPr>
          <a:lstStyle/>
          <a:p>
            <a:r>
              <a:rPr lang="en-US" altLang="zh-TW" sz="4000" b="1" dirty="0"/>
              <a:t>…</a:t>
            </a:r>
            <a:endParaRPr lang="zh-TW" altLang="en-US" sz="4000" b="1" dirty="0"/>
          </a:p>
        </p:txBody>
      </p:sp>
      <p:sp>
        <p:nvSpPr>
          <p:cNvPr id="45" name="文字方塊 44"/>
          <p:cNvSpPr txBox="1"/>
          <p:nvPr/>
        </p:nvSpPr>
        <p:spPr>
          <a:xfrm>
            <a:off x="8899058" y="323101"/>
            <a:ext cx="2605554" cy="954107"/>
          </a:xfrm>
          <a:prstGeom prst="rect">
            <a:avLst/>
          </a:prstGeom>
          <a:noFill/>
        </p:spPr>
        <p:txBody>
          <a:bodyPr wrap="square" rtlCol="0">
            <a:spAutoFit/>
          </a:bodyPr>
          <a:lstStyle/>
          <a:p>
            <a:pPr algn="ctr"/>
            <a:r>
              <a:rPr lang="en-US" altLang="zh-TW" sz="2800" dirty="0"/>
              <a:t>256 neurons in 1 layer</a:t>
            </a:r>
            <a:endParaRPr lang="zh-TW" altLang="en-US" sz="2800" dirty="0"/>
          </a:p>
        </p:txBody>
      </p:sp>
      <p:cxnSp>
        <p:nvCxnSpPr>
          <p:cNvPr id="50" name="直線單箭頭接點 49"/>
          <p:cNvCxnSpPr>
            <a:stCxn id="12" idx="6"/>
          </p:cNvCxnSpPr>
          <p:nvPr/>
        </p:nvCxnSpPr>
        <p:spPr>
          <a:xfrm>
            <a:off x="10416988" y="1900518"/>
            <a:ext cx="749243" cy="1896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14" idx="6"/>
          </p:cNvCxnSpPr>
          <p:nvPr/>
        </p:nvCxnSpPr>
        <p:spPr>
          <a:xfrm>
            <a:off x="10416988" y="2559460"/>
            <a:ext cx="773160" cy="1238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15" idx="6"/>
          </p:cNvCxnSpPr>
          <p:nvPr/>
        </p:nvCxnSpPr>
        <p:spPr>
          <a:xfrm>
            <a:off x="10416988" y="3166830"/>
            <a:ext cx="788894" cy="629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16" idx="6"/>
          </p:cNvCxnSpPr>
          <p:nvPr/>
        </p:nvCxnSpPr>
        <p:spPr>
          <a:xfrm flipV="1">
            <a:off x="10416988" y="3756584"/>
            <a:ext cx="738001" cy="10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18" idx="6"/>
          </p:cNvCxnSpPr>
          <p:nvPr/>
        </p:nvCxnSpPr>
        <p:spPr>
          <a:xfrm flipV="1">
            <a:off x="10416988" y="3743272"/>
            <a:ext cx="735864" cy="1817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stCxn id="17" idx="6"/>
          </p:cNvCxnSpPr>
          <p:nvPr/>
        </p:nvCxnSpPr>
        <p:spPr>
          <a:xfrm flipV="1">
            <a:off x="10416988" y="3756584"/>
            <a:ext cx="720964" cy="2500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橢圓 62"/>
          <p:cNvSpPr/>
          <p:nvPr/>
        </p:nvSpPr>
        <p:spPr>
          <a:xfrm>
            <a:off x="11183597" y="3534464"/>
            <a:ext cx="430306" cy="4661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048" name="直線單箭頭接點 2047"/>
          <p:cNvCxnSpPr>
            <a:stCxn id="63" idx="6"/>
          </p:cNvCxnSpPr>
          <p:nvPr/>
        </p:nvCxnSpPr>
        <p:spPr>
          <a:xfrm flipV="1">
            <a:off x="11613903" y="3756584"/>
            <a:ext cx="220543" cy="10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49" name="文字方塊 2048"/>
          <p:cNvSpPr txBox="1"/>
          <p:nvPr/>
        </p:nvSpPr>
        <p:spPr>
          <a:xfrm>
            <a:off x="11834446" y="3583179"/>
            <a:ext cx="357554" cy="461665"/>
          </a:xfrm>
          <a:prstGeom prst="rect">
            <a:avLst/>
          </a:prstGeom>
          <a:noFill/>
        </p:spPr>
        <p:txBody>
          <a:bodyPr wrap="square" rtlCol="0">
            <a:spAutoFit/>
          </a:bodyPr>
          <a:lstStyle/>
          <a:p>
            <a:r>
              <a:rPr lang="en-US" altLang="zh-TW" sz="2400" b="1" dirty="0"/>
              <a:t>P</a:t>
            </a:r>
            <a:endParaRPr lang="zh-TW" altLang="en-US" sz="2400" b="1" dirty="0"/>
          </a:p>
        </p:txBody>
      </p:sp>
      <p:cxnSp>
        <p:nvCxnSpPr>
          <p:cNvPr id="2053" name="直線單箭頭接點 2052"/>
          <p:cNvCxnSpPr/>
          <p:nvPr/>
        </p:nvCxnSpPr>
        <p:spPr>
          <a:xfrm>
            <a:off x="8977395" y="2372257"/>
            <a:ext cx="999115" cy="706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6" name="直線單箭頭接點 2055"/>
          <p:cNvCxnSpPr/>
          <p:nvPr/>
        </p:nvCxnSpPr>
        <p:spPr>
          <a:xfrm flipV="1">
            <a:off x="9010736" y="2423672"/>
            <a:ext cx="981032" cy="416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8" name="直線單箭頭接點 2057"/>
          <p:cNvCxnSpPr/>
          <p:nvPr/>
        </p:nvCxnSpPr>
        <p:spPr>
          <a:xfrm flipV="1">
            <a:off x="9005650" y="2479279"/>
            <a:ext cx="957115" cy="80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0" name="直線單箭頭接點 2059"/>
          <p:cNvCxnSpPr/>
          <p:nvPr/>
        </p:nvCxnSpPr>
        <p:spPr>
          <a:xfrm flipV="1">
            <a:off x="8967223" y="2512597"/>
            <a:ext cx="983166" cy="127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2" name="直線單箭頭接點 2061"/>
          <p:cNvCxnSpPr/>
          <p:nvPr/>
        </p:nvCxnSpPr>
        <p:spPr>
          <a:xfrm flipV="1">
            <a:off x="8977918" y="2595463"/>
            <a:ext cx="991398" cy="168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4" name="直線單箭頭接點 2063"/>
          <p:cNvCxnSpPr/>
          <p:nvPr/>
        </p:nvCxnSpPr>
        <p:spPr>
          <a:xfrm flipV="1">
            <a:off x="9027866" y="2648541"/>
            <a:ext cx="925812" cy="2057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6" name="直線單箭頭接點 2065"/>
          <p:cNvCxnSpPr/>
          <p:nvPr/>
        </p:nvCxnSpPr>
        <p:spPr>
          <a:xfrm flipV="1">
            <a:off x="9027866" y="2656653"/>
            <a:ext cx="951602" cy="2599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8" name="直線單箭頭接點 2067"/>
          <p:cNvCxnSpPr>
            <a:endCxn id="16" idx="1"/>
          </p:cNvCxnSpPr>
          <p:nvPr/>
        </p:nvCxnSpPr>
        <p:spPr>
          <a:xfrm>
            <a:off x="9000564" y="2370212"/>
            <a:ext cx="1049135" cy="13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0" name="直線單箭頭接點 2069"/>
          <p:cNvCxnSpPr>
            <a:endCxn id="18" idx="1"/>
          </p:cNvCxnSpPr>
          <p:nvPr/>
        </p:nvCxnSpPr>
        <p:spPr>
          <a:xfrm>
            <a:off x="9001835" y="2372257"/>
            <a:ext cx="1047864" cy="3023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2" name="直線單箭頭接點 2071"/>
          <p:cNvCxnSpPr>
            <a:endCxn id="17" idx="1"/>
          </p:cNvCxnSpPr>
          <p:nvPr/>
        </p:nvCxnSpPr>
        <p:spPr>
          <a:xfrm>
            <a:off x="9027866" y="2345632"/>
            <a:ext cx="1021833" cy="3746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4" name="直線單箭頭接點 2073"/>
          <p:cNvCxnSpPr>
            <a:endCxn id="15" idx="2"/>
          </p:cNvCxnSpPr>
          <p:nvPr/>
        </p:nvCxnSpPr>
        <p:spPr>
          <a:xfrm flipV="1">
            <a:off x="9025656" y="3166830"/>
            <a:ext cx="961026" cy="12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6" name="直線單箭頭接點 2075"/>
          <p:cNvCxnSpPr/>
          <p:nvPr/>
        </p:nvCxnSpPr>
        <p:spPr>
          <a:xfrm>
            <a:off x="9020908" y="1908694"/>
            <a:ext cx="948408" cy="1126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8" name="直線單箭頭接點 2077"/>
          <p:cNvCxnSpPr/>
          <p:nvPr/>
        </p:nvCxnSpPr>
        <p:spPr>
          <a:xfrm>
            <a:off x="9022780" y="3271971"/>
            <a:ext cx="982304" cy="42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0" name="直線單箭頭接點 2079"/>
          <p:cNvCxnSpPr>
            <a:endCxn id="16" idx="1"/>
          </p:cNvCxnSpPr>
          <p:nvPr/>
        </p:nvCxnSpPr>
        <p:spPr>
          <a:xfrm>
            <a:off x="9027866" y="1891121"/>
            <a:ext cx="1021833" cy="1809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2" name="直線單箭頭接點 2081"/>
          <p:cNvCxnSpPr/>
          <p:nvPr/>
        </p:nvCxnSpPr>
        <p:spPr>
          <a:xfrm>
            <a:off x="9020908" y="2848671"/>
            <a:ext cx="976561" cy="878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4" name="直線單箭頭接點 2083"/>
          <p:cNvCxnSpPr>
            <a:endCxn id="16" idx="1"/>
          </p:cNvCxnSpPr>
          <p:nvPr/>
        </p:nvCxnSpPr>
        <p:spPr>
          <a:xfrm flipV="1">
            <a:off x="8988284" y="3700163"/>
            <a:ext cx="1061415" cy="123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6" name="直線單箭頭接點 2085"/>
          <p:cNvCxnSpPr>
            <a:endCxn id="16" idx="1"/>
          </p:cNvCxnSpPr>
          <p:nvPr/>
        </p:nvCxnSpPr>
        <p:spPr>
          <a:xfrm flipV="1">
            <a:off x="9010736" y="3700163"/>
            <a:ext cx="1038963" cy="554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8" name="直線單箭頭接點 2087"/>
          <p:cNvCxnSpPr>
            <a:stCxn id="26" idx="3"/>
          </p:cNvCxnSpPr>
          <p:nvPr/>
        </p:nvCxnSpPr>
        <p:spPr>
          <a:xfrm flipV="1">
            <a:off x="9143479" y="3641911"/>
            <a:ext cx="849751" cy="101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0" name="直線單箭頭接點 2089"/>
          <p:cNvCxnSpPr>
            <a:endCxn id="16" idx="1"/>
          </p:cNvCxnSpPr>
          <p:nvPr/>
        </p:nvCxnSpPr>
        <p:spPr>
          <a:xfrm flipV="1">
            <a:off x="9012132" y="3700163"/>
            <a:ext cx="1037567" cy="1564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2" name="直線單箭頭接點 2091"/>
          <p:cNvCxnSpPr>
            <a:endCxn id="18" idx="2"/>
          </p:cNvCxnSpPr>
          <p:nvPr/>
        </p:nvCxnSpPr>
        <p:spPr>
          <a:xfrm>
            <a:off x="9020908" y="5275474"/>
            <a:ext cx="965774" cy="285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4" name="直線單箭頭接點 2093"/>
          <p:cNvCxnSpPr>
            <a:stCxn id="26" idx="3"/>
            <a:endCxn id="18" idx="1"/>
          </p:cNvCxnSpPr>
          <p:nvPr/>
        </p:nvCxnSpPr>
        <p:spPr>
          <a:xfrm>
            <a:off x="9143479" y="4653009"/>
            <a:ext cx="906220" cy="742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6" name="直線單箭頭接點 2095"/>
          <p:cNvCxnSpPr>
            <a:endCxn id="18" idx="1"/>
          </p:cNvCxnSpPr>
          <p:nvPr/>
        </p:nvCxnSpPr>
        <p:spPr>
          <a:xfrm>
            <a:off x="9018771" y="4241635"/>
            <a:ext cx="1030928" cy="1154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p:cNvCxnSpPr/>
          <p:nvPr/>
        </p:nvCxnSpPr>
        <p:spPr>
          <a:xfrm>
            <a:off x="9027866" y="3807018"/>
            <a:ext cx="1001288" cy="1525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0" name="直線單箭頭接點 2099"/>
          <p:cNvCxnSpPr/>
          <p:nvPr/>
        </p:nvCxnSpPr>
        <p:spPr>
          <a:xfrm>
            <a:off x="8991663" y="3312618"/>
            <a:ext cx="1056381" cy="2052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2" name="直線單箭頭接點 2101"/>
          <p:cNvCxnSpPr/>
          <p:nvPr/>
        </p:nvCxnSpPr>
        <p:spPr>
          <a:xfrm>
            <a:off x="9027866" y="2868016"/>
            <a:ext cx="1010297" cy="2447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4" name="直線單箭頭接點 2103"/>
          <p:cNvCxnSpPr/>
          <p:nvPr/>
        </p:nvCxnSpPr>
        <p:spPr>
          <a:xfrm>
            <a:off x="9034708" y="1913701"/>
            <a:ext cx="1005890" cy="3371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6" name="直線單箭頭接點 2105"/>
          <p:cNvCxnSpPr>
            <a:endCxn id="17" idx="1"/>
          </p:cNvCxnSpPr>
          <p:nvPr/>
        </p:nvCxnSpPr>
        <p:spPr>
          <a:xfrm>
            <a:off x="9025656" y="5247126"/>
            <a:ext cx="1024043" cy="845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8" name="直線單箭頭接點 2107"/>
          <p:cNvCxnSpPr>
            <a:stCxn id="26" idx="3"/>
            <a:endCxn id="17" idx="1"/>
          </p:cNvCxnSpPr>
          <p:nvPr/>
        </p:nvCxnSpPr>
        <p:spPr>
          <a:xfrm>
            <a:off x="9143479" y="4653009"/>
            <a:ext cx="906220" cy="1439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0" name="直線單箭頭接點 2109"/>
          <p:cNvCxnSpPr>
            <a:endCxn id="17" idx="1"/>
          </p:cNvCxnSpPr>
          <p:nvPr/>
        </p:nvCxnSpPr>
        <p:spPr>
          <a:xfrm>
            <a:off x="9022780" y="4279515"/>
            <a:ext cx="1026919" cy="1812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2" name="直線單箭頭接點 2111"/>
          <p:cNvCxnSpPr/>
          <p:nvPr/>
        </p:nvCxnSpPr>
        <p:spPr>
          <a:xfrm>
            <a:off x="9009995" y="3818860"/>
            <a:ext cx="1037826" cy="2194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4" name="直線單箭頭接點 2113"/>
          <p:cNvCxnSpPr/>
          <p:nvPr/>
        </p:nvCxnSpPr>
        <p:spPr>
          <a:xfrm>
            <a:off x="9014414" y="3320653"/>
            <a:ext cx="1033630" cy="2692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6" name="直線單箭頭接點 2115"/>
          <p:cNvCxnSpPr>
            <a:endCxn id="17" idx="1"/>
          </p:cNvCxnSpPr>
          <p:nvPr/>
        </p:nvCxnSpPr>
        <p:spPr>
          <a:xfrm>
            <a:off x="9034708" y="2863737"/>
            <a:ext cx="1014991" cy="322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8" name="直線單箭頭接點 2117"/>
          <p:cNvCxnSpPr/>
          <p:nvPr/>
        </p:nvCxnSpPr>
        <p:spPr>
          <a:xfrm>
            <a:off x="9003513" y="2405934"/>
            <a:ext cx="1070945" cy="3617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0" name="直線單箭頭接點 2119"/>
          <p:cNvCxnSpPr/>
          <p:nvPr/>
        </p:nvCxnSpPr>
        <p:spPr>
          <a:xfrm>
            <a:off x="9000564" y="1892514"/>
            <a:ext cx="1047257" cy="4115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7832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06133" y="214963"/>
            <a:ext cx="9076267" cy="1280890"/>
          </a:xfrm>
        </p:spPr>
        <p:txBody>
          <a:bodyPr/>
          <a:lstStyle/>
          <a:p>
            <a:r>
              <a:rPr lang="en-US" altLang="zh-TW" dirty="0"/>
              <a:t>Building Blocks of Deep Neural Networks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012054" y="2630892"/>
                <a:ext cx="6700461" cy="3105428"/>
              </a:xfrm>
            </p:spPr>
            <p:txBody>
              <a:bodyPr>
                <a:noAutofit/>
              </a:bodyPr>
              <a:lstStyle/>
              <a:p>
                <a:r>
                  <a:rPr lang="en-US" altLang="zh-TW" sz="2400" dirty="0"/>
                  <a:t>Focus on some layer </a:t>
                </a:r>
                <a14:m>
                  <m:oMath xmlns:m="http://schemas.openxmlformats.org/officeDocument/2006/math">
                    <m:r>
                      <a:rPr lang="en-US" altLang="zh-TW" sz="2400" b="0" i="1" smtClean="0">
                        <a:latin typeface="Cambria Math" panose="02040503050406030204" pitchFamily="18" charset="0"/>
                      </a:rPr>
                      <m:t>𝑙</m:t>
                    </m:r>
                  </m:oMath>
                </a14:m>
                <a:r>
                  <a:rPr lang="en-US" altLang="zh-TW" sz="2400" dirty="0"/>
                  <a:t>, parameters include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m:t>
                        </m:r>
                        <m:r>
                          <a:rPr lang="en-US" altLang="zh-TW" sz="2400" b="0" i="1" smtClean="0">
                            <a:latin typeface="Cambria Math" panose="02040503050406030204" pitchFamily="18" charset="0"/>
                          </a:rPr>
                          <m:t>]</m:t>
                        </m:r>
                      </m:sup>
                    </m:sSup>
                  </m:oMath>
                </a14:m>
                <a:r>
                  <a:rPr lang="en-US" altLang="zh-TW" sz="2400" dirty="0"/>
                  <a:t>,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m:t>
                        </m:r>
                        <m:r>
                          <a:rPr lang="en-US" altLang="zh-TW" sz="2400" b="0" i="1" smtClean="0">
                            <a:latin typeface="Cambria Math" panose="02040503050406030204" pitchFamily="18" charset="0"/>
                          </a:rPr>
                          <m:t>]</m:t>
                        </m:r>
                      </m:sup>
                    </m:sSup>
                  </m:oMath>
                </a14:m>
                <a:endParaRPr lang="en-US" altLang="zh-TW" sz="2400" dirty="0"/>
              </a:p>
              <a:p>
                <a:r>
                  <a:rPr lang="en-US" altLang="zh-TW" sz="2400" dirty="0"/>
                  <a:t>Forward Propagation</a:t>
                </a:r>
              </a:p>
              <a:p>
                <a:pPr lvl="1"/>
                <a:r>
                  <a:rPr lang="en-US" altLang="zh-TW" sz="2000" dirty="0"/>
                  <a:t>Input: </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𝑎</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−1]</m:t>
                        </m:r>
                      </m:sup>
                    </m:sSup>
                  </m:oMath>
                </a14:m>
                <a:endParaRPr lang="en-US" altLang="zh-TW" sz="2000" dirty="0"/>
              </a:p>
              <a:p>
                <a:pPr lvl="1"/>
                <a:r>
                  <a:rPr lang="en-US" altLang="zh-TW" sz="2000" dirty="0"/>
                  <a:t>Output: </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𝑎</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m:t>
                        </m:r>
                      </m:sup>
                    </m:sSup>
                  </m:oMath>
                </a14:m>
                <a:endParaRPr lang="en-US" altLang="zh-TW" sz="2000" dirty="0"/>
              </a:p>
              <a:p>
                <a:pPr lvl="1"/>
                <a:r>
                  <a:rPr lang="en-US" altLang="zh-TW" sz="2000" dirty="0"/>
                  <a:t>Method: </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𝑧</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m:t>
                        </m:r>
                      </m:sup>
                    </m:sSup>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𝑊</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m:t>
                        </m:r>
                      </m:sup>
                    </m:sSup>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𝑎</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−1]</m:t>
                        </m:r>
                      </m:sup>
                    </m:sSup>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𝑏</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m:t>
                        </m:r>
                      </m:sup>
                    </m:sSup>
                  </m:oMath>
                </a14:m>
                <a:r>
                  <a:rPr lang="en-US" altLang="zh-TW" sz="2000" dirty="0"/>
                  <a:t>,   </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𝑎</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m:t>
                        </m:r>
                      </m:sup>
                    </m:sSup>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𝑔</m:t>
                        </m:r>
                      </m:e>
                      <m:sup>
                        <m:d>
                          <m:dPr>
                            <m:begChr m:val="["/>
                            <m:endChr m:val="]"/>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𝑙</m:t>
                            </m:r>
                          </m:e>
                        </m:d>
                      </m:sup>
                    </m:sSup>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𝑧</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m:t>
                        </m:r>
                      </m:sup>
                    </m:sSup>
                    <m:r>
                      <a:rPr lang="en-US" altLang="zh-TW" sz="2000" b="0" i="1" smtClean="0">
                        <a:latin typeface="Cambria Math" panose="02040503050406030204" pitchFamily="18" charset="0"/>
                      </a:rPr>
                      <m:t>)</m:t>
                    </m:r>
                  </m:oMath>
                </a14:m>
                <a:endParaRPr lang="en-US" altLang="zh-TW" sz="2000" dirty="0"/>
              </a:p>
              <a:p>
                <a:pPr lvl="1"/>
                <a:r>
                  <a:rPr lang="en-US" altLang="zh-TW" sz="2000" dirty="0"/>
                  <a:t>Cache: </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𝑧</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m:t>
                        </m:r>
                      </m:sup>
                    </m:sSup>
                  </m:oMath>
                </a14:m>
                <a:endParaRPr lang="zh-TW" altLang="en-US" sz="20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012054" y="2630892"/>
                <a:ext cx="6700461" cy="3105428"/>
              </a:xfrm>
              <a:blipFill>
                <a:blip r:embed="rId2"/>
                <a:stretch>
                  <a:fillRect l="-1274" t="-1572" b="-3929"/>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79</a:t>
            </a:fld>
            <a:endParaRPr lang="en-US" dirty="0"/>
          </a:p>
        </p:txBody>
      </p:sp>
      <p:grpSp>
        <p:nvGrpSpPr>
          <p:cNvPr id="5" name="Group 264"/>
          <p:cNvGrpSpPr/>
          <p:nvPr/>
        </p:nvGrpSpPr>
        <p:grpSpPr>
          <a:xfrm>
            <a:off x="2016322" y="808437"/>
            <a:ext cx="4748720" cy="1718732"/>
            <a:chOff x="3306318" y="1300092"/>
            <a:chExt cx="6214343" cy="2398587"/>
          </a:xfrm>
        </p:grpSpPr>
        <mc:AlternateContent xmlns:mc="http://schemas.openxmlformats.org/markup-compatibility/2006" xmlns:a14="http://schemas.microsoft.com/office/drawing/2010/main">
          <mc:Choice Requires="a14">
            <p:sp>
              <p:nvSpPr>
                <p:cNvPr id="6" name="TextBox 3"/>
                <p:cNvSpPr txBox="1"/>
                <p:nvPr/>
              </p:nvSpPr>
              <p:spPr>
                <a:xfrm>
                  <a:off x="3306319" y="1300092"/>
                  <a:ext cx="500301" cy="51957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3306319" y="1300092"/>
                  <a:ext cx="500301" cy="519579"/>
                </a:xfrm>
                <a:prstGeom prst="rect">
                  <a:avLst/>
                </a:prstGeom>
                <a:blipFill rotWithShape="0">
                  <a:blip r:embed="rId3"/>
                  <a:stretch>
                    <a:fillRect l="-4762"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4"/>
                <p:cNvSpPr txBox="1"/>
                <p:nvPr/>
              </p:nvSpPr>
              <p:spPr>
                <a:xfrm>
                  <a:off x="3306319" y="1922787"/>
                  <a:ext cx="500301"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3306319" y="1922787"/>
                  <a:ext cx="500301" cy="523220"/>
                </a:xfrm>
                <a:prstGeom prst="rect">
                  <a:avLst/>
                </a:prstGeom>
                <a:blipFill rotWithShape="0">
                  <a:blip r:embed="rId4"/>
                  <a:stretch>
                    <a:fillRect l="-6349"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5"/>
                <p:cNvSpPr txBox="1"/>
                <p:nvPr/>
              </p:nvSpPr>
              <p:spPr>
                <a:xfrm>
                  <a:off x="3306318" y="2549123"/>
                  <a:ext cx="500301"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3306318" y="2549123"/>
                  <a:ext cx="500301" cy="523220"/>
                </a:xfrm>
                <a:prstGeom prst="rect">
                  <a:avLst/>
                </a:prstGeom>
                <a:blipFill rotWithShape="0">
                  <a:blip r:embed="rId5"/>
                  <a:stretch>
                    <a:fillRect l="-6349" b="-7042"/>
                  </a:stretch>
                </a:blipFill>
              </p:spPr>
              <p:txBody>
                <a:bodyPr/>
                <a:lstStyle/>
                <a:p>
                  <a:r>
                    <a:rPr lang="en-US">
                      <a:noFill/>
                    </a:rPr>
                    <a:t> </a:t>
                  </a:r>
                </a:p>
              </p:txBody>
            </p:sp>
          </mc:Fallback>
        </mc:AlternateContent>
        <p:sp>
          <p:nvSpPr>
            <p:cNvPr id="9" name="Oval 6"/>
            <p:cNvSpPr/>
            <p:nvPr/>
          </p:nvSpPr>
          <p:spPr>
            <a:xfrm>
              <a:off x="6882229" y="142009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Oval 7"/>
            <p:cNvSpPr/>
            <p:nvPr/>
          </p:nvSpPr>
          <p:spPr>
            <a:xfrm>
              <a:off x="6882229" y="204630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Oval 8"/>
            <p:cNvSpPr/>
            <p:nvPr/>
          </p:nvSpPr>
          <p:spPr>
            <a:xfrm>
              <a:off x="6882229" y="267251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9"/>
            <p:cNvSpPr/>
            <p:nvPr/>
          </p:nvSpPr>
          <p:spPr>
            <a:xfrm>
              <a:off x="4603610" y="204630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Oval 10"/>
            <p:cNvSpPr/>
            <p:nvPr/>
          </p:nvSpPr>
          <p:spPr>
            <a:xfrm>
              <a:off x="4603610" y="267251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Oval 11"/>
            <p:cNvSpPr/>
            <p:nvPr/>
          </p:nvSpPr>
          <p:spPr>
            <a:xfrm>
              <a:off x="4599342" y="329872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Oval 12"/>
            <p:cNvSpPr/>
            <p:nvPr/>
          </p:nvSpPr>
          <p:spPr>
            <a:xfrm>
              <a:off x="4599342" y="142009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Oval 14"/>
            <p:cNvSpPr/>
            <p:nvPr/>
          </p:nvSpPr>
          <p:spPr>
            <a:xfrm>
              <a:off x="8026964" y="237262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7" name="Straight Arrow Connector 17"/>
            <p:cNvCxnSpPr>
              <a:stCxn id="16" idx="6"/>
              <a:endCxn id="18" idx="1"/>
            </p:cNvCxnSpPr>
            <p:nvPr/>
          </p:nvCxnSpPr>
          <p:spPr>
            <a:xfrm flipV="1">
              <a:off x="8378977" y="2505732"/>
              <a:ext cx="662883"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8"/>
                <p:cNvSpPr txBox="1"/>
                <p:nvPr/>
              </p:nvSpPr>
              <p:spPr>
                <a:xfrm>
                  <a:off x="9041861" y="2254160"/>
                  <a:ext cx="478800" cy="5031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9041861" y="2254160"/>
                  <a:ext cx="478800" cy="503143"/>
                </a:xfrm>
                <a:prstGeom prst="rect">
                  <a:avLst/>
                </a:prstGeom>
                <a:blipFill rotWithShape="0">
                  <a:blip r:embed="rId6"/>
                  <a:stretch>
                    <a:fillRect/>
                  </a:stretch>
                </a:blipFill>
              </p:spPr>
              <p:txBody>
                <a:bodyPr/>
                <a:lstStyle/>
                <a:p>
                  <a:r>
                    <a:rPr lang="en-US">
                      <a:noFill/>
                    </a:rPr>
                    <a:t> </a:t>
                  </a:r>
                </a:p>
              </p:txBody>
            </p:sp>
          </mc:Fallback>
        </mc:AlternateContent>
        <p:sp>
          <p:nvSpPr>
            <p:cNvPr id="19" name="Oval 35"/>
            <p:cNvSpPr/>
            <p:nvPr/>
          </p:nvSpPr>
          <p:spPr>
            <a:xfrm>
              <a:off x="5742919" y="204630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Oval 36"/>
            <p:cNvSpPr/>
            <p:nvPr/>
          </p:nvSpPr>
          <p:spPr>
            <a:xfrm>
              <a:off x="5742920" y="267251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Oval 37"/>
            <p:cNvSpPr/>
            <p:nvPr/>
          </p:nvSpPr>
          <p:spPr>
            <a:xfrm>
              <a:off x="5742920" y="329872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Oval 38"/>
            <p:cNvSpPr/>
            <p:nvPr/>
          </p:nvSpPr>
          <p:spPr>
            <a:xfrm>
              <a:off x="5742919" y="142009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Oval 81"/>
            <p:cNvSpPr/>
            <p:nvPr/>
          </p:nvSpPr>
          <p:spPr>
            <a:xfrm>
              <a:off x="6882229" y="329872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4" name="TextBox 90"/>
                <p:cNvSpPr txBox="1"/>
                <p:nvPr/>
              </p:nvSpPr>
              <p:spPr>
                <a:xfrm>
                  <a:off x="3306318" y="3175459"/>
                  <a:ext cx="500301"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4</m:t>
                            </m:r>
                          </m:sub>
                        </m:sSub>
                      </m:oMath>
                    </m:oMathPara>
                  </a14:m>
                  <a:endParaRPr lang="en-US" sz="2000" dirty="0"/>
                </a:p>
              </p:txBody>
            </p:sp>
          </mc:Choice>
          <mc:Fallback xmlns="">
            <p:sp>
              <p:nvSpPr>
                <p:cNvPr id="91" name="TextBox 90"/>
                <p:cNvSpPr txBox="1">
                  <a:spLocks noRot="1" noChangeAspect="1" noMove="1" noResize="1" noEditPoints="1" noAdjustHandles="1" noChangeArrowheads="1" noChangeShapeType="1" noTextEdit="1"/>
                </p:cNvSpPr>
                <p:nvPr/>
              </p:nvSpPr>
              <p:spPr>
                <a:xfrm>
                  <a:off x="3306318" y="3175459"/>
                  <a:ext cx="500301" cy="523220"/>
                </a:xfrm>
                <a:prstGeom prst="rect">
                  <a:avLst/>
                </a:prstGeom>
                <a:blipFill rotWithShape="0">
                  <a:blip r:embed="rId7"/>
                  <a:stretch>
                    <a:fillRect l="-6349" b="-4167"/>
                  </a:stretch>
                </a:blipFill>
              </p:spPr>
              <p:txBody>
                <a:bodyPr/>
                <a:lstStyle/>
                <a:p>
                  <a:r>
                    <a:rPr lang="en-US">
                      <a:noFill/>
                    </a:rPr>
                    <a:t> </a:t>
                  </a:r>
                </a:p>
              </p:txBody>
            </p:sp>
          </mc:Fallback>
        </mc:AlternateContent>
        <p:cxnSp>
          <p:nvCxnSpPr>
            <p:cNvPr id="25" name="Straight Arrow Connector 93"/>
            <p:cNvCxnSpPr>
              <a:stCxn id="21" idx="6"/>
              <a:endCxn id="23" idx="2"/>
            </p:cNvCxnSpPr>
            <p:nvPr/>
          </p:nvCxnSpPr>
          <p:spPr>
            <a:xfrm>
              <a:off x="6094934" y="3440271"/>
              <a:ext cx="78729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94"/>
            <p:cNvCxnSpPr>
              <a:stCxn id="12" idx="6"/>
              <a:endCxn id="19" idx="2"/>
            </p:cNvCxnSpPr>
            <p:nvPr/>
          </p:nvCxnSpPr>
          <p:spPr>
            <a:xfrm>
              <a:off x="4955624" y="2187851"/>
              <a:ext cx="78729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95"/>
            <p:cNvCxnSpPr>
              <a:stCxn id="14" idx="6"/>
              <a:endCxn id="21" idx="2"/>
            </p:cNvCxnSpPr>
            <p:nvPr/>
          </p:nvCxnSpPr>
          <p:spPr>
            <a:xfrm>
              <a:off x="4951356" y="3440271"/>
              <a:ext cx="791564"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96"/>
            <p:cNvCxnSpPr>
              <a:stCxn id="19" idx="6"/>
              <a:endCxn id="10" idx="2"/>
            </p:cNvCxnSpPr>
            <p:nvPr/>
          </p:nvCxnSpPr>
          <p:spPr>
            <a:xfrm>
              <a:off x="6094933" y="2187851"/>
              <a:ext cx="787296"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97"/>
            <p:cNvCxnSpPr>
              <a:stCxn id="15" idx="6"/>
              <a:endCxn id="22" idx="2"/>
            </p:cNvCxnSpPr>
            <p:nvPr/>
          </p:nvCxnSpPr>
          <p:spPr>
            <a:xfrm>
              <a:off x="4951356" y="1561641"/>
              <a:ext cx="791563"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103"/>
            <p:cNvCxnSpPr>
              <a:stCxn id="13" idx="6"/>
              <a:endCxn id="20" idx="2"/>
            </p:cNvCxnSpPr>
            <p:nvPr/>
          </p:nvCxnSpPr>
          <p:spPr>
            <a:xfrm>
              <a:off x="4955624" y="2814061"/>
              <a:ext cx="787296"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106"/>
            <p:cNvCxnSpPr>
              <a:stCxn id="20" idx="6"/>
              <a:endCxn id="11" idx="2"/>
            </p:cNvCxnSpPr>
            <p:nvPr/>
          </p:nvCxnSpPr>
          <p:spPr>
            <a:xfrm>
              <a:off x="6094934" y="2814061"/>
              <a:ext cx="78729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115"/>
            <p:cNvCxnSpPr>
              <a:stCxn id="22" idx="6"/>
              <a:endCxn id="9" idx="2"/>
            </p:cNvCxnSpPr>
            <p:nvPr/>
          </p:nvCxnSpPr>
          <p:spPr>
            <a:xfrm>
              <a:off x="6094933" y="1561641"/>
              <a:ext cx="787296"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119"/>
            <p:cNvCxnSpPr>
              <a:stCxn id="15" idx="6"/>
              <a:endCxn id="19" idx="2"/>
            </p:cNvCxnSpPr>
            <p:nvPr/>
          </p:nvCxnSpPr>
          <p:spPr>
            <a:xfrm>
              <a:off x="4951356" y="1561641"/>
              <a:ext cx="791563"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122"/>
            <p:cNvCxnSpPr>
              <a:stCxn id="12" idx="6"/>
              <a:endCxn id="20" idx="2"/>
            </p:cNvCxnSpPr>
            <p:nvPr/>
          </p:nvCxnSpPr>
          <p:spPr>
            <a:xfrm>
              <a:off x="4955624" y="2187851"/>
              <a:ext cx="787296"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125"/>
            <p:cNvCxnSpPr>
              <a:stCxn id="13" idx="6"/>
              <a:endCxn id="21" idx="2"/>
            </p:cNvCxnSpPr>
            <p:nvPr/>
          </p:nvCxnSpPr>
          <p:spPr>
            <a:xfrm>
              <a:off x="4955624" y="2814061"/>
              <a:ext cx="787296"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128"/>
            <p:cNvCxnSpPr>
              <a:stCxn id="15" idx="6"/>
              <a:endCxn id="20" idx="2"/>
            </p:cNvCxnSpPr>
            <p:nvPr/>
          </p:nvCxnSpPr>
          <p:spPr>
            <a:xfrm>
              <a:off x="4951356" y="1561641"/>
              <a:ext cx="791564" cy="125242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131"/>
            <p:cNvCxnSpPr>
              <a:stCxn id="15" idx="6"/>
              <a:endCxn id="21" idx="2"/>
            </p:cNvCxnSpPr>
            <p:nvPr/>
          </p:nvCxnSpPr>
          <p:spPr>
            <a:xfrm>
              <a:off x="4951356" y="1561641"/>
              <a:ext cx="791564" cy="187863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134"/>
            <p:cNvCxnSpPr>
              <a:stCxn id="12" idx="6"/>
              <a:endCxn id="22" idx="2"/>
            </p:cNvCxnSpPr>
            <p:nvPr/>
          </p:nvCxnSpPr>
          <p:spPr>
            <a:xfrm flipV="1">
              <a:off x="4955624" y="1561641"/>
              <a:ext cx="787295"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137"/>
            <p:cNvCxnSpPr>
              <a:stCxn id="12" idx="6"/>
              <a:endCxn id="21" idx="2"/>
            </p:cNvCxnSpPr>
            <p:nvPr/>
          </p:nvCxnSpPr>
          <p:spPr>
            <a:xfrm>
              <a:off x="4955624" y="2187851"/>
              <a:ext cx="787296" cy="125242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140"/>
            <p:cNvCxnSpPr>
              <a:stCxn id="13" idx="6"/>
              <a:endCxn id="22" idx="2"/>
            </p:cNvCxnSpPr>
            <p:nvPr/>
          </p:nvCxnSpPr>
          <p:spPr>
            <a:xfrm flipV="1">
              <a:off x="4955624" y="1561641"/>
              <a:ext cx="787295" cy="125242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143"/>
            <p:cNvCxnSpPr>
              <a:stCxn id="13" idx="6"/>
              <a:endCxn id="19" idx="2"/>
            </p:cNvCxnSpPr>
            <p:nvPr/>
          </p:nvCxnSpPr>
          <p:spPr>
            <a:xfrm flipV="1">
              <a:off x="4955624" y="2187851"/>
              <a:ext cx="787295"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149"/>
            <p:cNvCxnSpPr>
              <a:stCxn id="14" idx="6"/>
              <a:endCxn id="20" idx="2"/>
            </p:cNvCxnSpPr>
            <p:nvPr/>
          </p:nvCxnSpPr>
          <p:spPr>
            <a:xfrm flipV="1">
              <a:off x="4951356" y="2814061"/>
              <a:ext cx="791564"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152"/>
            <p:cNvCxnSpPr>
              <a:stCxn id="14" idx="6"/>
              <a:endCxn id="19" idx="2"/>
            </p:cNvCxnSpPr>
            <p:nvPr/>
          </p:nvCxnSpPr>
          <p:spPr>
            <a:xfrm flipV="1">
              <a:off x="4951356" y="2187851"/>
              <a:ext cx="791563" cy="125242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55"/>
            <p:cNvCxnSpPr>
              <a:stCxn id="14" idx="6"/>
              <a:endCxn id="22" idx="2"/>
            </p:cNvCxnSpPr>
            <p:nvPr/>
          </p:nvCxnSpPr>
          <p:spPr>
            <a:xfrm flipV="1">
              <a:off x="4951356" y="1561641"/>
              <a:ext cx="791563" cy="187863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158"/>
            <p:cNvCxnSpPr>
              <a:stCxn id="19" idx="6"/>
              <a:endCxn id="9" idx="2"/>
            </p:cNvCxnSpPr>
            <p:nvPr/>
          </p:nvCxnSpPr>
          <p:spPr>
            <a:xfrm flipV="1">
              <a:off x="6094933" y="1561641"/>
              <a:ext cx="787296"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161"/>
            <p:cNvCxnSpPr>
              <a:stCxn id="22" idx="6"/>
              <a:endCxn id="10" idx="2"/>
            </p:cNvCxnSpPr>
            <p:nvPr/>
          </p:nvCxnSpPr>
          <p:spPr>
            <a:xfrm>
              <a:off x="6094933" y="1561641"/>
              <a:ext cx="787296"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164"/>
            <p:cNvCxnSpPr>
              <a:stCxn id="20" idx="6"/>
              <a:endCxn id="9" idx="2"/>
            </p:cNvCxnSpPr>
            <p:nvPr/>
          </p:nvCxnSpPr>
          <p:spPr>
            <a:xfrm flipV="1">
              <a:off x="6094934" y="1561641"/>
              <a:ext cx="787295" cy="125242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167"/>
            <p:cNvCxnSpPr>
              <a:stCxn id="22" idx="6"/>
              <a:endCxn id="11" idx="2"/>
            </p:cNvCxnSpPr>
            <p:nvPr/>
          </p:nvCxnSpPr>
          <p:spPr>
            <a:xfrm>
              <a:off x="6094933" y="1561641"/>
              <a:ext cx="787296" cy="125242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170"/>
            <p:cNvCxnSpPr>
              <a:stCxn id="19" idx="6"/>
              <a:endCxn id="23" idx="2"/>
            </p:cNvCxnSpPr>
            <p:nvPr/>
          </p:nvCxnSpPr>
          <p:spPr>
            <a:xfrm>
              <a:off x="6094933" y="2187851"/>
              <a:ext cx="787296" cy="125242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173"/>
            <p:cNvCxnSpPr>
              <a:stCxn id="21" idx="6"/>
              <a:endCxn id="9" idx="2"/>
            </p:cNvCxnSpPr>
            <p:nvPr/>
          </p:nvCxnSpPr>
          <p:spPr>
            <a:xfrm flipV="1">
              <a:off x="6094934" y="1561641"/>
              <a:ext cx="787295" cy="187863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176"/>
            <p:cNvCxnSpPr>
              <a:stCxn id="19" idx="6"/>
              <a:endCxn id="11" idx="2"/>
            </p:cNvCxnSpPr>
            <p:nvPr/>
          </p:nvCxnSpPr>
          <p:spPr>
            <a:xfrm>
              <a:off x="6094933" y="2187851"/>
              <a:ext cx="787296"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179"/>
            <p:cNvCxnSpPr>
              <a:stCxn id="20" idx="6"/>
              <a:endCxn id="10" idx="2"/>
            </p:cNvCxnSpPr>
            <p:nvPr/>
          </p:nvCxnSpPr>
          <p:spPr>
            <a:xfrm flipV="1">
              <a:off x="6094934" y="2187851"/>
              <a:ext cx="787295"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182"/>
            <p:cNvCxnSpPr>
              <a:stCxn id="21" idx="6"/>
              <a:endCxn id="10" idx="2"/>
            </p:cNvCxnSpPr>
            <p:nvPr/>
          </p:nvCxnSpPr>
          <p:spPr>
            <a:xfrm flipV="1">
              <a:off x="6094934" y="2187851"/>
              <a:ext cx="787295" cy="125242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185"/>
            <p:cNvCxnSpPr>
              <a:stCxn id="21" idx="6"/>
              <a:endCxn id="11" idx="2"/>
            </p:cNvCxnSpPr>
            <p:nvPr/>
          </p:nvCxnSpPr>
          <p:spPr>
            <a:xfrm flipV="1">
              <a:off x="6094934" y="2814061"/>
              <a:ext cx="787295"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188"/>
            <p:cNvCxnSpPr>
              <a:stCxn id="22" idx="6"/>
              <a:endCxn id="23" idx="2"/>
            </p:cNvCxnSpPr>
            <p:nvPr/>
          </p:nvCxnSpPr>
          <p:spPr>
            <a:xfrm>
              <a:off x="6094933" y="1561641"/>
              <a:ext cx="787296" cy="187863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191"/>
            <p:cNvCxnSpPr>
              <a:stCxn id="20" idx="6"/>
              <a:endCxn id="23" idx="2"/>
            </p:cNvCxnSpPr>
            <p:nvPr/>
          </p:nvCxnSpPr>
          <p:spPr>
            <a:xfrm>
              <a:off x="6094934" y="2814061"/>
              <a:ext cx="787295" cy="626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194"/>
            <p:cNvCxnSpPr>
              <a:stCxn id="9" idx="6"/>
              <a:endCxn id="16" idx="2"/>
            </p:cNvCxnSpPr>
            <p:nvPr/>
          </p:nvCxnSpPr>
          <p:spPr>
            <a:xfrm>
              <a:off x="7234243" y="1561641"/>
              <a:ext cx="792721" cy="95253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197"/>
            <p:cNvCxnSpPr>
              <a:stCxn id="10" idx="6"/>
              <a:endCxn id="16" idx="2"/>
            </p:cNvCxnSpPr>
            <p:nvPr/>
          </p:nvCxnSpPr>
          <p:spPr>
            <a:xfrm>
              <a:off x="7234243" y="2187851"/>
              <a:ext cx="792721" cy="3263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200"/>
            <p:cNvCxnSpPr>
              <a:stCxn id="11" idx="6"/>
              <a:endCxn id="16" idx="2"/>
            </p:cNvCxnSpPr>
            <p:nvPr/>
          </p:nvCxnSpPr>
          <p:spPr>
            <a:xfrm flipV="1">
              <a:off x="7234243" y="2514176"/>
              <a:ext cx="792721" cy="29988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203"/>
            <p:cNvCxnSpPr>
              <a:stCxn id="23" idx="6"/>
              <a:endCxn id="16" idx="2"/>
            </p:cNvCxnSpPr>
            <p:nvPr/>
          </p:nvCxnSpPr>
          <p:spPr>
            <a:xfrm flipV="1">
              <a:off x="7234243" y="2514176"/>
              <a:ext cx="792721" cy="92609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206"/>
            <p:cNvCxnSpPr>
              <a:stCxn id="6" idx="3"/>
              <a:endCxn id="15" idx="2"/>
            </p:cNvCxnSpPr>
            <p:nvPr/>
          </p:nvCxnSpPr>
          <p:spPr>
            <a:xfrm>
              <a:off x="3806620" y="1559882"/>
              <a:ext cx="792722" cy="17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215"/>
            <p:cNvCxnSpPr>
              <a:stCxn id="7" idx="3"/>
              <a:endCxn id="12" idx="2"/>
            </p:cNvCxnSpPr>
            <p:nvPr/>
          </p:nvCxnSpPr>
          <p:spPr>
            <a:xfrm>
              <a:off x="3806620" y="2184397"/>
              <a:ext cx="796990" cy="345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220"/>
            <p:cNvCxnSpPr>
              <a:stCxn id="8" idx="3"/>
              <a:endCxn id="13" idx="2"/>
            </p:cNvCxnSpPr>
            <p:nvPr/>
          </p:nvCxnSpPr>
          <p:spPr>
            <a:xfrm>
              <a:off x="3806619" y="2810733"/>
              <a:ext cx="796991" cy="332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224"/>
            <p:cNvCxnSpPr>
              <a:stCxn id="24" idx="3"/>
              <a:endCxn id="14" idx="2"/>
            </p:cNvCxnSpPr>
            <p:nvPr/>
          </p:nvCxnSpPr>
          <p:spPr>
            <a:xfrm>
              <a:off x="3806619" y="3437069"/>
              <a:ext cx="792723" cy="320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228"/>
            <p:cNvCxnSpPr>
              <a:stCxn id="24" idx="3"/>
              <a:endCxn id="13" idx="2"/>
            </p:cNvCxnSpPr>
            <p:nvPr/>
          </p:nvCxnSpPr>
          <p:spPr>
            <a:xfrm flipV="1">
              <a:off x="3806619" y="2814061"/>
              <a:ext cx="796991" cy="6230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231"/>
            <p:cNvCxnSpPr>
              <a:stCxn id="24" idx="3"/>
              <a:endCxn id="12" idx="2"/>
            </p:cNvCxnSpPr>
            <p:nvPr/>
          </p:nvCxnSpPr>
          <p:spPr>
            <a:xfrm flipV="1">
              <a:off x="3806619" y="2187851"/>
              <a:ext cx="796991" cy="124921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234"/>
            <p:cNvCxnSpPr>
              <a:stCxn id="24" idx="3"/>
              <a:endCxn id="15" idx="2"/>
            </p:cNvCxnSpPr>
            <p:nvPr/>
          </p:nvCxnSpPr>
          <p:spPr>
            <a:xfrm flipV="1">
              <a:off x="3806619" y="1561641"/>
              <a:ext cx="792723" cy="187542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237"/>
            <p:cNvCxnSpPr>
              <a:stCxn id="8" idx="3"/>
              <a:endCxn id="14" idx="2"/>
            </p:cNvCxnSpPr>
            <p:nvPr/>
          </p:nvCxnSpPr>
          <p:spPr>
            <a:xfrm>
              <a:off x="3806619" y="2810733"/>
              <a:ext cx="792723" cy="62953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240"/>
            <p:cNvCxnSpPr>
              <a:stCxn id="7" idx="3"/>
              <a:endCxn id="14" idx="2"/>
            </p:cNvCxnSpPr>
            <p:nvPr/>
          </p:nvCxnSpPr>
          <p:spPr>
            <a:xfrm>
              <a:off x="3806620" y="2184397"/>
              <a:ext cx="792722" cy="12558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243"/>
            <p:cNvCxnSpPr>
              <a:stCxn id="6" idx="3"/>
              <a:endCxn id="14" idx="2"/>
            </p:cNvCxnSpPr>
            <p:nvPr/>
          </p:nvCxnSpPr>
          <p:spPr>
            <a:xfrm>
              <a:off x="3806620" y="1559882"/>
              <a:ext cx="792722" cy="18803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246"/>
            <p:cNvCxnSpPr>
              <a:stCxn id="8" idx="3"/>
              <a:endCxn id="12" idx="2"/>
            </p:cNvCxnSpPr>
            <p:nvPr/>
          </p:nvCxnSpPr>
          <p:spPr>
            <a:xfrm flipV="1">
              <a:off x="3806619" y="2187851"/>
              <a:ext cx="796991" cy="62288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249"/>
            <p:cNvCxnSpPr>
              <a:stCxn id="8" idx="3"/>
              <a:endCxn id="15" idx="2"/>
            </p:cNvCxnSpPr>
            <p:nvPr/>
          </p:nvCxnSpPr>
          <p:spPr>
            <a:xfrm flipV="1">
              <a:off x="3806619" y="1561641"/>
              <a:ext cx="792723" cy="12490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252"/>
            <p:cNvCxnSpPr>
              <a:stCxn id="7" idx="3"/>
              <a:endCxn id="13" idx="2"/>
            </p:cNvCxnSpPr>
            <p:nvPr/>
          </p:nvCxnSpPr>
          <p:spPr>
            <a:xfrm>
              <a:off x="3806620" y="2184397"/>
              <a:ext cx="796990" cy="62966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255"/>
            <p:cNvCxnSpPr>
              <a:stCxn id="7" idx="3"/>
              <a:endCxn id="15" idx="2"/>
            </p:cNvCxnSpPr>
            <p:nvPr/>
          </p:nvCxnSpPr>
          <p:spPr>
            <a:xfrm flipV="1">
              <a:off x="3806620" y="1561641"/>
              <a:ext cx="792722" cy="62275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258"/>
            <p:cNvCxnSpPr>
              <a:stCxn id="6" idx="3"/>
              <a:endCxn id="13" idx="2"/>
            </p:cNvCxnSpPr>
            <p:nvPr/>
          </p:nvCxnSpPr>
          <p:spPr>
            <a:xfrm>
              <a:off x="3806620" y="1559882"/>
              <a:ext cx="796990" cy="125417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261"/>
            <p:cNvCxnSpPr>
              <a:stCxn id="6" idx="3"/>
              <a:endCxn id="12" idx="2"/>
            </p:cNvCxnSpPr>
            <p:nvPr/>
          </p:nvCxnSpPr>
          <p:spPr>
            <a:xfrm>
              <a:off x="3806620" y="1559882"/>
              <a:ext cx="796990" cy="62796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內容版面配置區 2"/>
              <p:cNvSpPr txBox="1">
                <a:spLocks/>
              </p:cNvSpPr>
              <p:nvPr/>
            </p:nvSpPr>
            <p:spPr>
              <a:xfrm>
                <a:off x="1160840" y="5634893"/>
                <a:ext cx="5703835" cy="123960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altLang="zh-TW" sz="2400" dirty="0"/>
                  <a:t>Backward Propagation</a:t>
                </a:r>
              </a:p>
              <a:p>
                <a:pPr lvl="1"/>
                <a:r>
                  <a:rPr lang="en-US" altLang="zh-TW" sz="2000" dirty="0"/>
                  <a:t>Input: </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𝑑</m:t>
                        </m:r>
                        <m:r>
                          <a:rPr lang="en-US" altLang="zh-TW" sz="2000" i="1" smtClean="0">
                            <a:latin typeface="Cambria Math" panose="02040503050406030204" pitchFamily="18" charset="0"/>
                          </a:rPr>
                          <m:t>𝑎</m:t>
                        </m:r>
                      </m:e>
                      <m:sup>
                        <m:r>
                          <a:rPr lang="en-US" altLang="zh-TW" sz="2000" i="1" smtClean="0">
                            <a:latin typeface="Cambria Math" panose="02040503050406030204" pitchFamily="18" charset="0"/>
                          </a:rPr>
                          <m:t>[</m:t>
                        </m:r>
                        <m:r>
                          <a:rPr lang="en-US" altLang="zh-TW" sz="2000" i="1" smtClean="0">
                            <a:latin typeface="Cambria Math" panose="02040503050406030204" pitchFamily="18" charset="0"/>
                          </a:rPr>
                          <m:t>𝑙</m:t>
                        </m:r>
                        <m:r>
                          <a:rPr lang="en-US" altLang="zh-TW" sz="2000" i="1" smtClean="0">
                            <a:latin typeface="Cambria Math" panose="02040503050406030204" pitchFamily="18" charset="0"/>
                          </a:rPr>
                          <m:t>]</m:t>
                        </m:r>
                      </m:sup>
                    </m:sSup>
                  </m:oMath>
                </a14:m>
                <a:r>
                  <a:rPr lang="en-US" altLang="zh-TW" sz="2000" dirty="0"/>
                  <a:t>, </a:t>
                </a:r>
                <a14:m>
                  <m:oMath xmlns:m="http://schemas.openxmlformats.org/officeDocument/2006/math">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𝑧</m:t>
                        </m:r>
                      </m:e>
                      <m:sup>
                        <m:r>
                          <a:rPr lang="en-US" altLang="zh-TW" sz="2000" i="1">
                            <a:latin typeface="Cambria Math" panose="02040503050406030204" pitchFamily="18" charset="0"/>
                          </a:rPr>
                          <m:t>[</m:t>
                        </m:r>
                        <m:r>
                          <a:rPr lang="en-US" altLang="zh-TW" sz="2000" i="1">
                            <a:latin typeface="Cambria Math" panose="02040503050406030204" pitchFamily="18" charset="0"/>
                          </a:rPr>
                          <m:t>𝑙</m:t>
                        </m:r>
                        <m:r>
                          <a:rPr lang="en-US" altLang="zh-TW" sz="2000" i="1">
                            <a:latin typeface="Cambria Math" panose="02040503050406030204" pitchFamily="18" charset="0"/>
                          </a:rPr>
                          <m:t>]</m:t>
                        </m:r>
                      </m:sup>
                    </m:sSup>
                  </m:oMath>
                </a14:m>
                <a:r>
                  <a:rPr lang="en-US" altLang="zh-TW" sz="2000" dirty="0"/>
                  <a:t> (from cache)</a:t>
                </a:r>
              </a:p>
              <a:p>
                <a:pPr lvl="1"/>
                <a:r>
                  <a:rPr lang="en-US" altLang="zh-TW" sz="2000" dirty="0"/>
                  <a:t>Output: </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𝑑</m:t>
                        </m:r>
                        <m:r>
                          <a:rPr lang="en-US" altLang="zh-TW" sz="2000" i="1" smtClean="0">
                            <a:latin typeface="Cambria Math" panose="02040503050406030204" pitchFamily="18" charset="0"/>
                          </a:rPr>
                          <m:t>𝑎</m:t>
                        </m:r>
                      </m:e>
                      <m:sup>
                        <m:r>
                          <a:rPr lang="en-US" altLang="zh-TW" sz="2000" i="1" smtClean="0">
                            <a:latin typeface="Cambria Math" panose="02040503050406030204" pitchFamily="18" charset="0"/>
                          </a:rPr>
                          <m:t>[</m:t>
                        </m:r>
                        <m:r>
                          <a:rPr lang="en-US" altLang="zh-TW" sz="2000" i="1" smtClean="0">
                            <a:latin typeface="Cambria Math" panose="02040503050406030204" pitchFamily="18" charset="0"/>
                          </a:rPr>
                          <m:t>𝑙</m:t>
                        </m:r>
                        <m:r>
                          <a:rPr lang="en-US" altLang="zh-TW" sz="2000" b="0" i="1" smtClean="0">
                            <a:latin typeface="Cambria Math" panose="02040503050406030204" pitchFamily="18" charset="0"/>
                          </a:rPr>
                          <m:t>−1</m:t>
                        </m:r>
                        <m:r>
                          <a:rPr lang="en-US" altLang="zh-TW" sz="2000" i="1" smtClean="0">
                            <a:latin typeface="Cambria Math" panose="02040503050406030204" pitchFamily="18" charset="0"/>
                          </a:rPr>
                          <m:t>]</m:t>
                        </m:r>
                      </m:sup>
                    </m:sSup>
                  </m:oMath>
                </a14:m>
                <a:r>
                  <a:rPr lang="en-US" altLang="zh-TW" sz="2000" dirty="0"/>
                  <a:t>, </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𝑑𝑊</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m:t>
                        </m:r>
                      </m:sup>
                    </m:sSup>
                    <m:r>
                      <a:rPr lang="en-US" altLang="zh-TW" sz="2000" b="0" i="1" smtClean="0">
                        <a:latin typeface="Cambria Math" panose="02040503050406030204" pitchFamily="18" charset="0"/>
                      </a:rPr>
                      <m:t>, </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𝑑𝑏</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𝑙</m:t>
                        </m:r>
                        <m:r>
                          <a:rPr lang="en-US" altLang="zh-TW" sz="2000" b="0" i="1" smtClean="0">
                            <a:latin typeface="Cambria Math" panose="02040503050406030204" pitchFamily="18" charset="0"/>
                          </a:rPr>
                          <m:t>]</m:t>
                        </m:r>
                      </m:sup>
                    </m:sSup>
                  </m:oMath>
                </a14:m>
                <a:endParaRPr lang="en-US" altLang="zh-TW" sz="2000" dirty="0"/>
              </a:p>
            </p:txBody>
          </p:sp>
        </mc:Choice>
        <mc:Fallback xmlns="">
          <p:sp>
            <p:nvSpPr>
              <p:cNvPr id="78" name="內容版面配置區 2"/>
              <p:cNvSpPr txBox="1">
                <a:spLocks noRot="1" noChangeAspect="1" noMove="1" noResize="1" noEditPoints="1" noAdjustHandles="1" noChangeArrowheads="1" noChangeShapeType="1" noTextEdit="1"/>
              </p:cNvSpPr>
              <p:nvPr/>
            </p:nvSpPr>
            <p:spPr>
              <a:xfrm>
                <a:off x="1160840" y="5634893"/>
                <a:ext cx="5703835" cy="1239608"/>
              </a:xfrm>
              <a:prstGeom prst="rect">
                <a:avLst/>
              </a:prstGeom>
              <a:blipFill>
                <a:blip r:embed="rId8"/>
                <a:stretch>
                  <a:fillRect l="-1496" t="-3922" b="-171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9499600" y="2795828"/>
                <a:ext cx="1227667" cy="477438"/>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𝑙</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9499600" y="2795828"/>
                <a:ext cx="1227667" cy="477438"/>
              </a:xfrm>
              <a:prstGeom prst="rect">
                <a:avLst/>
              </a:prstGeom>
              <a:blipFill>
                <a:blip r:embed="rId9"/>
                <a:stretch>
                  <a:fillRect/>
                </a:stretch>
              </a:blipFill>
              <a:ln>
                <a:solidFill>
                  <a:schemeClr val="accent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79"/>
              <p:cNvSpPr txBox="1"/>
              <p:nvPr/>
            </p:nvSpPr>
            <p:spPr>
              <a:xfrm>
                <a:off x="9575799" y="2165148"/>
                <a:ext cx="1317102" cy="461665"/>
              </a:xfrm>
              <a:prstGeom prst="rect">
                <a:avLst/>
              </a:prstGeom>
              <a:noFill/>
            </p:spPr>
            <p:txBody>
              <a:bodyPr wrap="square" rtlCol="0">
                <a:spAutoFit/>
              </a:bodyPr>
              <a:lstStyle/>
              <a:p>
                <a:r>
                  <a:rPr lang="en-US" altLang="zh-TW" sz="2400" dirty="0"/>
                  <a:t>layer </a:t>
                </a:r>
                <a14:m>
                  <m:oMath xmlns:m="http://schemas.openxmlformats.org/officeDocument/2006/math">
                    <m:r>
                      <a:rPr lang="en-US" altLang="zh-TW" sz="2400" b="0" i="1" smtClean="0">
                        <a:latin typeface="Cambria Math" panose="02040503050406030204" pitchFamily="18" charset="0"/>
                      </a:rPr>
                      <m:t>𝑙</m:t>
                    </m:r>
                  </m:oMath>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9575799" y="2165148"/>
                <a:ext cx="1317102" cy="461665"/>
              </a:xfrm>
              <a:prstGeom prst="rect">
                <a:avLst/>
              </a:prstGeom>
              <a:blipFill>
                <a:blip r:embed="rId10"/>
                <a:stretch>
                  <a:fillRect l="-7407" t="-10526" b="-28947"/>
                </a:stretch>
              </a:blipFill>
            </p:spPr>
            <p:txBody>
              <a:bodyPr/>
              <a:lstStyle/>
              <a:p>
                <a:r>
                  <a:rPr lang="zh-TW" altLang="en-US">
                    <a:noFill/>
                  </a:rPr>
                  <a:t> </a:t>
                </a:r>
              </a:p>
            </p:txBody>
          </p:sp>
        </mc:Fallback>
      </mc:AlternateContent>
      <p:cxnSp>
        <p:nvCxnSpPr>
          <p:cNvPr id="82" name="直線單箭頭接點 81"/>
          <p:cNvCxnSpPr>
            <a:endCxn id="79" idx="1"/>
          </p:cNvCxnSpPr>
          <p:nvPr/>
        </p:nvCxnSpPr>
        <p:spPr>
          <a:xfrm>
            <a:off x="9000067" y="2983287"/>
            <a:ext cx="499533" cy="5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79" idx="2"/>
            <a:endCxn id="87" idx="0"/>
          </p:cNvCxnSpPr>
          <p:nvPr/>
        </p:nvCxnSpPr>
        <p:spPr>
          <a:xfrm flipH="1">
            <a:off x="10113432" y="3273266"/>
            <a:ext cx="2" cy="1119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79" idx="3"/>
          </p:cNvCxnSpPr>
          <p:nvPr/>
        </p:nvCxnSpPr>
        <p:spPr>
          <a:xfrm flipV="1">
            <a:off x="10727267" y="2983287"/>
            <a:ext cx="364066" cy="5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文字方塊 86"/>
              <p:cNvSpPr txBox="1"/>
              <p:nvPr/>
            </p:nvSpPr>
            <p:spPr>
              <a:xfrm>
                <a:off x="9499598" y="4392332"/>
                <a:ext cx="1227667" cy="862544"/>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𝑙</m:t>
                          </m:r>
                          <m:r>
                            <a:rPr lang="en-US" altLang="zh-TW" sz="2400" b="0" i="1" smtClean="0">
                              <a:latin typeface="Cambria Math" panose="02040503050406030204" pitchFamily="18" charset="0"/>
                            </a:rPr>
                            <m:t>]</m:t>
                          </m:r>
                        </m:sup>
                      </m:sSup>
                    </m:oMath>
                  </m:oMathPara>
                </a14:m>
                <a:endParaRPr lang="en-US" altLang="zh-TW" sz="2400" dirty="0"/>
              </a:p>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𝑑𝑧</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9499598" y="4392332"/>
                <a:ext cx="1227667" cy="862544"/>
              </a:xfrm>
              <a:prstGeom prst="rect">
                <a:avLst/>
              </a:prstGeom>
              <a:blipFill>
                <a:blip r:embed="rId11"/>
                <a:stretch>
                  <a:fillRect/>
                </a:stretch>
              </a:blipFill>
              <a:ln>
                <a:solidFill>
                  <a:schemeClr val="accent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8122740" y="2832785"/>
                <a:ext cx="998094"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89" name="矩形 88"/>
              <p:cNvSpPr>
                <a:spLocks noRot="1" noChangeAspect="1" noMove="1" noResize="1" noEditPoints="1" noAdjustHandles="1" noChangeArrowheads="1" noChangeShapeType="1" noTextEdit="1"/>
              </p:cNvSpPr>
              <p:nvPr/>
            </p:nvSpPr>
            <p:spPr>
              <a:xfrm>
                <a:off x="8122740" y="2832785"/>
                <a:ext cx="998094" cy="47743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11089380" y="2696694"/>
                <a:ext cx="704745"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oMath>
                  </m:oMathPara>
                </a14:m>
                <a:endParaRPr lang="zh-TW" altLang="en-US" sz="2400" dirty="0"/>
              </a:p>
            </p:txBody>
          </p:sp>
        </mc:Choice>
        <mc:Fallback xmlns="">
          <p:sp>
            <p:nvSpPr>
              <p:cNvPr id="90" name="矩形 89"/>
              <p:cNvSpPr>
                <a:spLocks noRot="1" noChangeAspect="1" noMove="1" noResize="1" noEditPoints="1" noAdjustHandles="1" noChangeArrowheads="1" noChangeShapeType="1" noTextEdit="1"/>
              </p:cNvSpPr>
              <p:nvPr/>
            </p:nvSpPr>
            <p:spPr>
              <a:xfrm>
                <a:off x="11089380" y="2696694"/>
                <a:ext cx="704745" cy="47743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8326347" y="3597532"/>
                <a:ext cx="1821524" cy="477438"/>
              </a:xfrm>
              <a:prstGeom prst="rect">
                <a:avLst/>
              </a:prstGeom>
            </p:spPr>
            <p:txBody>
              <a:bodyPr wrap="none">
                <a:spAutoFit/>
              </a:bodyPr>
              <a:lstStyle/>
              <a:p>
                <a:r>
                  <a:rPr lang="en-US" altLang="zh-TW" sz="2400" dirty="0"/>
                  <a:t>Cache: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oMath>
                </a14:m>
                <a:endParaRPr lang="zh-TW" altLang="en-US" sz="2400" dirty="0"/>
              </a:p>
            </p:txBody>
          </p:sp>
        </mc:Choice>
        <mc:Fallback xmlns="">
          <p:sp>
            <p:nvSpPr>
              <p:cNvPr id="91" name="矩形 90"/>
              <p:cNvSpPr>
                <a:spLocks noRot="1" noChangeAspect="1" noMove="1" noResize="1" noEditPoints="1" noAdjustHandles="1" noChangeArrowheads="1" noChangeShapeType="1" noTextEdit="1"/>
              </p:cNvSpPr>
              <p:nvPr/>
            </p:nvSpPr>
            <p:spPr>
              <a:xfrm>
                <a:off x="8326347" y="3597532"/>
                <a:ext cx="1821524" cy="477438"/>
              </a:xfrm>
              <a:prstGeom prst="rect">
                <a:avLst/>
              </a:prstGeom>
              <a:blipFill>
                <a:blip r:embed="rId14"/>
                <a:stretch>
                  <a:fillRect l="-5351" t="-7692" b="-28205"/>
                </a:stretch>
              </a:blipFill>
            </p:spPr>
            <p:txBody>
              <a:bodyPr/>
              <a:lstStyle/>
              <a:p>
                <a:r>
                  <a:rPr lang="zh-TW" altLang="en-US">
                    <a:noFill/>
                  </a:rPr>
                  <a:t> </a:t>
                </a:r>
              </a:p>
            </p:txBody>
          </p:sp>
        </mc:Fallback>
      </mc:AlternateContent>
      <p:cxnSp>
        <p:nvCxnSpPr>
          <p:cNvPr id="92" name="直線單箭頭接點 91"/>
          <p:cNvCxnSpPr/>
          <p:nvPr/>
        </p:nvCxnSpPr>
        <p:spPr>
          <a:xfrm flipH="1" flipV="1">
            <a:off x="10727265" y="4734818"/>
            <a:ext cx="437908" cy="4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H="1" flipV="1">
            <a:off x="9061690" y="4732816"/>
            <a:ext cx="437908" cy="4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矩形 94"/>
              <p:cNvSpPr/>
              <p:nvPr/>
            </p:nvSpPr>
            <p:spPr>
              <a:xfrm>
                <a:off x="11106192" y="4494097"/>
                <a:ext cx="882678"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𝑑</m:t>
                          </m:r>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oMath>
                  </m:oMathPara>
                </a14:m>
                <a:endParaRPr lang="zh-TW" altLang="en-US" sz="2400" dirty="0"/>
              </a:p>
            </p:txBody>
          </p:sp>
        </mc:Choice>
        <mc:Fallback xmlns="">
          <p:sp>
            <p:nvSpPr>
              <p:cNvPr id="95" name="矩形 94"/>
              <p:cNvSpPr>
                <a:spLocks noRot="1" noChangeAspect="1" noMove="1" noResize="1" noEditPoints="1" noAdjustHandles="1" noChangeArrowheads="1" noChangeShapeType="1" noTextEdit="1"/>
              </p:cNvSpPr>
              <p:nvPr/>
            </p:nvSpPr>
            <p:spPr>
              <a:xfrm>
                <a:off x="11106192" y="4494097"/>
                <a:ext cx="882678" cy="477438"/>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8025029" y="4550432"/>
                <a:ext cx="1176028"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𝑑</m:t>
                          </m:r>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b="0" i="1" smtClean="0">
                              <a:latin typeface="Cambria Math" panose="02040503050406030204" pitchFamily="18" charset="0"/>
                            </a:rPr>
                            <m:t>−1</m:t>
                          </m:r>
                          <m:r>
                            <a:rPr lang="en-US" altLang="zh-TW" sz="2400" i="1">
                              <a:latin typeface="Cambria Math" panose="02040503050406030204" pitchFamily="18" charset="0"/>
                            </a:rPr>
                            <m:t>]</m:t>
                          </m:r>
                        </m:sup>
                      </m:sSup>
                    </m:oMath>
                  </m:oMathPara>
                </a14:m>
                <a:endParaRPr lang="zh-TW" altLang="en-US" sz="2400" dirty="0"/>
              </a:p>
            </p:txBody>
          </p:sp>
        </mc:Choice>
        <mc:Fallback xmlns="">
          <p:sp>
            <p:nvSpPr>
              <p:cNvPr id="96" name="矩形 95"/>
              <p:cNvSpPr>
                <a:spLocks noRot="1" noChangeAspect="1" noMove="1" noResize="1" noEditPoints="1" noAdjustHandles="1" noChangeArrowheads="1" noChangeShapeType="1" noTextEdit="1"/>
              </p:cNvSpPr>
              <p:nvPr/>
            </p:nvSpPr>
            <p:spPr>
              <a:xfrm>
                <a:off x="8025029" y="4550432"/>
                <a:ext cx="1176028" cy="477438"/>
              </a:xfrm>
              <a:prstGeom prst="rect">
                <a:avLst/>
              </a:prstGeom>
              <a:blipFill>
                <a:blip r:embed="rId16"/>
                <a:stretch>
                  <a:fillRect/>
                </a:stretch>
              </a:blipFill>
            </p:spPr>
            <p:txBody>
              <a:bodyPr/>
              <a:lstStyle/>
              <a:p>
                <a:r>
                  <a:rPr lang="zh-TW" altLang="en-US">
                    <a:noFill/>
                  </a:rPr>
                  <a:t> </a:t>
                </a:r>
              </a:p>
            </p:txBody>
          </p:sp>
        </mc:Fallback>
      </mc:AlternateContent>
      <p:cxnSp>
        <p:nvCxnSpPr>
          <p:cNvPr id="97" name="直線單箭頭接點 96"/>
          <p:cNvCxnSpPr/>
          <p:nvPr/>
        </p:nvCxnSpPr>
        <p:spPr>
          <a:xfrm>
            <a:off x="10113431" y="5254876"/>
            <a:ext cx="0" cy="329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矩形 98"/>
              <p:cNvSpPr/>
              <p:nvPr/>
            </p:nvSpPr>
            <p:spPr>
              <a:xfrm>
                <a:off x="9382807" y="5572220"/>
                <a:ext cx="1739002"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𝑑𝑊</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𝑑𝑏</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oMath>
                  </m:oMathPara>
                </a14:m>
                <a:endParaRPr lang="zh-TW" altLang="en-US" sz="2400" dirty="0"/>
              </a:p>
            </p:txBody>
          </p:sp>
        </mc:Choice>
        <mc:Fallback xmlns="">
          <p:sp>
            <p:nvSpPr>
              <p:cNvPr id="99" name="矩形 98"/>
              <p:cNvSpPr>
                <a:spLocks noRot="1" noChangeAspect="1" noMove="1" noResize="1" noEditPoints="1" noAdjustHandles="1" noChangeArrowheads="1" noChangeShapeType="1" noTextEdit="1"/>
              </p:cNvSpPr>
              <p:nvPr/>
            </p:nvSpPr>
            <p:spPr>
              <a:xfrm>
                <a:off x="9382807" y="5572220"/>
                <a:ext cx="1739002" cy="477438"/>
              </a:xfrm>
              <a:prstGeom prst="rect">
                <a:avLst/>
              </a:prstGeom>
              <a:blipFill>
                <a:blip r:embed="rId17"/>
                <a:stretch>
                  <a:fillRect/>
                </a:stretch>
              </a:blipFill>
            </p:spPr>
            <p:txBody>
              <a:bodyPr/>
              <a:lstStyle/>
              <a:p>
                <a:r>
                  <a:rPr lang="zh-TW" altLang="en-US">
                    <a:noFill/>
                  </a:rPr>
                  <a:t> </a:t>
                </a:r>
              </a:p>
            </p:txBody>
          </p:sp>
        </mc:Fallback>
      </mc:AlternateContent>
      <p:cxnSp>
        <p:nvCxnSpPr>
          <p:cNvPr id="102" name="直線單箭頭接點 101"/>
          <p:cNvCxnSpPr/>
          <p:nvPr/>
        </p:nvCxnSpPr>
        <p:spPr>
          <a:xfrm flipV="1">
            <a:off x="4748871" y="3230295"/>
            <a:ext cx="3456537" cy="50720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4" name="直線單箭頭接點 103"/>
          <p:cNvCxnSpPr/>
          <p:nvPr/>
        </p:nvCxnSpPr>
        <p:spPr>
          <a:xfrm flipV="1">
            <a:off x="5320746" y="5156298"/>
            <a:ext cx="3348956" cy="68996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4880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anim calcmode="lin" valueType="num">
                                      <p:cBhvr additive="base">
                                        <p:cTn id="35" dur="500" fill="hold"/>
                                        <p:tgtEl>
                                          <p:spTgt spid="78"/>
                                        </p:tgtEl>
                                        <p:attrNameLst>
                                          <p:attrName>ppt_x</p:attrName>
                                        </p:attrNameLst>
                                      </p:cBhvr>
                                      <p:tavLst>
                                        <p:tav tm="0">
                                          <p:val>
                                            <p:strVal val="#ppt_x"/>
                                          </p:val>
                                        </p:tav>
                                        <p:tav tm="100000">
                                          <p:val>
                                            <p:strVal val="#ppt_x"/>
                                          </p:val>
                                        </p:tav>
                                      </p:tavLst>
                                    </p:anim>
                                    <p:anim calcmode="lin" valueType="num">
                                      <p:cBhvr additive="base">
                                        <p:cTn id="3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1000"/>
                                        <p:tgtEl>
                                          <p:spTgt spid="80"/>
                                        </p:tgtEl>
                                      </p:cBhvr>
                                    </p:animEffect>
                                    <p:anim calcmode="lin" valueType="num">
                                      <p:cBhvr>
                                        <p:cTn id="42" dur="1000" fill="hold"/>
                                        <p:tgtEl>
                                          <p:spTgt spid="80"/>
                                        </p:tgtEl>
                                        <p:attrNameLst>
                                          <p:attrName>ppt_x</p:attrName>
                                        </p:attrNameLst>
                                      </p:cBhvr>
                                      <p:tavLst>
                                        <p:tav tm="0">
                                          <p:val>
                                            <p:strVal val="#ppt_x"/>
                                          </p:val>
                                        </p:tav>
                                        <p:tav tm="100000">
                                          <p:val>
                                            <p:strVal val="#ppt_x"/>
                                          </p:val>
                                        </p:tav>
                                      </p:tavLst>
                                    </p:anim>
                                    <p:anim calcmode="lin" valueType="num">
                                      <p:cBhvr>
                                        <p:cTn id="43"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1000"/>
                                        <p:tgtEl>
                                          <p:spTgt spid="89"/>
                                        </p:tgtEl>
                                      </p:cBhvr>
                                    </p:animEffect>
                                    <p:anim calcmode="lin" valueType="num">
                                      <p:cBhvr>
                                        <p:cTn id="49" dur="1000" fill="hold"/>
                                        <p:tgtEl>
                                          <p:spTgt spid="89"/>
                                        </p:tgtEl>
                                        <p:attrNameLst>
                                          <p:attrName>ppt_x</p:attrName>
                                        </p:attrNameLst>
                                      </p:cBhvr>
                                      <p:tavLst>
                                        <p:tav tm="0">
                                          <p:val>
                                            <p:strVal val="#ppt_x"/>
                                          </p:val>
                                        </p:tav>
                                        <p:tav tm="100000">
                                          <p:val>
                                            <p:strVal val="#ppt_x"/>
                                          </p:val>
                                        </p:tav>
                                      </p:tavLst>
                                    </p:anim>
                                    <p:anim calcmode="lin" valueType="num">
                                      <p:cBhvr>
                                        <p:cTn id="50" dur="1000" fill="hold"/>
                                        <p:tgtEl>
                                          <p:spTgt spid="8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1000"/>
                                        <p:tgtEl>
                                          <p:spTgt spid="82"/>
                                        </p:tgtEl>
                                      </p:cBhvr>
                                    </p:animEffect>
                                    <p:anim calcmode="lin" valueType="num">
                                      <p:cBhvr>
                                        <p:cTn id="54" dur="1000" fill="hold"/>
                                        <p:tgtEl>
                                          <p:spTgt spid="82"/>
                                        </p:tgtEl>
                                        <p:attrNameLst>
                                          <p:attrName>ppt_x</p:attrName>
                                        </p:attrNameLst>
                                      </p:cBhvr>
                                      <p:tavLst>
                                        <p:tav tm="0">
                                          <p:val>
                                            <p:strVal val="#ppt_x"/>
                                          </p:val>
                                        </p:tav>
                                        <p:tav tm="100000">
                                          <p:val>
                                            <p:strVal val="#ppt_x"/>
                                          </p:val>
                                        </p:tav>
                                      </p:tavLst>
                                    </p:anim>
                                    <p:anim calcmode="lin" valueType="num">
                                      <p:cBhvr>
                                        <p:cTn id="55" dur="1000" fill="hold"/>
                                        <p:tgtEl>
                                          <p:spTgt spid="8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1000"/>
                                        <p:tgtEl>
                                          <p:spTgt spid="79"/>
                                        </p:tgtEl>
                                      </p:cBhvr>
                                    </p:animEffect>
                                    <p:anim calcmode="lin" valueType="num">
                                      <p:cBhvr>
                                        <p:cTn id="59" dur="1000" fill="hold"/>
                                        <p:tgtEl>
                                          <p:spTgt spid="79"/>
                                        </p:tgtEl>
                                        <p:attrNameLst>
                                          <p:attrName>ppt_x</p:attrName>
                                        </p:attrNameLst>
                                      </p:cBhvr>
                                      <p:tavLst>
                                        <p:tav tm="0">
                                          <p:val>
                                            <p:strVal val="#ppt_x"/>
                                          </p:val>
                                        </p:tav>
                                        <p:tav tm="100000">
                                          <p:val>
                                            <p:strVal val="#ppt_x"/>
                                          </p:val>
                                        </p:tav>
                                      </p:tavLst>
                                    </p:anim>
                                    <p:anim calcmode="lin" valueType="num">
                                      <p:cBhvr>
                                        <p:cTn id="60" dur="1000" fill="hold"/>
                                        <p:tgtEl>
                                          <p:spTgt spid="7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1000"/>
                                        <p:tgtEl>
                                          <p:spTgt spid="86"/>
                                        </p:tgtEl>
                                      </p:cBhvr>
                                    </p:animEffect>
                                    <p:anim calcmode="lin" valueType="num">
                                      <p:cBhvr>
                                        <p:cTn id="64" dur="1000" fill="hold"/>
                                        <p:tgtEl>
                                          <p:spTgt spid="86"/>
                                        </p:tgtEl>
                                        <p:attrNameLst>
                                          <p:attrName>ppt_x</p:attrName>
                                        </p:attrNameLst>
                                      </p:cBhvr>
                                      <p:tavLst>
                                        <p:tav tm="0">
                                          <p:val>
                                            <p:strVal val="#ppt_x"/>
                                          </p:val>
                                        </p:tav>
                                        <p:tav tm="100000">
                                          <p:val>
                                            <p:strVal val="#ppt_x"/>
                                          </p:val>
                                        </p:tav>
                                      </p:tavLst>
                                    </p:anim>
                                    <p:anim calcmode="lin" valueType="num">
                                      <p:cBhvr>
                                        <p:cTn id="65" dur="1000" fill="hold"/>
                                        <p:tgtEl>
                                          <p:spTgt spid="8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fade">
                                      <p:cBhvr>
                                        <p:cTn id="68" dur="1000"/>
                                        <p:tgtEl>
                                          <p:spTgt spid="90"/>
                                        </p:tgtEl>
                                      </p:cBhvr>
                                    </p:animEffect>
                                    <p:anim calcmode="lin" valueType="num">
                                      <p:cBhvr>
                                        <p:cTn id="69" dur="1000" fill="hold"/>
                                        <p:tgtEl>
                                          <p:spTgt spid="90"/>
                                        </p:tgtEl>
                                        <p:attrNameLst>
                                          <p:attrName>ppt_x</p:attrName>
                                        </p:attrNameLst>
                                      </p:cBhvr>
                                      <p:tavLst>
                                        <p:tav tm="0">
                                          <p:val>
                                            <p:strVal val="#ppt_x"/>
                                          </p:val>
                                        </p:tav>
                                        <p:tav tm="100000">
                                          <p:val>
                                            <p:strVal val="#ppt_x"/>
                                          </p:val>
                                        </p:tav>
                                      </p:tavLst>
                                    </p:anim>
                                    <p:anim calcmode="lin" valueType="num">
                                      <p:cBhvr>
                                        <p:cTn id="70"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91"/>
                                        </p:tgtEl>
                                        <p:attrNameLst>
                                          <p:attrName>style.visibility</p:attrName>
                                        </p:attrNameLst>
                                      </p:cBhvr>
                                      <p:to>
                                        <p:strVal val="visible"/>
                                      </p:to>
                                    </p:set>
                                    <p:animEffect transition="in" filter="fade">
                                      <p:cBhvr>
                                        <p:cTn id="75" dur="1000"/>
                                        <p:tgtEl>
                                          <p:spTgt spid="91"/>
                                        </p:tgtEl>
                                      </p:cBhvr>
                                    </p:animEffect>
                                    <p:anim calcmode="lin" valueType="num">
                                      <p:cBhvr>
                                        <p:cTn id="76" dur="1000" fill="hold"/>
                                        <p:tgtEl>
                                          <p:spTgt spid="91"/>
                                        </p:tgtEl>
                                        <p:attrNameLst>
                                          <p:attrName>ppt_x</p:attrName>
                                        </p:attrNameLst>
                                      </p:cBhvr>
                                      <p:tavLst>
                                        <p:tav tm="0">
                                          <p:val>
                                            <p:strVal val="#ppt_x"/>
                                          </p:val>
                                        </p:tav>
                                        <p:tav tm="100000">
                                          <p:val>
                                            <p:strVal val="#ppt_x"/>
                                          </p:val>
                                        </p:tav>
                                      </p:tavLst>
                                    </p:anim>
                                    <p:anim calcmode="lin" valueType="num">
                                      <p:cBhvr>
                                        <p:cTn id="77" dur="1000" fill="hold"/>
                                        <p:tgtEl>
                                          <p:spTgt spid="91"/>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1000"/>
                                        <p:tgtEl>
                                          <p:spTgt spid="84"/>
                                        </p:tgtEl>
                                      </p:cBhvr>
                                    </p:animEffect>
                                    <p:anim calcmode="lin" valueType="num">
                                      <p:cBhvr>
                                        <p:cTn id="81" dur="1000" fill="hold"/>
                                        <p:tgtEl>
                                          <p:spTgt spid="84"/>
                                        </p:tgtEl>
                                        <p:attrNameLst>
                                          <p:attrName>ppt_x</p:attrName>
                                        </p:attrNameLst>
                                      </p:cBhvr>
                                      <p:tavLst>
                                        <p:tav tm="0">
                                          <p:val>
                                            <p:strVal val="#ppt_x"/>
                                          </p:val>
                                        </p:tav>
                                        <p:tav tm="100000">
                                          <p:val>
                                            <p:strVal val="#ppt_x"/>
                                          </p:val>
                                        </p:tav>
                                      </p:tavLst>
                                    </p:anim>
                                    <p:anim calcmode="lin" valueType="num">
                                      <p:cBhvr>
                                        <p:cTn id="82"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95"/>
                                        </p:tgtEl>
                                        <p:attrNameLst>
                                          <p:attrName>style.visibility</p:attrName>
                                        </p:attrNameLst>
                                      </p:cBhvr>
                                      <p:to>
                                        <p:strVal val="visible"/>
                                      </p:to>
                                    </p:set>
                                    <p:animEffect transition="in" filter="fade">
                                      <p:cBhvr>
                                        <p:cTn id="87" dur="1000"/>
                                        <p:tgtEl>
                                          <p:spTgt spid="95"/>
                                        </p:tgtEl>
                                      </p:cBhvr>
                                    </p:animEffect>
                                    <p:anim calcmode="lin" valueType="num">
                                      <p:cBhvr>
                                        <p:cTn id="88" dur="1000" fill="hold"/>
                                        <p:tgtEl>
                                          <p:spTgt spid="95"/>
                                        </p:tgtEl>
                                        <p:attrNameLst>
                                          <p:attrName>ppt_x</p:attrName>
                                        </p:attrNameLst>
                                      </p:cBhvr>
                                      <p:tavLst>
                                        <p:tav tm="0">
                                          <p:val>
                                            <p:strVal val="#ppt_x"/>
                                          </p:val>
                                        </p:tav>
                                        <p:tav tm="100000">
                                          <p:val>
                                            <p:strVal val="#ppt_x"/>
                                          </p:val>
                                        </p:tav>
                                      </p:tavLst>
                                    </p:anim>
                                    <p:anim calcmode="lin" valueType="num">
                                      <p:cBhvr>
                                        <p:cTn id="89" dur="1000" fill="hold"/>
                                        <p:tgtEl>
                                          <p:spTgt spid="95"/>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fade">
                                      <p:cBhvr>
                                        <p:cTn id="92" dur="1000"/>
                                        <p:tgtEl>
                                          <p:spTgt spid="92"/>
                                        </p:tgtEl>
                                      </p:cBhvr>
                                    </p:animEffect>
                                    <p:anim calcmode="lin" valueType="num">
                                      <p:cBhvr>
                                        <p:cTn id="93" dur="1000" fill="hold"/>
                                        <p:tgtEl>
                                          <p:spTgt spid="92"/>
                                        </p:tgtEl>
                                        <p:attrNameLst>
                                          <p:attrName>ppt_x</p:attrName>
                                        </p:attrNameLst>
                                      </p:cBhvr>
                                      <p:tavLst>
                                        <p:tav tm="0">
                                          <p:val>
                                            <p:strVal val="#ppt_x"/>
                                          </p:val>
                                        </p:tav>
                                        <p:tav tm="100000">
                                          <p:val>
                                            <p:strVal val="#ppt_x"/>
                                          </p:val>
                                        </p:tav>
                                      </p:tavLst>
                                    </p:anim>
                                    <p:anim calcmode="lin" valueType="num">
                                      <p:cBhvr>
                                        <p:cTn id="94" dur="1000" fill="hold"/>
                                        <p:tgtEl>
                                          <p:spTgt spid="9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87"/>
                                        </p:tgtEl>
                                        <p:attrNameLst>
                                          <p:attrName>style.visibility</p:attrName>
                                        </p:attrNameLst>
                                      </p:cBhvr>
                                      <p:to>
                                        <p:strVal val="visible"/>
                                      </p:to>
                                    </p:set>
                                    <p:animEffect transition="in" filter="fade">
                                      <p:cBhvr>
                                        <p:cTn id="97" dur="1000"/>
                                        <p:tgtEl>
                                          <p:spTgt spid="87"/>
                                        </p:tgtEl>
                                      </p:cBhvr>
                                    </p:animEffect>
                                    <p:anim calcmode="lin" valueType="num">
                                      <p:cBhvr>
                                        <p:cTn id="98" dur="1000" fill="hold"/>
                                        <p:tgtEl>
                                          <p:spTgt spid="87"/>
                                        </p:tgtEl>
                                        <p:attrNameLst>
                                          <p:attrName>ppt_x</p:attrName>
                                        </p:attrNameLst>
                                      </p:cBhvr>
                                      <p:tavLst>
                                        <p:tav tm="0">
                                          <p:val>
                                            <p:strVal val="#ppt_x"/>
                                          </p:val>
                                        </p:tav>
                                        <p:tav tm="100000">
                                          <p:val>
                                            <p:strVal val="#ppt_x"/>
                                          </p:val>
                                        </p:tav>
                                      </p:tavLst>
                                    </p:anim>
                                    <p:anim calcmode="lin" valueType="num">
                                      <p:cBhvr>
                                        <p:cTn id="99" dur="1000" fill="hold"/>
                                        <p:tgtEl>
                                          <p:spTgt spid="87"/>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1000"/>
                                        <p:tgtEl>
                                          <p:spTgt spid="94"/>
                                        </p:tgtEl>
                                      </p:cBhvr>
                                    </p:animEffect>
                                    <p:anim calcmode="lin" valueType="num">
                                      <p:cBhvr>
                                        <p:cTn id="103" dur="1000" fill="hold"/>
                                        <p:tgtEl>
                                          <p:spTgt spid="94"/>
                                        </p:tgtEl>
                                        <p:attrNameLst>
                                          <p:attrName>ppt_x</p:attrName>
                                        </p:attrNameLst>
                                      </p:cBhvr>
                                      <p:tavLst>
                                        <p:tav tm="0">
                                          <p:val>
                                            <p:strVal val="#ppt_x"/>
                                          </p:val>
                                        </p:tav>
                                        <p:tav tm="100000">
                                          <p:val>
                                            <p:strVal val="#ppt_x"/>
                                          </p:val>
                                        </p:tav>
                                      </p:tavLst>
                                    </p:anim>
                                    <p:anim calcmode="lin" valueType="num">
                                      <p:cBhvr>
                                        <p:cTn id="104" dur="1000" fill="hold"/>
                                        <p:tgtEl>
                                          <p:spTgt spid="9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96"/>
                                        </p:tgtEl>
                                        <p:attrNameLst>
                                          <p:attrName>style.visibility</p:attrName>
                                        </p:attrNameLst>
                                      </p:cBhvr>
                                      <p:to>
                                        <p:strVal val="visible"/>
                                      </p:to>
                                    </p:set>
                                    <p:animEffect transition="in" filter="fade">
                                      <p:cBhvr>
                                        <p:cTn id="107" dur="1000"/>
                                        <p:tgtEl>
                                          <p:spTgt spid="96"/>
                                        </p:tgtEl>
                                      </p:cBhvr>
                                    </p:animEffect>
                                    <p:anim calcmode="lin" valueType="num">
                                      <p:cBhvr>
                                        <p:cTn id="108" dur="1000" fill="hold"/>
                                        <p:tgtEl>
                                          <p:spTgt spid="96"/>
                                        </p:tgtEl>
                                        <p:attrNameLst>
                                          <p:attrName>ppt_x</p:attrName>
                                        </p:attrNameLst>
                                      </p:cBhvr>
                                      <p:tavLst>
                                        <p:tav tm="0">
                                          <p:val>
                                            <p:strVal val="#ppt_x"/>
                                          </p:val>
                                        </p:tav>
                                        <p:tav tm="100000">
                                          <p:val>
                                            <p:strVal val="#ppt_x"/>
                                          </p:val>
                                        </p:tav>
                                      </p:tavLst>
                                    </p:anim>
                                    <p:anim calcmode="lin" valueType="num">
                                      <p:cBhvr>
                                        <p:cTn id="10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97"/>
                                        </p:tgtEl>
                                        <p:attrNameLst>
                                          <p:attrName>style.visibility</p:attrName>
                                        </p:attrNameLst>
                                      </p:cBhvr>
                                      <p:to>
                                        <p:strVal val="visible"/>
                                      </p:to>
                                    </p:set>
                                    <p:animEffect transition="in" filter="fade">
                                      <p:cBhvr>
                                        <p:cTn id="114" dur="1000"/>
                                        <p:tgtEl>
                                          <p:spTgt spid="97"/>
                                        </p:tgtEl>
                                      </p:cBhvr>
                                    </p:animEffect>
                                    <p:anim calcmode="lin" valueType="num">
                                      <p:cBhvr>
                                        <p:cTn id="115" dur="1000" fill="hold"/>
                                        <p:tgtEl>
                                          <p:spTgt spid="97"/>
                                        </p:tgtEl>
                                        <p:attrNameLst>
                                          <p:attrName>ppt_x</p:attrName>
                                        </p:attrNameLst>
                                      </p:cBhvr>
                                      <p:tavLst>
                                        <p:tav tm="0">
                                          <p:val>
                                            <p:strVal val="#ppt_x"/>
                                          </p:val>
                                        </p:tav>
                                        <p:tav tm="100000">
                                          <p:val>
                                            <p:strVal val="#ppt_x"/>
                                          </p:val>
                                        </p:tav>
                                      </p:tavLst>
                                    </p:anim>
                                    <p:anim calcmode="lin" valueType="num">
                                      <p:cBhvr>
                                        <p:cTn id="116" dur="1000" fill="hold"/>
                                        <p:tgtEl>
                                          <p:spTgt spid="97"/>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animEffect transition="in" filter="fade">
                                      <p:cBhvr>
                                        <p:cTn id="119" dur="1000"/>
                                        <p:tgtEl>
                                          <p:spTgt spid="99"/>
                                        </p:tgtEl>
                                      </p:cBhvr>
                                    </p:animEffect>
                                    <p:anim calcmode="lin" valueType="num">
                                      <p:cBhvr>
                                        <p:cTn id="120" dur="1000" fill="hold"/>
                                        <p:tgtEl>
                                          <p:spTgt spid="99"/>
                                        </p:tgtEl>
                                        <p:attrNameLst>
                                          <p:attrName>ppt_x</p:attrName>
                                        </p:attrNameLst>
                                      </p:cBhvr>
                                      <p:tavLst>
                                        <p:tav tm="0">
                                          <p:val>
                                            <p:strVal val="#ppt_x"/>
                                          </p:val>
                                        </p:tav>
                                        <p:tav tm="100000">
                                          <p:val>
                                            <p:strVal val="#ppt_x"/>
                                          </p:val>
                                        </p:tav>
                                      </p:tavLst>
                                    </p:anim>
                                    <p:anim calcmode="lin" valueType="num">
                                      <p:cBhvr>
                                        <p:cTn id="121"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wipe(down)">
                                      <p:cBhvr>
                                        <p:cTn id="126" dur="500"/>
                                        <p:tgtEl>
                                          <p:spTgt spid="10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04"/>
                                        </p:tgtEl>
                                        <p:attrNameLst>
                                          <p:attrName>style.visibility</p:attrName>
                                        </p:attrNameLst>
                                      </p:cBhvr>
                                      <p:to>
                                        <p:strVal val="visible"/>
                                      </p:to>
                                    </p:set>
                                    <p:animEffect transition="in" filter="wipe(down)">
                                      <p:cBhvr>
                                        <p:cTn id="13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8" grpId="0"/>
      <p:bldP spid="79" grpId="0" animBg="1"/>
      <p:bldP spid="80" grpId="0"/>
      <p:bldP spid="87" grpId="0" animBg="1"/>
      <p:bldP spid="89" grpId="0"/>
      <p:bldP spid="90" grpId="0"/>
      <p:bldP spid="91" grpId="0"/>
      <p:bldP spid="95" grpId="0"/>
      <p:bldP spid="96" grpId="0"/>
      <p:bldP spid="9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Frank Rosenblatt’s Perceptron (1957)</a:t>
            </a:r>
            <a:endParaRPr lang="zh-TW" altLang="en-US" dirty="0"/>
          </a:p>
        </p:txBody>
      </p:sp>
      <p:sp>
        <p:nvSpPr>
          <p:cNvPr id="3" name="內容版面配置區 2"/>
          <p:cNvSpPr>
            <a:spLocks noGrp="1"/>
          </p:cNvSpPr>
          <p:nvPr>
            <p:ph idx="1"/>
          </p:nvPr>
        </p:nvSpPr>
        <p:spPr>
          <a:xfrm>
            <a:off x="2121764" y="2133600"/>
            <a:ext cx="5229296" cy="3777622"/>
          </a:xfrm>
        </p:spPr>
        <p:txBody>
          <a:bodyPr>
            <a:noAutofit/>
          </a:bodyPr>
          <a:lstStyle/>
          <a:p>
            <a:r>
              <a:rPr lang="en-US" altLang="zh-TW" sz="2800" dirty="0"/>
              <a:t>Supervised learning</a:t>
            </a:r>
          </a:p>
          <a:p>
            <a:r>
              <a:rPr lang="en-US" altLang="zh-TW" sz="2800" dirty="0"/>
              <a:t>Single-layer</a:t>
            </a:r>
          </a:p>
          <a:p>
            <a:r>
              <a:rPr lang="en-US" altLang="zh-TW" sz="2800" dirty="0"/>
              <a:t>Binary linear classifier</a:t>
            </a:r>
          </a:p>
          <a:p>
            <a:r>
              <a:rPr lang="en-US" altLang="zh-TW" sz="2800" dirty="0"/>
              <a:t>To predict to which of 2 possible categories, a certain data point belongs on a set of input variables</a:t>
            </a:r>
            <a:endParaRPr lang="zh-TW" altLang="en-US" sz="2800" dirty="0"/>
          </a:p>
        </p:txBody>
      </p:sp>
      <p:pic>
        <p:nvPicPr>
          <p:cNvPr id="2050" name="Picture 2" descr="http://sebastianraschka.com/images/blog/2015/singlelayer_neural_networks_files/perceptron_binary.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46912" y="2133600"/>
            <a:ext cx="4791075"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630347" y="6134338"/>
            <a:ext cx="9441423" cy="646331"/>
          </a:xfrm>
          <a:prstGeom prst="rect">
            <a:avLst/>
          </a:prstGeom>
        </p:spPr>
        <p:txBody>
          <a:bodyPr wrap="square">
            <a:spAutoFit/>
          </a:bodyPr>
          <a:lstStyle/>
          <a:p>
            <a:r>
              <a:rPr lang="en-US" altLang="zh-TW" dirty="0">
                <a:solidFill>
                  <a:srgbClr val="111111"/>
                </a:solidFill>
                <a:latin typeface="Helvetica" panose="020B0604020202020204" pitchFamily="34" charset="0"/>
              </a:rPr>
              <a:t>F. Rosenblatt. The perceptron, a perceiving and recognizing automaton Project Para. Cornell Aeronautical Laboratory, 1957.</a:t>
            </a:r>
            <a:endParaRPr lang="zh-TW" altLang="en-US"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6552926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Forward and backward functions</a:t>
            </a:r>
            <a:endParaRPr lang="zh-TW" altLang="en-US" dirty="0"/>
          </a:p>
        </p:txBody>
      </p:sp>
      <p:sp>
        <p:nvSpPr>
          <p:cNvPr id="3" name="內容版面配置區 2"/>
          <p:cNvSpPr>
            <a:spLocks noGrp="1"/>
          </p:cNvSpPr>
          <p:nvPr>
            <p:ph idx="1"/>
          </p:nvPr>
        </p:nvSpPr>
        <p:spPr/>
        <p:txBody>
          <a:bodyPr/>
          <a:lstStyle/>
          <a:p>
            <a:endParaRPr lang="zh-TW" altLang="en-US" sz="24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80</a:t>
            </a:fld>
            <a:endParaRPr lang="en-US" dirty="0"/>
          </a:p>
        </p:txBody>
      </p:sp>
      <mc:AlternateContent xmlns:mc="http://schemas.openxmlformats.org/markup-compatibility/2006" xmlns:a14="http://schemas.microsoft.com/office/drawing/2010/main">
        <mc:Choice Requires="a14">
          <p:sp>
            <p:nvSpPr>
              <p:cNvPr id="5" name="文字方塊 4"/>
              <p:cNvSpPr txBox="1"/>
              <p:nvPr/>
            </p:nvSpPr>
            <p:spPr>
              <a:xfrm>
                <a:off x="2867487" y="2133600"/>
                <a:ext cx="1272713" cy="477438"/>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1</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2867487" y="2133600"/>
                <a:ext cx="1272713" cy="477438"/>
              </a:xfrm>
              <a:prstGeom prst="rect">
                <a:avLst/>
              </a:prstGeom>
              <a:blipFill>
                <a:blip r:embed="rId2"/>
                <a:stretch>
                  <a:fillRect/>
                </a:stretch>
              </a:blipFill>
              <a:ln>
                <a:solidFill>
                  <a:schemeClr val="accent1"/>
                </a:solidFill>
              </a:ln>
            </p:spPr>
            <p:txBody>
              <a:bodyPr/>
              <a:lstStyle/>
              <a:p>
                <a:r>
                  <a:rPr lang="zh-TW" altLang="en-US">
                    <a:noFill/>
                  </a:rPr>
                  <a:t> </a:t>
                </a:r>
              </a:p>
            </p:txBody>
          </p:sp>
        </mc:Fallback>
      </mc:AlternateContent>
      <p:cxnSp>
        <p:nvCxnSpPr>
          <p:cNvPr id="6" name="直線單箭頭接點 5"/>
          <p:cNvCxnSpPr>
            <a:endCxn id="5" idx="1"/>
          </p:cNvCxnSpPr>
          <p:nvPr/>
        </p:nvCxnSpPr>
        <p:spPr>
          <a:xfrm>
            <a:off x="2413000" y="2321059"/>
            <a:ext cx="454487" cy="5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a:stCxn id="5" idx="2"/>
          </p:cNvCxnSpPr>
          <p:nvPr/>
        </p:nvCxnSpPr>
        <p:spPr>
          <a:xfrm>
            <a:off x="3503844" y="2611038"/>
            <a:ext cx="22521" cy="1119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a:stCxn id="5" idx="3"/>
          </p:cNvCxnSpPr>
          <p:nvPr/>
        </p:nvCxnSpPr>
        <p:spPr>
          <a:xfrm flipV="1">
            <a:off x="4140200" y="2330097"/>
            <a:ext cx="867569" cy="42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p:cNvSpPr/>
              <p:nvPr/>
            </p:nvSpPr>
            <p:spPr>
              <a:xfrm>
                <a:off x="1845468" y="2138667"/>
                <a:ext cx="748346"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0</m:t>
                          </m:r>
                          <m:r>
                            <a:rPr lang="en-US" altLang="zh-TW" sz="2400" i="1">
                              <a:latin typeface="Cambria Math" panose="02040503050406030204" pitchFamily="18" charset="0"/>
                            </a:rPr>
                            <m:t>]</m:t>
                          </m:r>
                        </m:sup>
                      </m:sSup>
                    </m:oMath>
                  </m:oMathPara>
                </a14:m>
                <a:endParaRPr lang="zh-TW"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845468" y="2138667"/>
                <a:ext cx="748346" cy="47743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199811" y="1931200"/>
                <a:ext cx="748346"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1</m:t>
                          </m:r>
                          <m:r>
                            <a:rPr lang="en-US" altLang="zh-TW" sz="2400" i="1">
                              <a:latin typeface="Cambria Math" panose="02040503050406030204" pitchFamily="18" charset="0"/>
                            </a:rPr>
                            <m:t>]</m:t>
                          </m:r>
                        </m:sup>
                      </m:sSup>
                    </m:oMath>
                  </m:oMathPara>
                </a14:m>
                <a:endParaRPr lang="zh-TW"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4199811" y="1931200"/>
                <a:ext cx="748346" cy="47743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111234" y="2971284"/>
                <a:ext cx="1865126" cy="477438"/>
              </a:xfrm>
              <a:prstGeom prst="rect">
                <a:avLst/>
              </a:prstGeom>
            </p:spPr>
            <p:txBody>
              <a:bodyPr wrap="none">
                <a:spAutoFit/>
              </a:bodyPr>
              <a:lstStyle/>
              <a:p>
                <a:r>
                  <a:rPr lang="en-US" altLang="zh-TW" sz="2400" dirty="0"/>
                  <a:t>Cache: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1</m:t>
                        </m:r>
                        <m:r>
                          <a:rPr lang="en-US" altLang="zh-TW" sz="2400" i="1">
                            <a:latin typeface="Cambria Math" panose="02040503050406030204" pitchFamily="18" charset="0"/>
                          </a:rPr>
                          <m:t>]</m:t>
                        </m:r>
                      </m:sup>
                    </m:sSup>
                  </m:oMath>
                </a14:m>
                <a:endParaRPr lang="zh-TW"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111234" y="2971284"/>
                <a:ext cx="1865126" cy="477438"/>
              </a:xfrm>
              <a:prstGeom prst="rect">
                <a:avLst/>
              </a:prstGeom>
              <a:blipFill>
                <a:blip r:embed="rId5"/>
                <a:stretch>
                  <a:fillRect l="-4902" t="-7595" b="-265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5007769" y="2126804"/>
                <a:ext cx="1295479" cy="477438"/>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5007769" y="2126804"/>
                <a:ext cx="1295479" cy="477438"/>
              </a:xfrm>
              <a:prstGeom prst="rect">
                <a:avLst/>
              </a:prstGeom>
              <a:blipFill>
                <a:blip r:embed="rId6"/>
                <a:stretch>
                  <a:fillRect/>
                </a:stretch>
              </a:blipFill>
              <a:ln>
                <a:solidFill>
                  <a:schemeClr val="accent1"/>
                </a:solidFill>
              </a:ln>
            </p:spPr>
            <p:txBody>
              <a:bodyPr/>
              <a:lstStyle/>
              <a:p>
                <a:r>
                  <a:rPr lang="zh-TW" altLang="en-US">
                    <a:noFill/>
                  </a:rPr>
                  <a:t> </a:t>
                </a:r>
              </a:p>
            </p:txBody>
          </p:sp>
        </mc:Fallback>
      </mc:AlternateContent>
      <p:cxnSp>
        <p:nvCxnSpPr>
          <p:cNvPr id="13" name="直線單箭頭接點 12"/>
          <p:cNvCxnSpPr>
            <a:stCxn id="12" idx="2"/>
          </p:cNvCxnSpPr>
          <p:nvPr/>
        </p:nvCxnSpPr>
        <p:spPr>
          <a:xfrm flipH="1">
            <a:off x="5621601" y="2604242"/>
            <a:ext cx="33908" cy="1119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5098504" y="2964338"/>
                <a:ext cx="733406"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i="1">
                              <a:latin typeface="Cambria Math" panose="02040503050406030204" pitchFamily="18" charset="0"/>
                            </a:rPr>
                            <m:t>]</m:t>
                          </m:r>
                        </m:sup>
                      </m:sSup>
                    </m:oMath>
                  </m:oMathPara>
                </a14:m>
                <a:endParaRPr lang="zh-TW"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5098504" y="2964338"/>
                <a:ext cx="733406" cy="477438"/>
              </a:xfrm>
              <a:prstGeom prst="rect">
                <a:avLst/>
              </a:prstGeom>
              <a:blipFill>
                <a:blip r:embed="rId7"/>
                <a:stretch>
                  <a:fillRect/>
                </a:stretch>
              </a:blipFill>
            </p:spPr>
            <p:txBody>
              <a:bodyPr/>
              <a:lstStyle/>
              <a:p>
                <a:r>
                  <a:rPr lang="zh-TW" altLang="en-US">
                    <a:noFill/>
                  </a:rPr>
                  <a:t> </a:t>
                </a:r>
              </a:p>
            </p:txBody>
          </p:sp>
        </mc:Fallback>
      </mc:AlternateContent>
      <p:cxnSp>
        <p:nvCxnSpPr>
          <p:cNvPr id="17" name="直線單箭頭接點 16"/>
          <p:cNvCxnSpPr/>
          <p:nvPr/>
        </p:nvCxnSpPr>
        <p:spPr>
          <a:xfrm>
            <a:off x="6293779" y="2330097"/>
            <a:ext cx="8675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6413002" y="1887088"/>
                <a:ext cx="748346"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i="1">
                              <a:latin typeface="Cambria Math" panose="02040503050406030204" pitchFamily="18" charset="0"/>
                            </a:rPr>
                            <m:t>]</m:t>
                          </m:r>
                        </m:sup>
                      </m:sSup>
                    </m:oMath>
                  </m:oMathPara>
                </a14:m>
                <a:endParaRPr lang="zh-TW"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6413002" y="1887088"/>
                <a:ext cx="748346" cy="47743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9120101" y="2126804"/>
                <a:ext cx="1266562" cy="477438"/>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𝐿</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9120101" y="2126804"/>
                <a:ext cx="1266562" cy="477438"/>
              </a:xfrm>
              <a:prstGeom prst="rect">
                <a:avLst/>
              </a:prstGeom>
              <a:blipFill>
                <a:blip r:embed="rId9"/>
                <a:stretch>
                  <a:fillRect/>
                </a:stretch>
              </a:blipFill>
              <a:ln>
                <a:solidFill>
                  <a:schemeClr val="accent1"/>
                </a:solidFill>
              </a:ln>
            </p:spPr>
            <p:txBody>
              <a:bodyPr/>
              <a:lstStyle/>
              <a:p>
                <a:r>
                  <a:rPr lang="zh-TW" altLang="en-US">
                    <a:noFill/>
                  </a:rPr>
                  <a:t> </a:t>
                </a:r>
              </a:p>
            </p:txBody>
          </p:sp>
        </mc:Fallback>
      </mc:AlternateContent>
      <p:cxnSp>
        <p:nvCxnSpPr>
          <p:cNvPr id="20" name="直線單箭頭接點 19"/>
          <p:cNvCxnSpPr>
            <a:stCxn id="19" idx="2"/>
          </p:cNvCxnSpPr>
          <p:nvPr/>
        </p:nvCxnSpPr>
        <p:spPr>
          <a:xfrm flipH="1">
            <a:off x="9733934" y="2604242"/>
            <a:ext cx="19448" cy="1119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10386663" y="2330097"/>
            <a:ext cx="8675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10388025" y="1903704"/>
                <a:ext cx="1324914"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𝐿</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oMath>
                  </m:oMathPara>
                </a14:m>
                <a:endParaRPr lang="zh-TW"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10388025" y="1903704"/>
                <a:ext cx="1324914" cy="477438"/>
              </a:xfrm>
              <a:prstGeom prst="rect">
                <a:avLst/>
              </a:prstGeom>
              <a:blipFill>
                <a:blip r:embed="rId10"/>
                <a:stretch>
                  <a:fillRect/>
                </a:stretch>
              </a:blipFill>
            </p:spPr>
            <p:txBody>
              <a:bodyPr/>
              <a:lstStyle/>
              <a:p>
                <a:r>
                  <a:rPr lang="zh-TW" altLang="en-US">
                    <a:noFill/>
                  </a:rPr>
                  <a:t> </a:t>
                </a:r>
              </a:p>
            </p:txBody>
          </p:sp>
        </mc:Fallback>
      </mc:AlternateContent>
      <p:cxnSp>
        <p:nvCxnSpPr>
          <p:cNvPr id="23" name="直線單箭頭接點 22"/>
          <p:cNvCxnSpPr/>
          <p:nvPr/>
        </p:nvCxnSpPr>
        <p:spPr>
          <a:xfrm>
            <a:off x="8243099" y="2330097"/>
            <a:ext cx="8675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3"/>
              <p:cNvSpPr/>
              <p:nvPr/>
            </p:nvSpPr>
            <p:spPr>
              <a:xfrm>
                <a:off x="8156227" y="1876858"/>
                <a:ext cx="1041311"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8156227" y="1876858"/>
                <a:ext cx="1041311" cy="477438"/>
              </a:xfrm>
              <a:prstGeom prst="rect">
                <a:avLst/>
              </a:prstGeom>
              <a:blipFill>
                <a:blip r:embed="rId11"/>
                <a:stretch>
                  <a:fillRect/>
                </a:stretch>
              </a:blipFill>
            </p:spPr>
            <p:txBody>
              <a:bodyPr/>
              <a:lstStyle/>
              <a:p>
                <a:r>
                  <a:rPr lang="zh-TW" altLang="en-US">
                    <a:noFill/>
                  </a:rPr>
                  <a:t> </a:t>
                </a:r>
              </a:p>
            </p:txBody>
          </p:sp>
        </mc:Fallback>
      </mc:AlternateContent>
      <p:sp>
        <p:nvSpPr>
          <p:cNvPr id="25" name="文字方塊 24"/>
          <p:cNvSpPr txBox="1"/>
          <p:nvPr/>
        </p:nvSpPr>
        <p:spPr>
          <a:xfrm>
            <a:off x="7401962" y="1966448"/>
            <a:ext cx="986100" cy="646331"/>
          </a:xfrm>
          <a:prstGeom prst="rect">
            <a:avLst/>
          </a:prstGeom>
          <a:noFill/>
        </p:spPr>
        <p:txBody>
          <a:bodyPr wrap="square" rtlCol="0">
            <a:spAutoFit/>
          </a:bodyPr>
          <a:lstStyle/>
          <a:p>
            <a:r>
              <a:rPr lang="en-US" altLang="zh-TW" sz="3600" b="1" dirty="0"/>
              <a:t>…</a:t>
            </a:r>
            <a:endParaRPr lang="zh-TW" altLang="en-US" sz="3600" b="1" dirty="0"/>
          </a:p>
        </p:txBody>
      </p:sp>
      <mc:AlternateContent xmlns:mc="http://schemas.openxmlformats.org/markup-compatibility/2006" xmlns:a14="http://schemas.microsoft.com/office/drawing/2010/main">
        <mc:Choice Requires="a14">
          <p:sp>
            <p:nvSpPr>
              <p:cNvPr id="26" name="矩形 25"/>
              <p:cNvSpPr/>
              <p:nvPr/>
            </p:nvSpPr>
            <p:spPr>
              <a:xfrm>
                <a:off x="9110668" y="2979235"/>
                <a:ext cx="733021"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𝐿</m:t>
                          </m:r>
                          <m:r>
                            <a:rPr lang="en-US" altLang="zh-TW" sz="2400" i="1">
                              <a:latin typeface="Cambria Math" panose="02040503050406030204" pitchFamily="18" charset="0"/>
                            </a:rPr>
                            <m:t>]</m:t>
                          </m:r>
                        </m:sup>
                      </m:sSup>
                    </m:oMath>
                  </m:oMathPara>
                </a14:m>
                <a:endParaRPr lang="zh-TW" altLang="en-US" sz="2400" dirty="0"/>
              </a:p>
            </p:txBody>
          </p:sp>
        </mc:Choice>
        <mc:Fallback xmlns="">
          <p:sp>
            <p:nvSpPr>
              <p:cNvPr id="26" name="矩形 25"/>
              <p:cNvSpPr>
                <a:spLocks noRot="1" noChangeAspect="1" noMove="1" noResize="1" noEditPoints="1" noAdjustHandles="1" noChangeArrowheads="1" noChangeShapeType="1" noTextEdit="1"/>
              </p:cNvSpPr>
              <p:nvPr/>
            </p:nvSpPr>
            <p:spPr>
              <a:xfrm>
                <a:off x="9110668" y="2979235"/>
                <a:ext cx="733021" cy="47743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9093151" y="3723308"/>
                <a:ext cx="1227667" cy="862544"/>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𝐿</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m:t>
                          </m:r>
                        </m:sup>
                      </m:sSup>
                    </m:oMath>
                  </m:oMathPara>
                </a14:m>
                <a:endParaRPr lang="en-US" altLang="zh-TW" sz="2400" dirty="0"/>
              </a:p>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𝑑𝑧</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𝐿</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9093151" y="3723308"/>
                <a:ext cx="1227667" cy="862544"/>
              </a:xfrm>
              <a:prstGeom prst="rect">
                <a:avLst/>
              </a:prstGeom>
              <a:blipFill>
                <a:blip r:embed="rId13"/>
                <a:stretch>
                  <a:fillRect r="-985"/>
                </a:stretch>
              </a:blipFill>
              <a:ln>
                <a:solidFill>
                  <a:schemeClr val="accent1"/>
                </a:solidFill>
              </a:ln>
            </p:spPr>
            <p:txBody>
              <a:bodyPr/>
              <a:lstStyle/>
              <a:p>
                <a:r>
                  <a:rPr lang="zh-TW" altLang="en-US">
                    <a:noFill/>
                  </a:rPr>
                  <a:t> </a:t>
                </a:r>
              </a:p>
            </p:txBody>
          </p:sp>
        </mc:Fallback>
      </mc:AlternateContent>
      <p:cxnSp>
        <p:nvCxnSpPr>
          <p:cNvPr id="28" name="直線單箭頭接點 27"/>
          <p:cNvCxnSpPr/>
          <p:nvPr/>
        </p:nvCxnSpPr>
        <p:spPr>
          <a:xfrm flipH="1">
            <a:off x="10320818" y="4065794"/>
            <a:ext cx="987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H="1" flipV="1">
            <a:off x="8120312" y="4067797"/>
            <a:ext cx="9728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a:xfrm>
                <a:off x="10514478" y="3668744"/>
                <a:ext cx="925894"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𝑑</m:t>
                          </m:r>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𝐿</m:t>
                          </m:r>
                          <m:r>
                            <a:rPr lang="en-US" altLang="zh-TW" sz="2400" i="1">
                              <a:latin typeface="Cambria Math" panose="02040503050406030204" pitchFamily="18" charset="0"/>
                            </a:rPr>
                            <m:t>]</m:t>
                          </m:r>
                        </m:sup>
                      </m:sSup>
                    </m:oMath>
                  </m:oMathPara>
                </a14:m>
                <a:endParaRPr lang="zh-TW"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10514478" y="3668744"/>
                <a:ext cx="925894" cy="47743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021604" y="3623825"/>
                <a:ext cx="1219245"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𝑑</m:t>
                          </m:r>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8021604" y="3623825"/>
                <a:ext cx="1219245" cy="477438"/>
              </a:xfrm>
              <a:prstGeom prst="rect">
                <a:avLst/>
              </a:prstGeom>
              <a:blipFill>
                <a:blip r:embed="rId15"/>
                <a:stretch>
                  <a:fillRect/>
                </a:stretch>
              </a:blipFill>
            </p:spPr>
            <p:txBody>
              <a:bodyPr/>
              <a:lstStyle/>
              <a:p>
                <a:r>
                  <a:rPr lang="zh-TW" altLang="en-US">
                    <a:noFill/>
                  </a:rPr>
                  <a:t> </a:t>
                </a:r>
              </a:p>
            </p:txBody>
          </p:sp>
        </mc:Fallback>
      </mc:AlternateContent>
      <p:sp>
        <p:nvSpPr>
          <p:cNvPr id="34" name="文字方塊 33"/>
          <p:cNvSpPr txBox="1"/>
          <p:nvPr/>
        </p:nvSpPr>
        <p:spPr>
          <a:xfrm>
            <a:off x="7401962" y="3677225"/>
            <a:ext cx="986100" cy="646331"/>
          </a:xfrm>
          <a:prstGeom prst="rect">
            <a:avLst/>
          </a:prstGeom>
          <a:noFill/>
        </p:spPr>
        <p:txBody>
          <a:bodyPr wrap="square" rtlCol="0">
            <a:spAutoFit/>
          </a:bodyPr>
          <a:lstStyle/>
          <a:p>
            <a:r>
              <a:rPr lang="en-US" altLang="zh-TW" sz="3600" b="1" dirty="0"/>
              <a:t>…</a:t>
            </a:r>
            <a:endParaRPr lang="zh-TW" altLang="en-US" sz="3600" b="1" dirty="0"/>
          </a:p>
        </p:txBody>
      </p:sp>
      <mc:AlternateContent xmlns:mc="http://schemas.openxmlformats.org/markup-compatibility/2006" xmlns:a14="http://schemas.microsoft.com/office/drawing/2010/main">
        <mc:Choice Requires="a14">
          <p:sp>
            <p:nvSpPr>
              <p:cNvPr id="35" name="文字方塊 34"/>
              <p:cNvSpPr txBox="1"/>
              <p:nvPr/>
            </p:nvSpPr>
            <p:spPr>
              <a:xfrm>
                <a:off x="5110440" y="3730830"/>
                <a:ext cx="1302562" cy="862544"/>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[2]</m:t>
                          </m:r>
                        </m:sup>
                      </m:sSup>
                    </m:oMath>
                  </m:oMathPara>
                </a14:m>
                <a:endParaRPr lang="en-US" altLang="zh-TW" sz="2400" dirty="0"/>
              </a:p>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𝑑𝑧</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oMath>
                  </m:oMathPara>
                </a14:m>
                <a:endParaRPr lang="zh-TW" altLang="en-US" sz="24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5110440" y="3730830"/>
                <a:ext cx="1302562" cy="862544"/>
              </a:xfrm>
              <a:prstGeom prst="rect">
                <a:avLst/>
              </a:prstGeom>
              <a:blipFill>
                <a:blip r:embed="rId16"/>
                <a:stretch>
                  <a:fillRect/>
                </a:stretch>
              </a:blipFill>
              <a:ln>
                <a:solidFill>
                  <a:schemeClr val="accent1"/>
                </a:solidFill>
              </a:ln>
            </p:spPr>
            <p:txBody>
              <a:bodyPr/>
              <a:lstStyle/>
              <a:p>
                <a:r>
                  <a:rPr lang="zh-TW" altLang="en-US">
                    <a:noFill/>
                  </a:rPr>
                  <a:t> </a:t>
                </a:r>
              </a:p>
            </p:txBody>
          </p:sp>
        </mc:Fallback>
      </mc:AlternateContent>
      <p:cxnSp>
        <p:nvCxnSpPr>
          <p:cNvPr id="36" name="直線單箭頭接點 35"/>
          <p:cNvCxnSpPr/>
          <p:nvPr/>
        </p:nvCxnSpPr>
        <p:spPr>
          <a:xfrm flipH="1" flipV="1">
            <a:off x="4137601" y="4093545"/>
            <a:ext cx="9728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p:cNvSpPr/>
              <p:nvPr/>
            </p:nvSpPr>
            <p:spPr>
              <a:xfrm>
                <a:off x="4154936" y="3587647"/>
                <a:ext cx="926279"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𝑑</m:t>
                          </m:r>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1</m:t>
                          </m:r>
                          <m:r>
                            <a:rPr lang="en-US" altLang="zh-TW" sz="2400" i="1">
                              <a:latin typeface="Cambria Math" panose="02040503050406030204" pitchFamily="18" charset="0"/>
                            </a:rPr>
                            <m:t>]</m:t>
                          </m:r>
                        </m:sup>
                      </m:sSup>
                    </m:oMath>
                  </m:oMathPara>
                </a14:m>
                <a:endParaRPr lang="zh-TW" altLang="en-US" sz="2400" dirty="0"/>
              </a:p>
            </p:txBody>
          </p:sp>
        </mc:Choice>
        <mc:Fallback xmlns="">
          <p:sp>
            <p:nvSpPr>
              <p:cNvPr id="37" name="矩形 36"/>
              <p:cNvSpPr>
                <a:spLocks noRot="1" noChangeAspect="1" noMove="1" noResize="1" noEditPoints="1" noAdjustHandles="1" noChangeArrowheads="1" noChangeShapeType="1" noTextEdit="1"/>
              </p:cNvSpPr>
              <p:nvPr/>
            </p:nvSpPr>
            <p:spPr>
              <a:xfrm>
                <a:off x="4154936" y="3587647"/>
                <a:ext cx="926279" cy="477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p:cNvSpPr txBox="1"/>
              <p:nvPr/>
            </p:nvSpPr>
            <p:spPr>
              <a:xfrm>
                <a:off x="2867487" y="3736900"/>
                <a:ext cx="1276575" cy="862544"/>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1</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[1]</m:t>
                          </m:r>
                        </m:sup>
                      </m:sSup>
                    </m:oMath>
                  </m:oMathPara>
                </a14:m>
                <a:endParaRPr lang="en-US" altLang="zh-TW" sz="2400" dirty="0"/>
              </a:p>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𝑑𝑧</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1</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oMath>
                  </m:oMathPara>
                </a14:m>
                <a:endParaRPr lang="zh-TW" altLang="en-US" sz="2400" dirty="0"/>
              </a:p>
            </p:txBody>
          </p:sp>
        </mc:Choice>
        <mc:Fallback xmlns="">
          <p:sp>
            <p:nvSpPr>
              <p:cNvPr id="38" name="文字方塊 37"/>
              <p:cNvSpPr txBox="1">
                <a:spLocks noRot="1" noChangeAspect="1" noMove="1" noResize="1" noEditPoints="1" noAdjustHandles="1" noChangeArrowheads="1" noChangeShapeType="1" noTextEdit="1"/>
              </p:cNvSpPr>
              <p:nvPr/>
            </p:nvSpPr>
            <p:spPr>
              <a:xfrm>
                <a:off x="2867487" y="3736900"/>
                <a:ext cx="1276575" cy="862544"/>
              </a:xfrm>
              <a:prstGeom prst="rect">
                <a:avLst/>
              </a:prstGeom>
              <a:blipFill>
                <a:blip r:embed="rId18"/>
                <a:stretch>
                  <a:fillRect/>
                </a:stretch>
              </a:blipFill>
              <a:ln>
                <a:solidFill>
                  <a:schemeClr val="accent1"/>
                </a:solidFill>
              </a:ln>
            </p:spPr>
            <p:txBody>
              <a:bodyPr/>
              <a:lstStyle/>
              <a:p>
                <a:r>
                  <a:rPr lang="zh-TW" altLang="en-US">
                    <a:noFill/>
                  </a:rPr>
                  <a:t> </a:t>
                </a:r>
              </a:p>
            </p:txBody>
          </p:sp>
        </mc:Fallback>
      </mc:AlternateContent>
      <p:cxnSp>
        <p:nvCxnSpPr>
          <p:cNvPr id="39" name="直線單箭頭接點 38"/>
          <p:cNvCxnSpPr/>
          <p:nvPr/>
        </p:nvCxnSpPr>
        <p:spPr>
          <a:xfrm flipH="1" flipV="1">
            <a:off x="6398757" y="4092656"/>
            <a:ext cx="9728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p:cNvSpPr/>
              <p:nvPr/>
            </p:nvSpPr>
            <p:spPr>
              <a:xfrm>
                <a:off x="6414952" y="3631162"/>
                <a:ext cx="926279"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𝑑</m:t>
                          </m:r>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i="1">
                              <a:latin typeface="Cambria Math" panose="02040503050406030204" pitchFamily="18" charset="0"/>
                            </a:rPr>
                            <m:t>]</m:t>
                          </m:r>
                        </m:sup>
                      </m:sSup>
                    </m:oMath>
                  </m:oMathPara>
                </a14:m>
                <a:endParaRPr lang="zh-TW" altLang="en-US" sz="2400" dirty="0"/>
              </a:p>
            </p:txBody>
          </p:sp>
        </mc:Choice>
        <mc:Fallback xmlns="">
          <p:sp>
            <p:nvSpPr>
              <p:cNvPr id="40" name="矩形 39"/>
              <p:cNvSpPr>
                <a:spLocks noRot="1" noChangeAspect="1" noMove="1" noResize="1" noEditPoints="1" noAdjustHandles="1" noChangeArrowheads="1" noChangeShapeType="1" noTextEdit="1"/>
              </p:cNvSpPr>
              <p:nvPr/>
            </p:nvSpPr>
            <p:spPr>
              <a:xfrm>
                <a:off x="6414952" y="3631162"/>
                <a:ext cx="926279" cy="477438"/>
              </a:xfrm>
              <a:prstGeom prst="rect">
                <a:avLst/>
              </a:prstGeom>
              <a:blipFill>
                <a:blip r:embed="rId19"/>
                <a:stretch>
                  <a:fillRect/>
                </a:stretch>
              </a:blipFill>
            </p:spPr>
            <p:txBody>
              <a:bodyPr/>
              <a:lstStyle/>
              <a:p>
                <a:r>
                  <a:rPr lang="zh-TW" altLang="en-US">
                    <a:noFill/>
                  </a:rPr>
                  <a:t> </a:t>
                </a:r>
              </a:p>
            </p:txBody>
          </p:sp>
        </mc:Fallback>
      </mc:AlternateContent>
      <p:cxnSp>
        <p:nvCxnSpPr>
          <p:cNvPr id="41" name="直線單箭頭接點 40"/>
          <p:cNvCxnSpPr/>
          <p:nvPr/>
        </p:nvCxnSpPr>
        <p:spPr>
          <a:xfrm>
            <a:off x="9712764" y="4623938"/>
            <a:ext cx="0" cy="329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p:cNvSpPr/>
              <p:nvPr/>
            </p:nvSpPr>
            <p:spPr>
              <a:xfrm>
                <a:off x="9056760" y="4952937"/>
                <a:ext cx="1825436"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𝑑𝑊</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𝐿</m:t>
                          </m:r>
                          <m:r>
                            <a:rPr lang="en-US" altLang="zh-TW" sz="2400" i="1">
                              <a:latin typeface="Cambria Math" panose="02040503050406030204" pitchFamily="18" charset="0"/>
                            </a:rPr>
                            <m:t>]</m:t>
                          </m:r>
                        </m:sup>
                      </m:sSup>
                      <m:r>
                        <a:rPr lang="en-US" altLang="zh-TW" sz="2400" i="1">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𝑑𝑏</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𝐿</m:t>
                          </m:r>
                          <m:r>
                            <a:rPr lang="en-US" altLang="zh-TW" sz="2400" i="1">
                              <a:latin typeface="Cambria Math" panose="02040503050406030204" pitchFamily="18" charset="0"/>
                            </a:rPr>
                            <m:t>]</m:t>
                          </m:r>
                        </m:sup>
                      </m:sSup>
                    </m:oMath>
                  </m:oMathPara>
                </a14:m>
                <a:endParaRPr lang="zh-TW" altLang="en-US" sz="2400" dirty="0"/>
              </a:p>
            </p:txBody>
          </p:sp>
        </mc:Choice>
        <mc:Fallback xmlns="">
          <p:sp>
            <p:nvSpPr>
              <p:cNvPr id="42" name="矩形 41"/>
              <p:cNvSpPr>
                <a:spLocks noRot="1" noChangeAspect="1" noMove="1" noResize="1" noEditPoints="1" noAdjustHandles="1" noChangeArrowheads="1" noChangeShapeType="1" noTextEdit="1"/>
              </p:cNvSpPr>
              <p:nvPr/>
            </p:nvSpPr>
            <p:spPr>
              <a:xfrm>
                <a:off x="9056760" y="4952937"/>
                <a:ext cx="1825436" cy="477438"/>
              </a:xfrm>
              <a:prstGeom prst="rect">
                <a:avLst/>
              </a:prstGeom>
              <a:blipFill>
                <a:blip r:embed="rId20"/>
                <a:stretch>
                  <a:fillRect/>
                </a:stretch>
              </a:blipFill>
            </p:spPr>
            <p:txBody>
              <a:bodyPr/>
              <a:lstStyle/>
              <a:p>
                <a:r>
                  <a:rPr lang="zh-TW" altLang="en-US">
                    <a:noFill/>
                  </a:rPr>
                  <a:t> </a:t>
                </a:r>
              </a:p>
            </p:txBody>
          </p:sp>
        </mc:Fallback>
      </mc:AlternateContent>
      <p:cxnSp>
        <p:nvCxnSpPr>
          <p:cNvPr id="43" name="直線單箭頭接點 42"/>
          <p:cNvCxnSpPr/>
          <p:nvPr/>
        </p:nvCxnSpPr>
        <p:spPr>
          <a:xfrm>
            <a:off x="5754508" y="4597516"/>
            <a:ext cx="0" cy="329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矩形 43"/>
              <p:cNvSpPr/>
              <p:nvPr/>
            </p:nvSpPr>
            <p:spPr>
              <a:xfrm>
                <a:off x="5098504" y="4952937"/>
                <a:ext cx="1826206"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𝑑𝑊</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i="1">
                              <a:latin typeface="Cambria Math" panose="02040503050406030204" pitchFamily="18" charset="0"/>
                            </a:rPr>
                            <m:t>]</m:t>
                          </m:r>
                        </m:sup>
                      </m:sSup>
                      <m:r>
                        <a:rPr lang="en-US" altLang="zh-TW" sz="2400" i="1">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𝑑𝑏</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i="1">
                              <a:latin typeface="Cambria Math" panose="02040503050406030204" pitchFamily="18" charset="0"/>
                            </a:rPr>
                            <m:t>]</m:t>
                          </m:r>
                        </m:sup>
                      </m:sSup>
                    </m:oMath>
                  </m:oMathPara>
                </a14:m>
                <a:endParaRPr lang="zh-TW" altLang="en-US" sz="2400" dirty="0"/>
              </a:p>
            </p:txBody>
          </p:sp>
        </mc:Choice>
        <mc:Fallback xmlns="">
          <p:sp>
            <p:nvSpPr>
              <p:cNvPr id="44" name="矩形 43"/>
              <p:cNvSpPr>
                <a:spLocks noRot="1" noChangeAspect="1" noMove="1" noResize="1" noEditPoints="1" noAdjustHandles="1" noChangeArrowheads="1" noChangeShapeType="1" noTextEdit="1"/>
              </p:cNvSpPr>
              <p:nvPr/>
            </p:nvSpPr>
            <p:spPr>
              <a:xfrm>
                <a:off x="5098504" y="4952937"/>
                <a:ext cx="1826206" cy="477438"/>
              </a:xfrm>
              <a:prstGeom prst="rect">
                <a:avLst/>
              </a:prstGeom>
              <a:blipFill>
                <a:blip r:embed="rId21"/>
                <a:stretch>
                  <a:fillRect/>
                </a:stretch>
              </a:blipFill>
            </p:spPr>
            <p:txBody>
              <a:bodyPr/>
              <a:lstStyle/>
              <a:p>
                <a:r>
                  <a:rPr lang="zh-TW" altLang="en-US">
                    <a:noFill/>
                  </a:rPr>
                  <a:t> </a:t>
                </a:r>
              </a:p>
            </p:txBody>
          </p:sp>
        </mc:Fallback>
      </mc:AlternateContent>
      <p:cxnSp>
        <p:nvCxnSpPr>
          <p:cNvPr id="45" name="直線單箭頭接點 44"/>
          <p:cNvCxnSpPr/>
          <p:nvPr/>
        </p:nvCxnSpPr>
        <p:spPr>
          <a:xfrm>
            <a:off x="3498427" y="4597516"/>
            <a:ext cx="0" cy="329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矩形 45"/>
              <p:cNvSpPr/>
              <p:nvPr/>
            </p:nvSpPr>
            <p:spPr>
              <a:xfrm>
                <a:off x="2842423" y="4952937"/>
                <a:ext cx="1826206" cy="477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𝑑𝑊</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1</m:t>
                          </m:r>
                          <m:r>
                            <a:rPr lang="en-US" altLang="zh-TW" sz="2400" i="1">
                              <a:latin typeface="Cambria Math" panose="02040503050406030204" pitchFamily="18" charset="0"/>
                            </a:rPr>
                            <m:t>]</m:t>
                          </m:r>
                        </m:sup>
                      </m:sSup>
                      <m:r>
                        <a:rPr lang="en-US" altLang="zh-TW" sz="2400" i="1">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𝑑𝑏</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1</m:t>
                          </m:r>
                          <m:r>
                            <a:rPr lang="en-US" altLang="zh-TW" sz="2400" i="1">
                              <a:latin typeface="Cambria Math" panose="02040503050406030204" pitchFamily="18" charset="0"/>
                            </a:rPr>
                            <m:t>]</m:t>
                          </m:r>
                        </m:sup>
                      </m:sSup>
                    </m:oMath>
                  </m:oMathPara>
                </a14:m>
                <a:endParaRPr lang="zh-TW" altLang="en-US" sz="2400" dirty="0"/>
              </a:p>
            </p:txBody>
          </p:sp>
        </mc:Choice>
        <mc:Fallback xmlns="">
          <p:sp>
            <p:nvSpPr>
              <p:cNvPr id="46" name="矩形 45"/>
              <p:cNvSpPr>
                <a:spLocks noRot="1" noChangeAspect="1" noMove="1" noResize="1" noEditPoints="1" noAdjustHandles="1" noChangeArrowheads="1" noChangeShapeType="1" noTextEdit="1"/>
              </p:cNvSpPr>
              <p:nvPr/>
            </p:nvSpPr>
            <p:spPr>
              <a:xfrm>
                <a:off x="2842423" y="4952937"/>
                <a:ext cx="1826206" cy="477438"/>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5939734" y="5789938"/>
                <a:ext cx="2924455" cy="789703"/>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𝑊</m:t>
                          </m:r>
                        </m:e>
                        <m:sup>
                          <m:r>
                            <a:rPr lang="en-US" altLang="zh-TW" sz="2400" b="0" i="1" smtClean="0">
                              <a:solidFill>
                                <a:srgbClr val="FF0000"/>
                              </a:solidFill>
                              <a:latin typeface="Cambria Math" panose="02040503050406030204" pitchFamily="18" charset="0"/>
                            </a:rPr>
                            <m:t>[</m:t>
                          </m:r>
                          <m:r>
                            <a:rPr lang="en-US" altLang="zh-TW" sz="2400" b="0" i="1" smtClean="0">
                              <a:solidFill>
                                <a:srgbClr val="FF0000"/>
                              </a:solidFill>
                              <a:latin typeface="Cambria Math" panose="02040503050406030204" pitchFamily="18" charset="0"/>
                            </a:rPr>
                            <m:t>𝑙</m:t>
                          </m:r>
                          <m:r>
                            <a:rPr lang="en-US" altLang="zh-TW" sz="2400" b="0" i="1" smtClean="0">
                              <a:solidFill>
                                <a:srgbClr val="FF0000"/>
                              </a:solidFill>
                              <a:latin typeface="Cambria Math" panose="02040503050406030204" pitchFamily="18" charset="0"/>
                            </a:rPr>
                            <m:t>]</m:t>
                          </m:r>
                        </m:sup>
                      </m:sSup>
                      <m:r>
                        <a:rPr lang="en-US" altLang="zh-TW" sz="2400" b="0" i="1" smtClean="0">
                          <a:solidFill>
                            <a:srgbClr val="FF0000"/>
                          </a:solidFill>
                          <a:latin typeface="Cambria Math" panose="02040503050406030204" pitchFamily="18" charset="0"/>
                        </a:rPr>
                        <m:t>=</m:t>
                      </m:r>
                      <m:sSup>
                        <m:sSupPr>
                          <m:ctrlPr>
                            <a:rPr lang="en-US" altLang="zh-TW" sz="2400" b="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𝑊</m:t>
                          </m:r>
                        </m:e>
                        <m:sup>
                          <m:r>
                            <a:rPr lang="en-US" altLang="zh-TW" sz="2400" b="0" i="1" smtClean="0">
                              <a:solidFill>
                                <a:srgbClr val="FF0000"/>
                              </a:solidFill>
                              <a:latin typeface="Cambria Math" panose="02040503050406030204" pitchFamily="18" charset="0"/>
                            </a:rPr>
                            <m:t>[</m:t>
                          </m:r>
                          <m:r>
                            <a:rPr lang="en-US" altLang="zh-TW" sz="2400" b="0" i="1" smtClean="0">
                              <a:solidFill>
                                <a:srgbClr val="FF0000"/>
                              </a:solidFill>
                              <a:latin typeface="Cambria Math" panose="02040503050406030204" pitchFamily="18" charset="0"/>
                            </a:rPr>
                            <m:t>𝑙</m:t>
                          </m:r>
                          <m:r>
                            <a:rPr lang="en-US" altLang="zh-TW" sz="2400" b="0" i="1" smtClean="0">
                              <a:solidFill>
                                <a:srgbClr val="FF0000"/>
                              </a:solidFill>
                              <a:latin typeface="Cambria Math" panose="02040503050406030204" pitchFamily="18" charset="0"/>
                            </a:rPr>
                            <m:t>]</m:t>
                          </m:r>
                        </m:sup>
                      </m:sSup>
                      <m:r>
                        <a:rPr lang="en-US" altLang="zh-TW" sz="2400" b="0" i="1" smtClean="0">
                          <a:solidFill>
                            <a:srgbClr val="FF0000"/>
                          </a:solidFill>
                          <a:latin typeface="Cambria Math" panose="02040503050406030204" pitchFamily="18" charset="0"/>
                        </a:rPr>
                        <m:t>−</m:t>
                      </m:r>
                      <m:r>
                        <a:rPr lang="zh-TW" altLang="en-US" sz="2400" b="0" i="1" smtClean="0">
                          <a:solidFill>
                            <a:srgbClr val="FF0000"/>
                          </a:solidFill>
                          <a:latin typeface="Cambria Math" panose="02040503050406030204" pitchFamily="18" charset="0"/>
                        </a:rPr>
                        <m:t>𝛼</m:t>
                      </m:r>
                      <m:sSup>
                        <m:sSupPr>
                          <m:ctrlPr>
                            <a:rPr lang="en-US" altLang="zh-TW" sz="2400" b="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𝑑𝑊</m:t>
                          </m:r>
                        </m:e>
                        <m:sup>
                          <m:d>
                            <m:dPr>
                              <m:begChr m:val="["/>
                              <m:endChr m:val="]"/>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𝑙</m:t>
                              </m:r>
                            </m:e>
                          </m:d>
                        </m:sup>
                      </m:sSup>
                    </m:oMath>
                  </m:oMathPara>
                </a14:m>
                <a:endParaRPr lang="en-US" altLang="zh-TW" sz="2400" b="0" dirty="0">
                  <a:solidFill>
                    <a:srgbClr val="FF0000"/>
                  </a:solidFill>
                </a:endParaRPr>
              </a:p>
              <a:p>
                <a:pPr/>
                <a14:m>
                  <m:oMathPara xmlns:m="http://schemas.openxmlformats.org/officeDocument/2006/math">
                    <m:oMathParaPr>
                      <m:jc m:val="centerGroup"/>
                    </m:oMathParaPr>
                    <m:oMath xmlns:m="http://schemas.openxmlformats.org/officeDocument/2006/math">
                      <m:sSup>
                        <m:sSupPr>
                          <m:ctrlPr>
                            <a:rPr lang="en-US" altLang="zh-TW" sz="2400" i="1">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𝑏</m:t>
                          </m:r>
                        </m:e>
                        <m:sup>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𝑙</m:t>
                          </m:r>
                          <m:r>
                            <a:rPr lang="en-US" altLang="zh-TW" sz="2400" i="1">
                              <a:solidFill>
                                <a:srgbClr val="FF0000"/>
                              </a:solidFill>
                              <a:latin typeface="Cambria Math" panose="02040503050406030204" pitchFamily="18" charset="0"/>
                            </a:rPr>
                            <m:t>]</m:t>
                          </m:r>
                        </m:sup>
                      </m:sSup>
                      <m:r>
                        <a:rPr lang="en-US" altLang="zh-TW" sz="2400" i="1">
                          <a:solidFill>
                            <a:srgbClr val="FF0000"/>
                          </a:solidFill>
                          <a:latin typeface="Cambria Math" panose="02040503050406030204" pitchFamily="18" charset="0"/>
                        </a:rPr>
                        <m:t>=</m:t>
                      </m:r>
                      <m:sSup>
                        <m:sSupPr>
                          <m:ctrlPr>
                            <a:rPr lang="en-US" altLang="zh-TW" sz="2400" i="1">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𝑏</m:t>
                          </m:r>
                        </m:e>
                        <m:sup>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𝑙</m:t>
                          </m:r>
                          <m:r>
                            <a:rPr lang="en-US" altLang="zh-TW" sz="2400" i="1">
                              <a:solidFill>
                                <a:srgbClr val="FF0000"/>
                              </a:solidFill>
                              <a:latin typeface="Cambria Math" panose="02040503050406030204" pitchFamily="18" charset="0"/>
                            </a:rPr>
                            <m:t>]</m:t>
                          </m:r>
                        </m:sup>
                      </m:sSup>
                      <m:r>
                        <a:rPr lang="en-US" altLang="zh-TW"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𝛼</m:t>
                      </m:r>
                      <m:sSup>
                        <m:sSupPr>
                          <m:ctrlPr>
                            <a:rPr lang="en-US" altLang="zh-TW" sz="2400" i="1">
                              <a:solidFill>
                                <a:srgbClr val="FF0000"/>
                              </a:solidFill>
                              <a:latin typeface="Cambria Math" panose="02040503050406030204" pitchFamily="18" charset="0"/>
                            </a:rPr>
                          </m:ctrlPr>
                        </m:sSupPr>
                        <m:e>
                          <m:r>
                            <a:rPr lang="en-US" altLang="zh-TW" sz="2400" i="1">
                              <a:solidFill>
                                <a:srgbClr val="FF0000"/>
                              </a:solidFill>
                              <a:latin typeface="Cambria Math" panose="02040503050406030204" pitchFamily="18" charset="0"/>
                            </a:rPr>
                            <m:t>𝑑</m:t>
                          </m:r>
                          <m:r>
                            <a:rPr lang="en-US" altLang="zh-TW" sz="2400" b="0" i="1" smtClean="0">
                              <a:solidFill>
                                <a:srgbClr val="FF0000"/>
                              </a:solidFill>
                              <a:latin typeface="Cambria Math" panose="02040503050406030204" pitchFamily="18" charset="0"/>
                            </a:rPr>
                            <m:t>𝑏</m:t>
                          </m:r>
                        </m:e>
                        <m:sup>
                          <m:d>
                            <m:dPr>
                              <m:begChr m:val="["/>
                              <m:endChr m:val="]"/>
                              <m:ctrlPr>
                                <a:rPr lang="en-US" altLang="zh-TW" sz="2400" i="1">
                                  <a:solidFill>
                                    <a:srgbClr val="FF0000"/>
                                  </a:solidFill>
                                  <a:latin typeface="Cambria Math" panose="02040503050406030204" pitchFamily="18" charset="0"/>
                                </a:rPr>
                              </m:ctrlPr>
                            </m:dPr>
                            <m:e>
                              <m:r>
                                <a:rPr lang="en-US" altLang="zh-TW" sz="2400" i="1">
                                  <a:solidFill>
                                    <a:srgbClr val="FF0000"/>
                                  </a:solidFill>
                                  <a:latin typeface="Cambria Math" panose="02040503050406030204" pitchFamily="18" charset="0"/>
                                </a:rPr>
                                <m:t>𝑙</m:t>
                              </m:r>
                            </m:e>
                          </m:d>
                        </m:sup>
                      </m:sSup>
                    </m:oMath>
                  </m:oMathPara>
                </a14:m>
                <a:endParaRPr lang="en-US" altLang="zh-TW" sz="2400" b="0" dirty="0">
                  <a:solidFill>
                    <a:srgbClr val="FF0000"/>
                  </a:solidFill>
                </a:endParaRPr>
              </a:p>
            </p:txBody>
          </p:sp>
        </mc:Choice>
        <mc:Fallback xmlns="">
          <p:sp>
            <p:nvSpPr>
              <p:cNvPr id="47" name="文字方塊 46"/>
              <p:cNvSpPr txBox="1">
                <a:spLocks noRot="1" noChangeAspect="1" noMove="1" noResize="1" noEditPoints="1" noAdjustHandles="1" noChangeArrowheads="1" noChangeShapeType="1" noTextEdit="1"/>
              </p:cNvSpPr>
              <p:nvPr/>
            </p:nvSpPr>
            <p:spPr>
              <a:xfrm>
                <a:off x="5939734" y="5789938"/>
                <a:ext cx="2924455" cy="789703"/>
              </a:xfrm>
              <a:prstGeom prst="rect">
                <a:avLst/>
              </a:prstGeom>
              <a:blipFill>
                <a:blip r:embed="rId2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4154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2" presetClass="entr" presetSubtype="4"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2" presetClass="entr" presetSubtype="4"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1000"/>
                                        <p:tgtEl>
                                          <p:spTgt spid="28"/>
                                        </p:tgtEl>
                                      </p:cBhvr>
                                    </p:animEffect>
                                    <p:anim calcmode="lin" valueType="num">
                                      <p:cBhvr>
                                        <p:cTn id="75" dur="1000" fill="hold"/>
                                        <p:tgtEl>
                                          <p:spTgt spid="28"/>
                                        </p:tgtEl>
                                        <p:attrNameLst>
                                          <p:attrName>ppt_x</p:attrName>
                                        </p:attrNameLst>
                                      </p:cBhvr>
                                      <p:tavLst>
                                        <p:tav tm="0">
                                          <p:val>
                                            <p:strVal val="#ppt_x"/>
                                          </p:val>
                                        </p:tav>
                                        <p:tav tm="100000">
                                          <p:val>
                                            <p:strVal val="#ppt_x"/>
                                          </p:val>
                                        </p:tav>
                                      </p:tavLst>
                                    </p:anim>
                                    <p:anim calcmode="lin" valueType="num">
                                      <p:cBhvr>
                                        <p:cTn id="76" dur="1000" fill="hold"/>
                                        <p:tgtEl>
                                          <p:spTgt spid="2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1000"/>
                                        <p:tgtEl>
                                          <p:spTgt spid="27"/>
                                        </p:tgtEl>
                                      </p:cBhvr>
                                    </p:animEffect>
                                    <p:anim calcmode="lin" valueType="num">
                                      <p:cBhvr>
                                        <p:cTn id="80" dur="1000" fill="hold"/>
                                        <p:tgtEl>
                                          <p:spTgt spid="27"/>
                                        </p:tgtEl>
                                        <p:attrNameLst>
                                          <p:attrName>ppt_x</p:attrName>
                                        </p:attrNameLst>
                                      </p:cBhvr>
                                      <p:tavLst>
                                        <p:tav tm="0">
                                          <p:val>
                                            <p:strVal val="#ppt_x"/>
                                          </p:val>
                                        </p:tav>
                                        <p:tav tm="100000">
                                          <p:val>
                                            <p:strVal val="#ppt_x"/>
                                          </p:val>
                                        </p:tav>
                                      </p:tavLst>
                                    </p:anim>
                                    <p:anim calcmode="lin" valueType="num">
                                      <p:cBhvr>
                                        <p:cTn id="81" dur="1000" fill="hold"/>
                                        <p:tgtEl>
                                          <p:spTgt spid="2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1000"/>
                                        <p:tgtEl>
                                          <p:spTgt spid="29"/>
                                        </p:tgtEl>
                                      </p:cBhvr>
                                    </p:animEffect>
                                    <p:anim calcmode="lin" valueType="num">
                                      <p:cBhvr>
                                        <p:cTn id="85" dur="1000" fill="hold"/>
                                        <p:tgtEl>
                                          <p:spTgt spid="29"/>
                                        </p:tgtEl>
                                        <p:attrNameLst>
                                          <p:attrName>ppt_x</p:attrName>
                                        </p:attrNameLst>
                                      </p:cBhvr>
                                      <p:tavLst>
                                        <p:tav tm="0">
                                          <p:val>
                                            <p:strVal val="#ppt_x"/>
                                          </p:val>
                                        </p:tav>
                                        <p:tav tm="100000">
                                          <p:val>
                                            <p:strVal val="#ppt_x"/>
                                          </p:val>
                                        </p:tav>
                                      </p:tavLst>
                                    </p:anim>
                                    <p:anim calcmode="lin" valueType="num">
                                      <p:cBhvr>
                                        <p:cTn id="86" dur="1000" fill="hold"/>
                                        <p:tgtEl>
                                          <p:spTgt spid="2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1000"/>
                                        <p:tgtEl>
                                          <p:spTgt spid="31"/>
                                        </p:tgtEl>
                                      </p:cBhvr>
                                    </p:animEffect>
                                    <p:anim calcmode="lin" valueType="num">
                                      <p:cBhvr>
                                        <p:cTn id="90" dur="1000" fill="hold"/>
                                        <p:tgtEl>
                                          <p:spTgt spid="31"/>
                                        </p:tgtEl>
                                        <p:attrNameLst>
                                          <p:attrName>ppt_x</p:attrName>
                                        </p:attrNameLst>
                                      </p:cBhvr>
                                      <p:tavLst>
                                        <p:tav tm="0">
                                          <p:val>
                                            <p:strVal val="#ppt_x"/>
                                          </p:val>
                                        </p:tav>
                                        <p:tav tm="100000">
                                          <p:val>
                                            <p:strVal val="#ppt_x"/>
                                          </p:val>
                                        </p:tav>
                                      </p:tavLst>
                                    </p:anim>
                                    <p:anim calcmode="lin" valueType="num">
                                      <p:cBhvr>
                                        <p:cTn id="91" dur="1000" fill="hold"/>
                                        <p:tgtEl>
                                          <p:spTgt spid="3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1000"/>
                                        <p:tgtEl>
                                          <p:spTgt spid="35"/>
                                        </p:tgtEl>
                                      </p:cBhvr>
                                    </p:animEffect>
                                    <p:anim calcmode="lin" valueType="num">
                                      <p:cBhvr>
                                        <p:cTn id="95" dur="1000" fill="hold"/>
                                        <p:tgtEl>
                                          <p:spTgt spid="35"/>
                                        </p:tgtEl>
                                        <p:attrNameLst>
                                          <p:attrName>ppt_x</p:attrName>
                                        </p:attrNameLst>
                                      </p:cBhvr>
                                      <p:tavLst>
                                        <p:tav tm="0">
                                          <p:val>
                                            <p:strVal val="#ppt_x"/>
                                          </p:val>
                                        </p:tav>
                                        <p:tav tm="100000">
                                          <p:val>
                                            <p:strVal val="#ppt_x"/>
                                          </p:val>
                                        </p:tav>
                                      </p:tavLst>
                                    </p:anim>
                                    <p:anim calcmode="lin" valueType="num">
                                      <p:cBhvr>
                                        <p:cTn id="96" dur="1000" fill="hold"/>
                                        <p:tgtEl>
                                          <p:spTgt spid="35"/>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1000"/>
                                        <p:tgtEl>
                                          <p:spTgt spid="36"/>
                                        </p:tgtEl>
                                      </p:cBhvr>
                                    </p:animEffect>
                                    <p:anim calcmode="lin" valueType="num">
                                      <p:cBhvr>
                                        <p:cTn id="100" dur="1000" fill="hold"/>
                                        <p:tgtEl>
                                          <p:spTgt spid="36"/>
                                        </p:tgtEl>
                                        <p:attrNameLst>
                                          <p:attrName>ppt_x</p:attrName>
                                        </p:attrNameLst>
                                      </p:cBhvr>
                                      <p:tavLst>
                                        <p:tav tm="0">
                                          <p:val>
                                            <p:strVal val="#ppt_x"/>
                                          </p:val>
                                        </p:tav>
                                        <p:tav tm="100000">
                                          <p:val>
                                            <p:strVal val="#ppt_x"/>
                                          </p:val>
                                        </p:tav>
                                      </p:tavLst>
                                    </p:anim>
                                    <p:anim calcmode="lin" valueType="num">
                                      <p:cBhvr>
                                        <p:cTn id="101" dur="1000" fill="hold"/>
                                        <p:tgtEl>
                                          <p:spTgt spid="36"/>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1000"/>
                                        <p:tgtEl>
                                          <p:spTgt spid="37"/>
                                        </p:tgtEl>
                                      </p:cBhvr>
                                    </p:animEffect>
                                    <p:anim calcmode="lin" valueType="num">
                                      <p:cBhvr>
                                        <p:cTn id="105" dur="1000" fill="hold"/>
                                        <p:tgtEl>
                                          <p:spTgt spid="37"/>
                                        </p:tgtEl>
                                        <p:attrNameLst>
                                          <p:attrName>ppt_x</p:attrName>
                                        </p:attrNameLst>
                                      </p:cBhvr>
                                      <p:tavLst>
                                        <p:tav tm="0">
                                          <p:val>
                                            <p:strVal val="#ppt_x"/>
                                          </p:val>
                                        </p:tav>
                                        <p:tav tm="100000">
                                          <p:val>
                                            <p:strVal val="#ppt_x"/>
                                          </p:val>
                                        </p:tav>
                                      </p:tavLst>
                                    </p:anim>
                                    <p:anim calcmode="lin" valueType="num">
                                      <p:cBhvr>
                                        <p:cTn id="106" dur="1000" fill="hold"/>
                                        <p:tgtEl>
                                          <p:spTgt spid="37"/>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1000"/>
                                        <p:tgtEl>
                                          <p:spTgt spid="38"/>
                                        </p:tgtEl>
                                      </p:cBhvr>
                                    </p:animEffect>
                                    <p:anim calcmode="lin" valueType="num">
                                      <p:cBhvr>
                                        <p:cTn id="110" dur="1000" fill="hold"/>
                                        <p:tgtEl>
                                          <p:spTgt spid="38"/>
                                        </p:tgtEl>
                                        <p:attrNameLst>
                                          <p:attrName>ppt_x</p:attrName>
                                        </p:attrNameLst>
                                      </p:cBhvr>
                                      <p:tavLst>
                                        <p:tav tm="0">
                                          <p:val>
                                            <p:strVal val="#ppt_x"/>
                                          </p:val>
                                        </p:tav>
                                        <p:tav tm="100000">
                                          <p:val>
                                            <p:strVal val="#ppt_x"/>
                                          </p:val>
                                        </p:tav>
                                      </p:tavLst>
                                    </p:anim>
                                    <p:anim calcmode="lin" valueType="num">
                                      <p:cBhvr>
                                        <p:cTn id="111" dur="1000" fill="hold"/>
                                        <p:tgtEl>
                                          <p:spTgt spid="38"/>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1000"/>
                                        <p:tgtEl>
                                          <p:spTgt spid="39"/>
                                        </p:tgtEl>
                                      </p:cBhvr>
                                    </p:animEffect>
                                    <p:anim calcmode="lin" valueType="num">
                                      <p:cBhvr>
                                        <p:cTn id="115" dur="1000" fill="hold"/>
                                        <p:tgtEl>
                                          <p:spTgt spid="39"/>
                                        </p:tgtEl>
                                        <p:attrNameLst>
                                          <p:attrName>ppt_x</p:attrName>
                                        </p:attrNameLst>
                                      </p:cBhvr>
                                      <p:tavLst>
                                        <p:tav tm="0">
                                          <p:val>
                                            <p:strVal val="#ppt_x"/>
                                          </p:val>
                                        </p:tav>
                                        <p:tav tm="100000">
                                          <p:val>
                                            <p:strVal val="#ppt_x"/>
                                          </p:val>
                                        </p:tav>
                                      </p:tavLst>
                                    </p:anim>
                                    <p:anim calcmode="lin" valueType="num">
                                      <p:cBhvr>
                                        <p:cTn id="116" dur="1000" fill="hold"/>
                                        <p:tgtEl>
                                          <p:spTgt spid="39"/>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1000"/>
                                        <p:tgtEl>
                                          <p:spTgt spid="40"/>
                                        </p:tgtEl>
                                      </p:cBhvr>
                                    </p:animEffect>
                                    <p:anim calcmode="lin" valueType="num">
                                      <p:cBhvr>
                                        <p:cTn id="120" dur="1000" fill="hold"/>
                                        <p:tgtEl>
                                          <p:spTgt spid="40"/>
                                        </p:tgtEl>
                                        <p:attrNameLst>
                                          <p:attrName>ppt_x</p:attrName>
                                        </p:attrNameLst>
                                      </p:cBhvr>
                                      <p:tavLst>
                                        <p:tav tm="0">
                                          <p:val>
                                            <p:strVal val="#ppt_x"/>
                                          </p:val>
                                        </p:tav>
                                        <p:tav tm="100000">
                                          <p:val>
                                            <p:strVal val="#ppt_x"/>
                                          </p:val>
                                        </p:tav>
                                      </p:tavLst>
                                    </p:anim>
                                    <p:anim calcmode="lin" valueType="num">
                                      <p:cBhvr>
                                        <p:cTn id="121" dur="1000" fill="hold"/>
                                        <p:tgtEl>
                                          <p:spTgt spid="40"/>
                                        </p:tgtEl>
                                        <p:attrNameLst>
                                          <p:attrName>ppt_y</p:attrName>
                                        </p:attrNameLst>
                                      </p:cBhvr>
                                      <p:tavLst>
                                        <p:tav tm="0">
                                          <p:val>
                                            <p:strVal val="#ppt_y+.1"/>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34"/>
                                        </p:tgtEl>
                                        <p:attrNameLst>
                                          <p:attrName>style.visibility</p:attrName>
                                        </p:attrNameLst>
                                      </p:cBhvr>
                                      <p:to>
                                        <p:strVal val="visible"/>
                                      </p:to>
                                    </p:set>
                                    <p:anim calcmode="lin" valueType="num">
                                      <p:cBhvr additive="base">
                                        <p:cTn id="124" dur="500" fill="hold"/>
                                        <p:tgtEl>
                                          <p:spTgt spid="34"/>
                                        </p:tgtEl>
                                        <p:attrNameLst>
                                          <p:attrName>ppt_x</p:attrName>
                                        </p:attrNameLst>
                                      </p:cBhvr>
                                      <p:tavLst>
                                        <p:tav tm="0">
                                          <p:val>
                                            <p:strVal val="#ppt_x"/>
                                          </p:val>
                                        </p:tav>
                                        <p:tav tm="100000">
                                          <p:val>
                                            <p:strVal val="#ppt_x"/>
                                          </p:val>
                                        </p:tav>
                                      </p:tavLst>
                                    </p:anim>
                                    <p:anim calcmode="lin" valueType="num">
                                      <p:cBhvr additive="base">
                                        <p:cTn id="12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1000"/>
                                        <p:tgtEl>
                                          <p:spTgt spid="41"/>
                                        </p:tgtEl>
                                      </p:cBhvr>
                                    </p:animEffect>
                                    <p:anim calcmode="lin" valueType="num">
                                      <p:cBhvr>
                                        <p:cTn id="131" dur="1000" fill="hold"/>
                                        <p:tgtEl>
                                          <p:spTgt spid="41"/>
                                        </p:tgtEl>
                                        <p:attrNameLst>
                                          <p:attrName>ppt_x</p:attrName>
                                        </p:attrNameLst>
                                      </p:cBhvr>
                                      <p:tavLst>
                                        <p:tav tm="0">
                                          <p:val>
                                            <p:strVal val="#ppt_x"/>
                                          </p:val>
                                        </p:tav>
                                        <p:tav tm="100000">
                                          <p:val>
                                            <p:strVal val="#ppt_x"/>
                                          </p:val>
                                        </p:tav>
                                      </p:tavLst>
                                    </p:anim>
                                    <p:anim calcmode="lin" valueType="num">
                                      <p:cBhvr>
                                        <p:cTn id="132" dur="1000" fill="hold"/>
                                        <p:tgtEl>
                                          <p:spTgt spid="41"/>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fade">
                                      <p:cBhvr>
                                        <p:cTn id="135" dur="1000"/>
                                        <p:tgtEl>
                                          <p:spTgt spid="42"/>
                                        </p:tgtEl>
                                      </p:cBhvr>
                                    </p:animEffect>
                                    <p:anim calcmode="lin" valueType="num">
                                      <p:cBhvr>
                                        <p:cTn id="136" dur="1000" fill="hold"/>
                                        <p:tgtEl>
                                          <p:spTgt spid="42"/>
                                        </p:tgtEl>
                                        <p:attrNameLst>
                                          <p:attrName>ppt_x</p:attrName>
                                        </p:attrNameLst>
                                      </p:cBhvr>
                                      <p:tavLst>
                                        <p:tav tm="0">
                                          <p:val>
                                            <p:strVal val="#ppt_x"/>
                                          </p:val>
                                        </p:tav>
                                        <p:tav tm="100000">
                                          <p:val>
                                            <p:strVal val="#ppt_x"/>
                                          </p:val>
                                        </p:tav>
                                      </p:tavLst>
                                    </p:anim>
                                    <p:anim calcmode="lin" valueType="num">
                                      <p:cBhvr>
                                        <p:cTn id="13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fade">
                                      <p:cBhvr>
                                        <p:cTn id="142" dur="1000"/>
                                        <p:tgtEl>
                                          <p:spTgt spid="43"/>
                                        </p:tgtEl>
                                      </p:cBhvr>
                                    </p:animEffect>
                                    <p:anim calcmode="lin" valueType="num">
                                      <p:cBhvr>
                                        <p:cTn id="143" dur="1000" fill="hold"/>
                                        <p:tgtEl>
                                          <p:spTgt spid="43"/>
                                        </p:tgtEl>
                                        <p:attrNameLst>
                                          <p:attrName>ppt_x</p:attrName>
                                        </p:attrNameLst>
                                      </p:cBhvr>
                                      <p:tavLst>
                                        <p:tav tm="0">
                                          <p:val>
                                            <p:strVal val="#ppt_x"/>
                                          </p:val>
                                        </p:tav>
                                        <p:tav tm="100000">
                                          <p:val>
                                            <p:strVal val="#ppt_x"/>
                                          </p:val>
                                        </p:tav>
                                      </p:tavLst>
                                    </p:anim>
                                    <p:anim calcmode="lin" valueType="num">
                                      <p:cBhvr>
                                        <p:cTn id="144" dur="1000" fill="hold"/>
                                        <p:tgtEl>
                                          <p:spTgt spid="43"/>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44"/>
                                        </p:tgtEl>
                                        <p:attrNameLst>
                                          <p:attrName>style.visibility</p:attrName>
                                        </p:attrNameLst>
                                      </p:cBhvr>
                                      <p:to>
                                        <p:strVal val="visible"/>
                                      </p:to>
                                    </p:set>
                                    <p:animEffect transition="in" filter="fade">
                                      <p:cBhvr>
                                        <p:cTn id="147" dur="1000"/>
                                        <p:tgtEl>
                                          <p:spTgt spid="44"/>
                                        </p:tgtEl>
                                      </p:cBhvr>
                                    </p:animEffect>
                                    <p:anim calcmode="lin" valueType="num">
                                      <p:cBhvr>
                                        <p:cTn id="148" dur="1000" fill="hold"/>
                                        <p:tgtEl>
                                          <p:spTgt spid="44"/>
                                        </p:tgtEl>
                                        <p:attrNameLst>
                                          <p:attrName>ppt_x</p:attrName>
                                        </p:attrNameLst>
                                      </p:cBhvr>
                                      <p:tavLst>
                                        <p:tav tm="0">
                                          <p:val>
                                            <p:strVal val="#ppt_x"/>
                                          </p:val>
                                        </p:tav>
                                        <p:tav tm="100000">
                                          <p:val>
                                            <p:strVal val="#ppt_x"/>
                                          </p:val>
                                        </p:tav>
                                      </p:tavLst>
                                    </p:anim>
                                    <p:anim calcmode="lin" valueType="num">
                                      <p:cBhvr>
                                        <p:cTn id="14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45"/>
                                        </p:tgtEl>
                                        <p:attrNameLst>
                                          <p:attrName>style.visibility</p:attrName>
                                        </p:attrNameLst>
                                      </p:cBhvr>
                                      <p:to>
                                        <p:strVal val="visible"/>
                                      </p:to>
                                    </p:set>
                                    <p:animEffect transition="in" filter="fade">
                                      <p:cBhvr>
                                        <p:cTn id="154" dur="1000"/>
                                        <p:tgtEl>
                                          <p:spTgt spid="45"/>
                                        </p:tgtEl>
                                      </p:cBhvr>
                                    </p:animEffect>
                                    <p:anim calcmode="lin" valueType="num">
                                      <p:cBhvr>
                                        <p:cTn id="155" dur="1000" fill="hold"/>
                                        <p:tgtEl>
                                          <p:spTgt spid="45"/>
                                        </p:tgtEl>
                                        <p:attrNameLst>
                                          <p:attrName>ppt_x</p:attrName>
                                        </p:attrNameLst>
                                      </p:cBhvr>
                                      <p:tavLst>
                                        <p:tav tm="0">
                                          <p:val>
                                            <p:strVal val="#ppt_x"/>
                                          </p:val>
                                        </p:tav>
                                        <p:tav tm="100000">
                                          <p:val>
                                            <p:strVal val="#ppt_x"/>
                                          </p:val>
                                        </p:tav>
                                      </p:tavLst>
                                    </p:anim>
                                    <p:anim calcmode="lin" valueType="num">
                                      <p:cBhvr>
                                        <p:cTn id="156" dur="1000" fill="hold"/>
                                        <p:tgtEl>
                                          <p:spTgt spid="45"/>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46"/>
                                        </p:tgtEl>
                                        <p:attrNameLst>
                                          <p:attrName>style.visibility</p:attrName>
                                        </p:attrNameLst>
                                      </p:cBhvr>
                                      <p:to>
                                        <p:strVal val="visible"/>
                                      </p:to>
                                    </p:set>
                                    <p:animEffect transition="in" filter="fade">
                                      <p:cBhvr>
                                        <p:cTn id="159" dur="1000"/>
                                        <p:tgtEl>
                                          <p:spTgt spid="46"/>
                                        </p:tgtEl>
                                      </p:cBhvr>
                                    </p:animEffect>
                                    <p:anim calcmode="lin" valueType="num">
                                      <p:cBhvr>
                                        <p:cTn id="160" dur="1000" fill="hold"/>
                                        <p:tgtEl>
                                          <p:spTgt spid="46"/>
                                        </p:tgtEl>
                                        <p:attrNameLst>
                                          <p:attrName>ppt_x</p:attrName>
                                        </p:attrNameLst>
                                      </p:cBhvr>
                                      <p:tavLst>
                                        <p:tav tm="0">
                                          <p:val>
                                            <p:strVal val="#ppt_x"/>
                                          </p:val>
                                        </p:tav>
                                        <p:tav tm="100000">
                                          <p:val>
                                            <p:strVal val="#ppt_x"/>
                                          </p:val>
                                        </p:tav>
                                      </p:tavLst>
                                    </p:anim>
                                    <p:anim calcmode="lin" valueType="num">
                                      <p:cBhvr>
                                        <p:cTn id="16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47"/>
                                        </p:tgtEl>
                                        <p:attrNameLst>
                                          <p:attrName>style.visibility</p:attrName>
                                        </p:attrNameLst>
                                      </p:cBhvr>
                                      <p:to>
                                        <p:strVal val="visible"/>
                                      </p:to>
                                    </p:set>
                                    <p:animEffect transition="in" filter="wipe(down)">
                                      <p:cBhvr>
                                        <p:cTn id="16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1" grpId="0"/>
      <p:bldP spid="12" grpId="0" animBg="1"/>
      <p:bldP spid="14" grpId="0"/>
      <p:bldP spid="18" grpId="0"/>
      <p:bldP spid="19" grpId="0" animBg="1"/>
      <p:bldP spid="22" grpId="0"/>
      <p:bldP spid="24" grpId="0"/>
      <p:bldP spid="25" grpId="0"/>
      <p:bldP spid="26" grpId="0"/>
      <p:bldP spid="27" grpId="0" animBg="1"/>
      <p:bldP spid="30" grpId="0"/>
      <p:bldP spid="31" grpId="0"/>
      <p:bldP spid="34" grpId="0"/>
      <p:bldP spid="35" grpId="0" animBg="1"/>
      <p:bldP spid="37" grpId="0"/>
      <p:bldP spid="38" grpId="0" animBg="1"/>
      <p:bldP spid="40" grpId="0"/>
      <p:bldP spid="42" grpId="0"/>
      <p:bldP spid="44" grpId="0"/>
      <p:bldP spid="46" grpId="0"/>
      <p:bldP spid="4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Forward Propagation for DNN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589211" y="2133600"/>
                <a:ext cx="9209211" cy="3777622"/>
              </a:xfrm>
            </p:spPr>
            <p:txBody>
              <a:bodyPr>
                <a:noAutofit/>
              </a:bodyPr>
              <a:lstStyle/>
              <a:p>
                <a:r>
                  <a:rPr lang="en-US" altLang="zh-TW" sz="2800" dirty="0"/>
                  <a:t>Input: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𝑎</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−1]</m:t>
                        </m:r>
                      </m:sup>
                    </m:sSup>
                  </m:oMath>
                </a14:m>
                <a:endParaRPr lang="en-US" altLang="zh-TW" sz="2800" dirty="0"/>
              </a:p>
              <a:p>
                <a:r>
                  <a:rPr lang="en-US" altLang="zh-TW" sz="2800" dirty="0"/>
                  <a:t>Forward Propagation:</a:t>
                </a:r>
              </a:p>
              <a:p>
                <a:pPr lvl="1"/>
                <a:r>
                  <a:rPr lang="en-US" altLang="zh-TW" sz="2400" dirty="0"/>
                  <a:t>For single example: </a:t>
                </a:r>
              </a:p>
              <a:p>
                <a:pPr marL="457200" lvl="1" indent="0" algn="ctr">
                  <a:buNone/>
                </a:pP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𝑔</m:t>
                        </m:r>
                      </m:e>
                      <m:sup>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m:t>
                            </m:r>
                          </m:e>
                        </m:d>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m:t>
                    </m:r>
                  </m:oMath>
                </a14:m>
                <a:endParaRPr lang="en-US" altLang="zh-TW" sz="2400" dirty="0"/>
              </a:p>
              <a:p>
                <a:pPr lvl="1"/>
                <a:r>
                  <a:rPr lang="en-US" altLang="zh-TW" sz="2400" dirty="0" err="1"/>
                  <a:t>Vectorized</a:t>
                </a:r>
                <a:r>
                  <a:rPr lang="en-US" altLang="zh-TW" sz="2400" dirty="0"/>
                  <a:t> version: </a:t>
                </a:r>
                <a:endParaRPr lang="en-US" altLang="zh-TW" sz="2400" i="1" dirty="0">
                  <a:latin typeface="Cambria Math" panose="02040503050406030204" pitchFamily="18" charset="0"/>
                </a:endParaRPr>
              </a:p>
              <a:p>
                <a:pPr marL="457200" lvl="1" indent="0" algn="ctr">
                  <a:buNone/>
                </a:pPr>
                <a14:m>
                  <m:oMath xmlns:m="http://schemas.openxmlformats.org/officeDocument/2006/math">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𝑍</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𝐴</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𝐴</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𝑔</m:t>
                        </m:r>
                      </m:e>
                      <m:sup>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m:t>
                            </m:r>
                          </m:e>
                        </m:d>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𝑍</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m:t>
                    </m:r>
                  </m:oMath>
                </a14:m>
                <a:endParaRPr lang="en-US" altLang="zh-TW" sz="2400" dirty="0"/>
              </a:p>
              <a:p>
                <a:r>
                  <a:rPr lang="en-US" altLang="zh-TW" sz="2800" dirty="0"/>
                  <a:t>Output: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𝑎</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oMath>
                </a14:m>
                <a:endParaRPr lang="en-US" altLang="zh-TW" sz="2800" dirty="0"/>
              </a:p>
              <a:p>
                <a:r>
                  <a:rPr lang="en-US" altLang="zh-TW" sz="2800" dirty="0"/>
                  <a:t>Cache: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r>
                      <a:rPr lang="en-US" altLang="zh-TW" sz="2800" b="0" i="1" smtClean="0">
                        <a:latin typeface="Cambria Math" panose="02040503050406030204" pitchFamily="18" charset="0"/>
                      </a:rPr>
                      <m:t>, </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 </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𝑏</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oMath>
                </a14:m>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589211" y="2133600"/>
                <a:ext cx="9209211" cy="3777622"/>
              </a:xfrm>
              <a:blipFill>
                <a:blip r:embed="rId2"/>
                <a:stretch>
                  <a:fillRect l="-1258" t="-1129" b="-17097"/>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42453425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Backward Propagation for DNN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78889" y="1610325"/>
                <a:ext cx="6672168" cy="3777622"/>
              </a:xfrm>
            </p:spPr>
            <p:txBody>
              <a:bodyPr>
                <a:noAutofit/>
              </a:bodyPr>
              <a:lstStyle/>
              <a:p>
                <a:r>
                  <a:rPr lang="en-US" altLang="zh-TW" sz="2800" dirty="0"/>
                  <a:t>Inputs: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𝑑𝑎</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oMath>
                </a14:m>
                <a:r>
                  <a:rPr lang="en-US" altLang="zh-TW" sz="2800" dirty="0"/>
                  <a:t>,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r>
                      <a:rPr lang="en-US" altLang="zh-TW" sz="2800" b="0" i="1" smtClean="0">
                        <a:latin typeface="Cambria Math" panose="02040503050406030204" pitchFamily="18" charset="0"/>
                      </a:rPr>
                      <m:t>, </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 </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𝑏</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oMath>
                </a14:m>
                <a:r>
                  <a:rPr lang="en-US" altLang="zh-TW" sz="2800" dirty="0"/>
                  <a:t>  (last 3 from cache)</a:t>
                </a:r>
              </a:p>
              <a:p>
                <a:r>
                  <a:rPr lang="en-US" altLang="zh-TW" sz="2800" dirty="0"/>
                  <a:t>Outputs: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𝑑𝑎</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−1]</m:t>
                        </m:r>
                      </m:sup>
                    </m:sSup>
                  </m:oMath>
                </a14:m>
                <a:r>
                  <a:rPr lang="en-US" altLang="zh-TW" sz="2800" dirty="0"/>
                  <a:t>,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𝑑𝑊</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r>
                      <a:rPr lang="en-US" altLang="zh-TW" sz="2800" i="1">
                        <a:latin typeface="Cambria Math" panose="02040503050406030204" pitchFamily="18" charset="0"/>
                      </a:rPr>
                      <m:t>, </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𝑑𝑏</m:t>
                        </m:r>
                      </m:e>
                      <m:sup>
                        <m:r>
                          <a:rPr lang="en-US" altLang="zh-TW" sz="2800" i="1">
                            <a:latin typeface="Cambria Math" panose="02040503050406030204" pitchFamily="18" charset="0"/>
                          </a:rPr>
                          <m:t>[</m:t>
                        </m:r>
                        <m:r>
                          <a:rPr lang="en-US" altLang="zh-TW" sz="2800" i="1">
                            <a:latin typeface="Cambria Math" panose="02040503050406030204" pitchFamily="18" charset="0"/>
                          </a:rPr>
                          <m:t>𝑙</m:t>
                        </m:r>
                        <m:r>
                          <a:rPr lang="en-US" altLang="zh-TW" sz="2800" i="1">
                            <a:latin typeface="Cambria Math" panose="02040503050406030204" pitchFamily="18" charset="0"/>
                          </a:rPr>
                          <m:t>]</m:t>
                        </m:r>
                      </m:sup>
                    </m:sSup>
                  </m:oMath>
                </a14:m>
                <a:endParaRPr lang="en-US" altLang="zh-TW" sz="2800" dirty="0"/>
              </a:p>
              <a:p>
                <a:r>
                  <a:rPr lang="en-US" altLang="zh-TW" sz="2800" dirty="0"/>
                  <a:t>Backward Propagation:</a:t>
                </a:r>
              </a:p>
              <a:p>
                <a:r>
                  <a:rPr lang="en-US" altLang="zh-TW" sz="2800" dirty="0"/>
                  <a:t>For </a:t>
                </a:r>
                <a:r>
                  <a:rPr lang="en-US" altLang="zh-TW" sz="2800" b="1" dirty="0">
                    <a:solidFill>
                      <a:srgbClr val="FF0000"/>
                    </a:solidFill>
                  </a:rPr>
                  <a:t>single example</a:t>
                </a:r>
              </a:p>
              <a:p>
                <a:pPr marL="0" indent="0">
                  <a:buNone/>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𝑑𝑧</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𝑑𝑎</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𝑔</m:t>
                          </m:r>
                        </m:e>
                        <m:sup>
                          <m:sSup>
                            <m:sSupPr>
                              <m:ctrlPr>
                                <a:rPr lang="en-US" altLang="zh-TW" sz="2800" b="0" i="1" smtClean="0">
                                  <a:latin typeface="Cambria Math" panose="02040503050406030204" pitchFamily="18" charset="0"/>
                                </a:rPr>
                              </m:ctrlPr>
                            </m:sSupPr>
                            <m:e>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𝑙</m:t>
                                  </m:r>
                                </m:e>
                              </m:d>
                            </m:e>
                            <m:sup>
                              <m:r>
                                <a:rPr lang="en-US" altLang="zh-TW" sz="2800" b="0" i="1" smtClean="0">
                                  <a:latin typeface="Cambria Math" panose="02040503050406030204" pitchFamily="18" charset="0"/>
                                </a:rPr>
                                <m:t>′</m:t>
                              </m:r>
                            </m:sup>
                          </m:sSup>
                        </m:sup>
                      </m:sSup>
                      <m:d>
                        <m:dPr>
                          <m:ctrlPr>
                            <a:rPr lang="en-US" altLang="zh-TW" sz="2800" b="0" i="1" smtClean="0">
                              <a:latin typeface="Cambria Math" panose="02040503050406030204" pitchFamily="18" charset="0"/>
                            </a:rPr>
                          </m:ctrlPr>
                        </m:dPr>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𝑧</m:t>
                              </m:r>
                            </m:e>
                            <m:sup>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𝑙</m:t>
                                  </m:r>
                                </m:e>
                              </m:d>
                            </m:sup>
                          </m:sSup>
                        </m:e>
                      </m:d>
                    </m:oMath>
                  </m:oMathPara>
                </a14:m>
                <a:endParaRPr lang="en-US" altLang="zh-TW" sz="2800" b="0" dirty="0"/>
              </a:p>
              <a:p>
                <a:pPr marL="0" indent="0">
                  <a:buNone/>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𝑑𝑊</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𝑑𝑧</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−1]</m:t>
                          </m:r>
                        </m:sup>
                      </m:sSup>
                    </m:oMath>
                  </m:oMathPara>
                </a14:m>
                <a:endParaRPr lang="en-US" altLang="zh-TW" sz="2800" b="0" dirty="0"/>
              </a:p>
              <a:p>
                <a:pPr marL="0" indent="0">
                  <a:buNone/>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𝑑𝑏</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𝑑𝑧</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oMath>
                  </m:oMathPara>
                </a14:m>
                <a:endParaRPr lang="en-US" altLang="zh-TW" sz="2800" b="0" dirty="0"/>
              </a:p>
              <a:p>
                <a:pPr marL="0" indent="0">
                  <a:buNone/>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𝑑𝑎</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𝑊</m:t>
                          </m:r>
                        </m:e>
                        <m:sup>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𝑙</m:t>
                              </m:r>
                            </m:e>
                          </m:d>
                          <m:r>
                            <a:rPr lang="en-US" altLang="zh-TW" sz="2800" b="0" i="1" smtClean="0">
                              <a:latin typeface="Cambria Math" panose="02040503050406030204" pitchFamily="18" charset="0"/>
                            </a:rPr>
                            <m:t>𝑇</m:t>
                          </m:r>
                        </m:sup>
                      </m:sSup>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𝑑𝑧</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oMath>
                  </m:oMathPara>
                </a14:m>
                <a:endParaRPr lang="en-US" altLang="zh-TW" sz="2800" b="0" dirty="0"/>
              </a:p>
              <a:p>
                <a:pPr marL="0" indent="0">
                  <a:buNone/>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𝑑𝑧</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𝑊</m:t>
                          </m:r>
                        </m:e>
                        <m:sup>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+1</m:t>
                              </m:r>
                            </m:e>
                          </m:d>
                          <m:r>
                            <a:rPr lang="en-US" altLang="zh-TW" sz="2800" b="0" i="1" smtClean="0">
                              <a:latin typeface="Cambria Math" panose="02040503050406030204" pitchFamily="18" charset="0"/>
                            </a:rPr>
                            <m:t>𝑇</m:t>
                          </m:r>
                        </m:sup>
                      </m:sSup>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𝑑𝑧</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𝑔</m:t>
                          </m:r>
                        </m:e>
                        <m:sup>
                          <m:sSup>
                            <m:sSupPr>
                              <m:ctrlPr>
                                <a:rPr lang="en-US" altLang="zh-TW" sz="2800" b="0" i="1" smtClean="0">
                                  <a:latin typeface="Cambria Math" panose="02040503050406030204" pitchFamily="18" charset="0"/>
                                </a:rPr>
                              </m:ctrlPr>
                            </m:sSupPr>
                            <m:e>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𝑙</m:t>
                                  </m:r>
                                </m:e>
                              </m:d>
                            </m:e>
                            <m:sup>
                              <m:r>
                                <a:rPr lang="en-US" altLang="zh-TW" sz="2800" b="0" i="1" smtClean="0">
                                  <a:latin typeface="Cambria Math" panose="02040503050406030204" pitchFamily="18" charset="0"/>
                                </a:rPr>
                                <m:t>′</m:t>
                              </m:r>
                            </m:sup>
                          </m:sSup>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𝑧</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𝑙</m:t>
                          </m:r>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oMath>
                  </m:oMathPara>
                </a14:m>
                <a:endParaRPr lang="en-US" altLang="zh-TW" sz="2800" dirty="0"/>
              </a:p>
              <a:p>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78889" y="1610325"/>
                <a:ext cx="6672168" cy="3777622"/>
              </a:xfrm>
              <a:blipFill>
                <a:blip r:embed="rId2"/>
                <a:stretch>
                  <a:fillRect l="-1644" t="-1129" r="-2740" b="-30968"/>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82</a:t>
            </a:fld>
            <a:endParaRPr lang="en-US" dirty="0"/>
          </a:p>
        </p:txBody>
      </p:sp>
      <mc:AlternateContent xmlns:mc="http://schemas.openxmlformats.org/markup-compatibility/2006" xmlns:a14="http://schemas.microsoft.com/office/drawing/2010/main">
        <mc:Choice Requires="a14">
          <p:sp>
            <p:nvSpPr>
              <p:cNvPr id="5" name="矩形 4"/>
              <p:cNvSpPr/>
              <p:nvPr/>
            </p:nvSpPr>
            <p:spPr>
              <a:xfrm>
                <a:off x="6090083" y="3483993"/>
                <a:ext cx="6101918" cy="2693686"/>
              </a:xfrm>
              <a:prstGeom prst="rect">
                <a:avLst/>
              </a:prstGeom>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𝑑</m:t>
                          </m:r>
                          <m:r>
                            <a:rPr lang="en-US" altLang="zh-TW" sz="2400" b="0" i="1" smtClean="0">
                              <a:latin typeface="Cambria Math" panose="02040503050406030204" pitchFamily="18" charset="0"/>
                            </a:rPr>
                            <m:t>𝑍</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𝑑</m:t>
                          </m:r>
                          <m:r>
                            <a:rPr lang="en-US" altLang="zh-TW" sz="2400" b="0" i="1" smtClean="0">
                              <a:latin typeface="Cambria Math" panose="02040503050406030204" pitchFamily="18" charset="0"/>
                            </a:rPr>
                            <m:t>𝐴</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𝑔</m:t>
                          </m:r>
                        </m:e>
                        <m:sup>
                          <m:sSup>
                            <m:sSupPr>
                              <m:ctrlPr>
                                <a:rPr lang="en-US" altLang="zh-TW" sz="2400" i="1">
                                  <a:latin typeface="Cambria Math" panose="02040503050406030204" pitchFamily="18" charset="0"/>
                                </a:rPr>
                              </m:ctrlPr>
                            </m:sSupPr>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m:t>
                                  </m:r>
                                </m:e>
                              </m:d>
                            </m:e>
                            <m:sup>
                              <m:r>
                                <a:rPr lang="en-US" altLang="zh-TW" sz="2400" i="1">
                                  <a:latin typeface="Cambria Math" panose="02040503050406030204" pitchFamily="18" charset="0"/>
                                </a:rPr>
                                <m:t>′</m:t>
                              </m:r>
                            </m:sup>
                          </m:sSup>
                        </m:sup>
                      </m:sSup>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𝑍</m:t>
                              </m:r>
                            </m:e>
                            <m:sup>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m:t>
                                  </m:r>
                                </m:e>
                              </m:d>
                            </m:sup>
                          </m:sSup>
                        </m:e>
                      </m:d>
                    </m:oMath>
                  </m:oMathPara>
                </a14:m>
                <a:endParaRPr lang="en-US" altLang="zh-TW" sz="2400" dirty="0"/>
              </a:p>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𝑑𝑊</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𝑚</m:t>
                              </m:r>
                            </m:den>
                          </m:f>
                          <m:r>
                            <a:rPr lang="en-US" altLang="zh-TW" sz="2400" i="1">
                              <a:latin typeface="Cambria Math" panose="02040503050406030204" pitchFamily="18" charset="0"/>
                            </a:rPr>
                            <m:t>𝑑</m:t>
                          </m:r>
                          <m:r>
                            <a:rPr lang="en-US" altLang="zh-TW" sz="2400" b="0" i="1" smtClean="0">
                              <a:latin typeface="Cambria Math" panose="02040503050406030204" pitchFamily="18" charset="0"/>
                            </a:rPr>
                            <m:t>𝑍</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𝐴</m:t>
                          </m:r>
                        </m:e>
                        <m:sup>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m:t>
                              </m:r>
                              <m:r>
                                <a:rPr lang="en-US" altLang="zh-TW" sz="2400" i="1">
                                  <a:latin typeface="Cambria Math" panose="02040503050406030204" pitchFamily="18" charset="0"/>
                                </a:rPr>
                                <m:t>−1</m:t>
                              </m:r>
                            </m:e>
                          </m:d>
                          <m:r>
                            <a:rPr lang="en-US" altLang="zh-TW" sz="2400" b="0" i="1" smtClean="0">
                              <a:latin typeface="Cambria Math" panose="02040503050406030204" pitchFamily="18" charset="0"/>
                            </a:rPr>
                            <m:t>𝑇</m:t>
                          </m:r>
                        </m:sup>
                      </m:sSup>
                    </m:oMath>
                  </m:oMathPara>
                </a14:m>
                <a:endParaRPr lang="en-US" altLang="zh-TW" sz="2400" dirty="0"/>
              </a:p>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𝑑𝑏</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𝑚</m:t>
                              </m:r>
                            </m:den>
                          </m:f>
                          <m:r>
                            <a:rPr lang="en-US" altLang="zh-TW" sz="2400" b="0" i="1" smtClean="0">
                              <a:latin typeface="Cambria Math" panose="02040503050406030204" pitchFamily="18" charset="0"/>
                            </a:rPr>
                            <m:t>𝑛𝑝</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𝑠𝑢𝑚</m:t>
                          </m:r>
                          <m:r>
                            <a:rPr lang="en-US" altLang="zh-TW" sz="2400" b="0" i="1" smtClean="0">
                              <a:latin typeface="Cambria Math" panose="02040503050406030204" pitchFamily="18" charset="0"/>
                            </a:rPr>
                            <m:t>(</m:t>
                          </m:r>
                          <m:r>
                            <a:rPr lang="en-US" altLang="zh-TW" sz="2400" i="1">
                              <a:latin typeface="Cambria Math" panose="02040503050406030204" pitchFamily="18" charset="0"/>
                            </a:rPr>
                            <m:t>𝑑</m:t>
                          </m:r>
                          <m:r>
                            <a:rPr lang="en-US" altLang="zh-TW" sz="2400" b="0" i="1" smtClean="0">
                              <a:latin typeface="Cambria Math" panose="02040503050406030204" pitchFamily="18" charset="0"/>
                            </a:rPr>
                            <m:t>𝑍</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𝑎𝑥𝑖𝑠</m:t>
                      </m:r>
                      <m:r>
                        <a:rPr lang="en-US" altLang="zh-TW" sz="2400" b="0" i="1" smtClean="0">
                          <a:latin typeface="Cambria Math" panose="02040503050406030204" pitchFamily="18" charset="0"/>
                        </a:rPr>
                        <m:t>=1,</m:t>
                      </m:r>
                      <m:r>
                        <a:rPr lang="en-US" altLang="zh-TW" sz="2400" b="0" i="1" smtClean="0">
                          <a:latin typeface="Cambria Math" panose="02040503050406030204" pitchFamily="18" charset="0"/>
                        </a:rPr>
                        <m:t>𝑘𝑒𝑒𝑝𝑑𝑖𝑚𝑠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𝑇𝑟𝑢𝑒</m:t>
                      </m:r>
                      <m:r>
                        <a:rPr lang="en-US" altLang="zh-TW" sz="2400" b="0" i="1" smtClean="0">
                          <a:latin typeface="Cambria Math" panose="02040503050406030204" pitchFamily="18" charset="0"/>
                        </a:rPr>
                        <m:t>)</m:t>
                      </m:r>
                    </m:oMath>
                  </m:oMathPara>
                </a14:m>
                <a:endParaRPr lang="en-US" altLang="zh-TW" sz="2400" dirty="0"/>
              </a:p>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𝑑</m:t>
                          </m:r>
                          <m:r>
                            <a:rPr lang="en-US" altLang="zh-TW" sz="2400" b="0" i="1" smtClean="0">
                              <a:latin typeface="Cambria Math" panose="02040503050406030204" pitchFamily="18" charset="0"/>
                            </a:rPr>
                            <m:t>𝐴</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m:t>
                              </m:r>
                            </m:e>
                          </m:d>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𝑑</m:t>
                          </m:r>
                          <m:r>
                            <a:rPr lang="en-US" altLang="zh-TW" sz="2400" b="0" i="1" smtClean="0">
                              <a:latin typeface="Cambria Math" panose="02040503050406030204" pitchFamily="18" charset="0"/>
                            </a:rPr>
                            <m:t>𝑍</m:t>
                          </m:r>
                        </m:e>
                        <m:sup>
                          <m:r>
                            <a:rPr lang="en-US" altLang="zh-TW" sz="2400" i="1">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up>
                      </m:sSup>
                    </m:oMath>
                  </m:oMathPara>
                </a14:m>
                <a:endParaRPr lang="zh-TW"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6090083" y="3483993"/>
                <a:ext cx="6101918" cy="2693686"/>
              </a:xfrm>
              <a:prstGeom prst="rect">
                <a:avLst/>
              </a:prstGeom>
              <a:blipFill>
                <a:blip r:embed="rId3"/>
                <a:stretch>
                  <a:fillRect/>
                </a:stretch>
              </a:blipFill>
              <a:ln>
                <a:solidFill>
                  <a:schemeClr val="accent1"/>
                </a:solidFill>
              </a:ln>
            </p:spPr>
            <p:txBody>
              <a:bodyPr/>
              <a:lstStyle/>
              <a:p>
                <a:r>
                  <a:rPr lang="zh-TW" altLang="en-US">
                    <a:noFill/>
                  </a:rPr>
                  <a:t> </a:t>
                </a:r>
              </a:p>
            </p:txBody>
          </p:sp>
        </mc:Fallback>
      </mc:AlternateContent>
      <p:sp>
        <p:nvSpPr>
          <p:cNvPr id="6" name="矩形 5"/>
          <p:cNvSpPr/>
          <p:nvPr/>
        </p:nvSpPr>
        <p:spPr>
          <a:xfrm>
            <a:off x="7345217" y="3022328"/>
            <a:ext cx="4235455" cy="461665"/>
          </a:xfrm>
          <a:prstGeom prst="rect">
            <a:avLst/>
          </a:prstGeom>
        </p:spPr>
        <p:txBody>
          <a:bodyPr wrap="none">
            <a:spAutoFit/>
          </a:bodyPr>
          <a:lstStyle/>
          <a:p>
            <a:r>
              <a:rPr lang="en-US" altLang="zh-TW" sz="2400" b="1" dirty="0" err="1">
                <a:solidFill>
                  <a:srgbClr val="FF0000"/>
                </a:solidFill>
              </a:rPr>
              <a:t>Vectorized</a:t>
            </a:r>
            <a:r>
              <a:rPr lang="en-US" altLang="zh-TW" sz="2400" b="1" dirty="0">
                <a:solidFill>
                  <a:srgbClr val="FF0000"/>
                </a:solidFill>
              </a:rPr>
              <a:t> implementation</a:t>
            </a:r>
            <a:endParaRPr lang="en-US" altLang="zh-TW" sz="2400" dirty="0"/>
          </a:p>
        </p:txBody>
      </p:sp>
    </p:spTree>
    <p:extLst>
      <p:ext uri="{BB962C8B-B14F-4D97-AF65-F5344CB8AC3E}">
        <p14:creationId xmlns:p14="http://schemas.microsoft.com/office/powerpoint/2010/main" val="6303459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Parameters vs. </a:t>
            </a:r>
            <a:r>
              <a:rPr lang="en-US" altLang="zh-TW" dirty="0" err="1"/>
              <a:t>Hyperparameters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589212" y="2133599"/>
                <a:ext cx="9191456" cy="4551285"/>
              </a:xfrm>
            </p:spPr>
            <p:txBody>
              <a:bodyPr>
                <a:noAutofit/>
              </a:bodyPr>
              <a:lstStyle/>
              <a:p>
                <a:r>
                  <a:rPr lang="en-US" altLang="zh-TW" sz="2800" dirty="0"/>
                  <a:t>Parameters: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 </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𝑏</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𝑊</m:t>
                        </m:r>
                      </m:e>
                      <m:sup>
                        <m:r>
                          <a:rPr lang="en-US" altLang="zh-TW" sz="2800" i="1">
                            <a:latin typeface="Cambria Math" panose="02040503050406030204" pitchFamily="18" charset="0"/>
                          </a:rPr>
                          <m:t>[</m:t>
                        </m:r>
                        <m:r>
                          <a:rPr lang="en-US" altLang="zh-TW" sz="2800" b="0" i="1" smtClean="0">
                            <a:latin typeface="Cambria Math" panose="02040503050406030204" pitchFamily="18" charset="0"/>
                          </a:rPr>
                          <m:t>2]</m:t>
                        </m:r>
                      </m:sup>
                    </m:sSup>
                    <m:r>
                      <a:rPr lang="en-US" altLang="zh-TW" sz="2800" i="1">
                        <a:latin typeface="Cambria Math" panose="02040503050406030204" pitchFamily="18" charset="0"/>
                      </a:rPr>
                      <m:t>, </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𝑏</m:t>
                        </m:r>
                      </m:e>
                      <m:sup>
                        <m:r>
                          <a:rPr lang="en-US" altLang="zh-TW" sz="2800" i="1">
                            <a:latin typeface="Cambria Math" panose="02040503050406030204" pitchFamily="18" charset="0"/>
                          </a:rPr>
                          <m:t>[</m:t>
                        </m:r>
                        <m:r>
                          <a:rPr lang="en-US" altLang="zh-TW" sz="2800" b="0" i="1" smtClean="0">
                            <a:latin typeface="Cambria Math" panose="02040503050406030204" pitchFamily="18" charset="0"/>
                          </a:rPr>
                          <m:t>2</m:t>
                        </m:r>
                        <m:r>
                          <a:rPr lang="en-US" altLang="zh-TW" sz="2800" i="1">
                            <a:latin typeface="Cambria Math" panose="02040503050406030204" pitchFamily="18" charset="0"/>
                          </a:rPr>
                          <m:t>]</m:t>
                        </m:r>
                      </m:sup>
                    </m:sSup>
                    <m:r>
                      <a:rPr lang="en-US" altLang="zh-TW" sz="2800" i="1">
                        <a:latin typeface="Cambria Math" panose="02040503050406030204" pitchFamily="18" charset="0"/>
                      </a:rPr>
                      <m:t>,</m:t>
                    </m:r>
                    <m:r>
                      <a:rPr lang="en-US" altLang="zh-TW" sz="2800" b="0" i="1" smtClean="0">
                        <a:latin typeface="Cambria Math" panose="02040503050406030204" pitchFamily="18" charset="0"/>
                      </a:rPr>
                      <m:t> …</m:t>
                    </m:r>
                  </m:oMath>
                </a14:m>
                <a:endParaRPr lang="en-US" altLang="zh-TW" sz="2800" b="0" dirty="0"/>
              </a:p>
              <a:p>
                <a:r>
                  <a:rPr lang="en-US" altLang="zh-TW" sz="2800" dirty="0" err="1"/>
                  <a:t>Hyperparameters</a:t>
                </a:r>
                <a:endParaRPr lang="en-US" altLang="zh-TW" sz="2800" dirty="0"/>
              </a:p>
              <a:p>
                <a:pPr lvl="1"/>
                <a:r>
                  <a:rPr lang="en-US" altLang="zh-TW" sz="2400" dirty="0"/>
                  <a:t>Learning rate: </a:t>
                </a:r>
                <a14:m>
                  <m:oMath xmlns:m="http://schemas.openxmlformats.org/officeDocument/2006/math">
                    <m:r>
                      <a:rPr lang="zh-TW" altLang="en-US" sz="2400" i="1" smtClean="0">
                        <a:latin typeface="Cambria Math" panose="02040503050406030204" pitchFamily="18" charset="0"/>
                      </a:rPr>
                      <m:t>𝛼</m:t>
                    </m:r>
                  </m:oMath>
                </a14:m>
                <a:endParaRPr lang="en-US" altLang="zh-TW" sz="2400" dirty="0"/>
              </a:p>
              <a:p>
                <a:pPr lvl="1"/>
                <a:r>
                  <a:rPr lang="en-US" altLang="zh-TW" sz="2400" dirty="0"/>
                  <a:t>Number of iterations</a:t>
                </a:r>
              </a:p>
              <a:p>
                <a:pPr lvl="1"/>
                <a:r>
                  <a:rPr lang="en-US" altLang="zh-TW" sz="2400" dirty="0"/>
                  <a:t>Number of hidden layers or L</a:t>
                </a:r>
              </a:p>
              <a:p>
                <a:pPr lvl="1"/>
                <a:r>
                  <a:rPr lang="en-US" altLang="zh-TW" sz="2400" dirty="0"/>
                  <a:t>Number of hidden units in each layer: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𝑛</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 </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𝑛</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 …</m:t>
                    </m:r>
                  </m:oMath>
                </a14:m>
                <a:endParaRPr lang="en-US" altLang="zh-TW" sz="2400" b="0" dirty="0"/>
              </a:p>
              <a:p>
                <a:pPr lvl="1"/>
                <a:r>
                  <a:rPr lang="en-US" altLang="zh-TW" sz="2400" dirty="0"/>
                  <a:t>Choice of activation function: sigmoid, </a:t>
                </a:r>
                <a:r>
                  <a:rPr lang="en-US" altLang="zh-TW" sz="2400" dirty="0" err="1"/>
                  <a:t>ReLU</a:t>
                </a:r>
                <a:r>
                  <a:rPr lang="en-US" altLang="zh-TW" sz="2400" dirty="0"/>
                  <a:t>, </a:t>
                </a:r>
                <a:r>
                  <a:rPr lang="en-US" altLang="zh-TW" sz="2400" dirty="0" err="1"/>
                  <a:t>tanh</a:t>
                </a:r>
                <a:r>
                  <a:rPr lang="en-US" altLang="zh-TW" sz="2400" dirty="0"/>
                  <a:t>, etc.</a:t>
                </a:r>
              </a:p>
              <a:p>
                <a:pPr lvl="1"/>
                <a:r>
                  <a:rPr lang="en-US" altLang="zh-TW" sz="2400" dirty="0"/>
                  <a:t>Momentum, mini-batch size, regularization parameters, … (in the next Chapter)</a:t>
                </a:r>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589212" y="2133599"/>
                <a:ext cx="9191456" cy="4551285"/>
              </a:xfrm>
              <a:blipFill>
                <a:blip r:embed="rId2"/>
                <a:stretch>
                  <a:fillRect l="-1260" t="-937" b="-268"/>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18280752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Empirical Process in Applied DL</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84</a:t>
            </a:fld>
            <a:endParaRPr lang="en-US" dirty="0"/>
          </a:p>
        </p:txBody>
      </p:sp>
      <p:grpSp>
        <p:nvGrpSpPr>
          <p:cNvPr id="5" name="Group 22"/>
          <p:cNvGrpSpPr/>
          <p:nvPr/>
        </p:nvGrpSpPr>
        <p:grpSpPr>
          <a:xfrm>
            <a:off x="6166262" y="2562360"/>
            <a:ext cx="5291105" cy="2702679"/>
            <a:chOff x="6880847" y="2242959"/>
            <a:chExt cx="4580684" cy="2802420"/>
          </a:xfrm>
        </p:grpSpPr>
        <p:grpSp>
          <p:nvGrpSpPr>
            <p:cNvPr id="6" name="Group 19"/>
            <p:cNvGrpSpPr/>
            <p:nvPr/>
          </p:nvGrpSpPr>
          <p:grpSpPr>
            <a:xfrm>
              <a:off x="7740869" y="2242959"/>
              <a:ext cx="3720662" cy="2378174"/>
              <a:chOff x="8308428" y="2209592"/>
              <a:chExt cx="2475185" cy="1829702"/>
            </a:xfrm>
          </p:grpSpPr>
          <p:cxnSp>
            <p:nvCxnSpPr>
              <p:cNvPr id="9" name="Straight Arrow Connector 12"/>
              <p:cNvCxnSpPr/>
              <p:nvPr/>
            </p:nvCxnSpPr>
            <p:spPr>
              <a:xfrm flipV="1">
                <a:off x="8450317" y="2209592"/>
                <a:ext cx="1" cy="182970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15"/>
              <p:cNvCxnSpPr/>
              <p:nvPr/>
            </p:nvCxnSpPr>
            <p:spPr>
              <a:xfrm>
                <a:off x="8308428" y="3886230"/>
                <a:ext cx="247518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20"/>
                <p:cNvSpPr txBox="1"/>
                <p:nvPr/>
              </p:nvSpPr>
              <p:spPr>
                <a:xfrm>
                  <a:off x="6880847" y="3070214"/>
                  <a:ext cx="1073307"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cost </a:t>
                  </a:r>
                  <a14:m>
                    <m:oMath xmlns:m="http://schemas.openxmlformats.org/officeDocument/2006/math">
                      <m:r>
                        <a:rPr lang="en-US" sz="2800" b="0" i="1" smtClean="0">
                          <a:latin typeface="Cambria Math" charset="0"/>
                          <a:ea typeface="Century Schoolbook" charset="0"/>
                          <a:cs typeface="Century Schoolbook" charset="0"/>
                        </a:rPr>
                        <m:t>𝐽</m:t>
                      </m:r>
                    </m:oMath>
                  </a14:m>
                  <a:endParaRPr lang="en-US" sz="2800" dirty="0">
                    <a:latin typeface="Century Schoolbook" charset="0"/>
                    <a:ea typeface="Century Schoolbook" charset="0"/>
                    <a:cs typeface="Century Schoolbook"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880847" y="3070214"/>
                  <a:ext cx="1073307" cy="523220"/>
                </a:xfrm>
                <a:prstGeom prst="rect">
                  <a:avLst/>
                </a:prstGeom>
                <a:blipFill rotWithShape="0">
                  <a:blip r:embed="rId3"/>
                  <a:stretch>
                    <a:fillRect l="-9804" t="-13253" b="-36145"/>
                  </a:stretch>
                </a:blipFill>
              </p:spPr>
              <p:txBody>
                <a:bodyPr/>
                <a:lstStyle/>
                <a:p>
                  <a:r>
                    <a:rPr lang="en-US">
                      <a:noFill/>
                    </a:rPr>
                    <a:t> </a:t>
                  </a:r>
                </a:p>
              </p:txBody>
            </p:sp>
          </mc:Fallback>
        </mc:AlternateContent>
        <p:sp>
          <p:nvSpPr>
            <p:cNvPr id="8" name="TextBox 21"/>
            <p:cNvSpPr txBox="1"/>
            <p:nvPr/>
          </p:nvSpPr>
          <p:spPr>
            <a:xfrm>
              <a:off x="8491241" y="4502850"/>
              <a:ext cx="2159651" cy="542529"/>
            </a:xfrm>
            <a:prstGeom prst="rect">
              <a:avLst/>
            </a:prstGeom>
            <a:noFill/>
          </p:spPr>
          <p:txBody>
            <a:bodyPr wrap="none" rtlCol="0">
              <a:spAutoFit/>
            </a:bodyPr>
            <a:lstStyle/>
            <a:p>
              <a:pPr algn="ctr"/>
              <a:r>
                <a:rPr lang="en-US" sz="2800" dirty="0">
                  <a:latin typeface="Century Schoolbook" charset="0"/>
                  <a:ea typeface="Century Schoolbook" charset="0"/>
                  <a:cs typeface="Century Schoolbook" charset="0"/>
                </a:rPr>
                <a:t># of iterations</a:t>
              </a:r>
            </a:p>
          </p:txBody>
        </p:sp>
      </p:grpSp>
      <p:sp>
        <p:nvSpPr>
          <p:cNvPr id="11" name="TextBox 23"/>
          <p:cNvSpPr txBox="1"/>
          <p:nvPr/>
        </p:nvSpPr>
        <p:spPr>
          <a:xfrm>
            <a:off x="3286512" y="1518997"/>
            <a:ext cx="917239"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Idea</a:t>
            </a:r>
            <a:endParaRPr lang="en-US" dirty="0">
              <a:latin typeface="Century Schoolbook" charset="0"/>
              <a:ea typeface="Century Schoolbook" charset="0"/>
              <a:cs typeface="Century Schoolbook" charset="0"/>
            </a:endParaRPr>
          </a:p>
        </p:txBody>
      </p:sp>
      <p:sp>
        <p:nvSpPr>
          <p:cNvPr id="12" name="TextBox 24"/>
          <p:cNvSpPr txBox="1"/>
          <p:nvPr/>
        </p:nvSpPr>
        <p:spPr>
          <a:xfrm>
            <a:off x="716779" y="4546533"/>
            <a:ext cx="2153154"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Experiment</a:t>
            </a:r>
            <a:endParaRPr lang="en-US" dirty="0">
              <a:latin typeface="Century Schoolbook" charset="0"/>
              <a:ea typeface="Century Schoolbook" charset="0"/>
              <a:cs typeface="Century Schoolbook" charset="0"/>
            </a:endParaRPr>
          </a:p>
        </p:txBody>
      </p:sp>
      <p:sp>
        <p:nvSpPr>
          <p:cNvPr id="13" name="TextBox 25"/>
          <p:cNvSpPr txBox="1"/>
          <p:nvPr/>
        </p:nvSpPr>
        <p:spPr>
          <a:xfrm>
            <a:off x="4574437" y="4546533"/>
            <a:ext cx="101021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Code</a:t>
            </a:r>
          </a:p>
        </p:txBody>
      </p:sp>
      <p:sp>
        <p:nvSpPr>
          <p:cNvPr id="14" name="Circular Arrow 13">
            <a:extLst>
              <a:ext uri="{FF2B5EF4-FFF2-40B4-BE49-F238E27FC236}">
                <a16:creationId xmlns:a16="http://schemas.microsoft.com/office/drawing/2014/main" id="{56FBD134-B58D-481A-A0F8-4F080CF8F399}"/>
              </a:ext>
            </a:extLst>
          </p:cNvPr>
          <p:cNvSpPr>
            <a:spLocks/>
          </p:cNvSpPr>
          <p:nvPr/>
        </p:nvSpPr>
        <p:spPr bwMode="auto">
          <a:xfrm rot="15624824">
            <a:off x="2065409" y="2090536"/>
            <a:ext cx="2893048" cy="2997221"/>
          </a:xfrm>
          <a:prstGeom prst="circularArrow">
            <a:avLst>
              <a:gd name="adj1" fmla="val 12500"/>
              <a:gd name="adj2" fmla="val 1142319"/>
              <a:gd name="adj3" fmla="val 20457681"/>
              <a:gd name="adj4" fmla="val 16128063"/>
              <a:gd name="adj5" fmla="val 12500"/>
            </a:avLst>
          </a:prstGeom>
          <a:solidFill>
            <a:srgbClr val="B8DAF1">
              <a:alpha val="48000"/>
            </a:srgbClr>
          </a:solidFill>
          <a:ln w="9525" cap="flat" cmpd="sng" algn="ctr">
            <a:noFill/>
            <a:prstDash val="solid"/>
            <a:round/>
            <a:headEnd type="none" w="med" len="med"/>
            <a:tailEnd type="none" w="med" len="med"/>
          </a:ln>
          <a:effectLst/>
        </p:spPr>
        <p:txBody>
          <a:bodyPr lIns="91385" tIns="45698" rIns="91385" bIns="45698"/>
          <a:lstStyle/>
          <a:p>
            <a:endParaRPr lang="en-US" sz="3600" dirty="0">
              <a:solidFill>
                <a:schemeClr val="accent1"/>
              </a:solidFill>
            </a:endParaRPr>
          </a:p>
        </p:txBody>
      </p:sp>
      <p:pic>
        <p:nvPicPr>
          <p:cNvPr id="15" name="Shape 167">
            <a:extLst>
              <a:ext uri="{FF2B5EF4-FFF2-40B4-BE49-F238E27FC236}">
                <a16:creationId xmlns:a16="http://schemas.microsoft.com/office/drawing/2014/main" id="{9675B8D5-35D2-48A7-B7BE-49424F1E067F}"/>
              </a:ext>
            </a:extLst>
          </p:cNvPr>
          <p:cNvPicPr preferRelativeResize="0"/>
          <p:nvPr/>
        </p:nvPicPr>
        <p:blipFill>
          <a:blip r:embed="rId4"/>
          <a:stretch>
            <a:fillRect/>
          </a:stretch>
        </p:blipFill>
        <p:spPr>
          <a:xfrm rot="21035338">
            <a:off x="2118880" y="2027649"/>
            <a:ext cx="2982149" cy="3147403"/>
          </a:xfrm>
          <a:prstGeom prst="rect">
            <a:avLst/>
          </a:prstGeom>
        </p:spPr>
      </p:pic>
      <p:sp>
        <p:nvSpPr>
          <p:cNvPr id="16" name="弧形 15"/>
          <p:cNvSpPr/>
          <p:nvPr/>
        </p:nvSpPr>
        <p:spPr>
          <a:xfrm rot="11142401">
            <a:off x="7639742" y="2224870"/>
            <a:ext cx="3959247" cy="2055539"/>
          </a:xfrm>
          <a:prstGeom prst="arc">
            <a:avLst>
              <a:gd name="adj1" fmla="val 14204822"/>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手繪多邊形 17"/>
          <p:cNvSpPr/>
          <p:nvPr/>
        </p:nvSpPr>
        <p:spPr>
          <a:xfrm>
            <a:off x="7652395" y="2481890"/>
            <a:ext cx="3138292" cy="489910"/>
          </a:xfrm>
          <a:custGeom>
            <a:avLst/>
            <a:gdLst>
              <a:gd name="connsiteX0" fmla="*/ 0 w 3145288"/>
              <a:gd name="connsiteY0" fmla="*/ 252843 h 252843"/>
              <a:gd name="connsiteX1" fmla="*/ 1557867 w 3145288"/>
              <a:gd name="connsiteY1" fmla="*/ 15777 h 252843"/>
              <a:gd name="connsiteX2" fmla="*/ 2997200 w 3145288"/>
              <a:gd name="connsiteY2" fmla="*/ 24243 h 252843"/>
              <a:gd name="connsiteX3" fmla="*/ 3098800 w 3145288"/>
              <a:gd name="connsiteY3" fmla="*/ 41177 h 252843"/>
            </a:gdLst>
            <a:ahLst/>
            <a:cxnLst>
              <a:cxn ang="0">
                <a:pos x="connsiteX0" y="connsiteY0"/>
              </a:cxn>
              <a:cxn ang="0">
                <a:pos x="connsiteX1" y="connsiteY1"/>
              </a:cxn>
              <a:cxn ang="0">
                <a:pos x="connsiteX2" y="connsiteY2"/>
              </a:cxn>
              <a:cxn ang="0">
                <a:pos x="connsiteX3" y="connsiteY3"/>
              </a:cxn>
            </a:cxnLst>
            <a:rect l="l" t="t" r="r" b="b"/>
            <a:pathLst>
              <a:path w="3145288" h="252843">
                <a:moveTo>
                  <a:pt x="0" y="252843"/>
                </a:moveTo>
                <a:cubicBezTo>
                  <a:pt x="529167" y="153360"/>
                  <a:pt x="1058334" y="53877"/>
                  <a:pt x="1557867" y="15777"/>
                </a:cubicBezTo>
                <a:cubicBezTo>
                  <a:pt x="2057400" y="-22323"/>
                  <a:pt x="2740378" y="20010"/>
                  <a:pt x="2997200" y="24243"/>
                </a:cubicBezTo>
                <a:cubicBezTo>
                  <a:pt x="3254022" y="28476"/>
                  <a:pt x="3098800" y="41177"/>
                  <a:pt x="3098800" y="41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18"/>
          <p:cNvSpPr/>
          <p:nvPr/>
        </p:nvSpPr>
        <p:spPr>
          <a:xfrm>
            <a:off x="7586133" y="3048000"/>
            <a:ext cx="2908965" cy="1270381"/>
          </a:xfrm>
          <a:custGeom>
            <a:avLst/>
            <a:gdLst>
              <a:gd name="connsiteX0" fmla="*/ 0 w 2908965"/>
              <a:gd name="connsiteY0" fmla="*/ 0 h 1270381"/>
              <a:gd name="connsiteX1" fmla="*/ 880534 w 2908965"/>
              <a:gd name="connsiteY1" fmla="*/ 1210733 h 1270381"/>
              <a:gd name="connsiteX2" fmla="*/ 2709334 w 2908965"/>
              <a:gd name="connsiteY2" fmla="*/ 1083733 h 1270381"/>
              <a:gd name="connsiteX3" fmla="*/ 2777067 w 2908965"/>
              <a:gd name="connsiteY3" fmla="*/ 1075267 h 1270381"/>
            </a:gdLst>
            <a:ahLst/>
            <a:cxnLst>
              <a:cxn ang="0">
                <a:pos x="connsiteX0" y="connsiteY0"/>
              </a:cxn>
              <a:cxn ang="0">
                <a:pos x="connsiteX1" y="connsiteY1"/>
              </a:cxn>
              <a:cxn ang="0">
                <a:pos x="connsiteX2" y="connsiteY2"/>
              </a:cxn>
              <a:cxn ang="0">
                <a:pos x="connsiteX3" y="connsiteY3"/>
              </a:cxn>
            </a:cxnLst>
            <a:rect l="l" t="t" r="r" b="b"/>
            <a:pathLst>
              <a:path w="2908965" h="1270381">
                <a:moveTo>
                  <a:pt x="0" y="0"/>
                </a:moveTo>
                <a:cubicBezTo>
                  <a:pt x="214489" y="515055"/>
                  <a:pt x="428978" y="1030111"/>
                  <a:pt x="880534" y="1210733"/>
                </a:cubicBezTo>
                <a:cubicBezTo>
                  <a:pt x="1332090" y="1391355"/>
                  <a:pt x="2393245" y="1106311"/>
                  <a:pt x="2709334" y="1083733"/>
                </a:cubicBezTo>
                <a:cubicBezTo>
                  <a:pt x="3025423" y="1061155"/>
                  <a:pt x="2901245" y="1068211"/>
                  <a:pt x="2777067" y="10752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20"/>
          <p:cNvSpPr/>
          <p:nvPr/>
        </p:nvSpPr>
        <p:spPr>
          <a:xfrm>
            <a:off x="7552267" y="3039533"/>
            <a:ext cx="3155129" cy="1494935"/>
          </a:xfrm>
          <a:custGeom>
            <a:avLst/>
            <a:gdLst>
              <a:gd name="connsiteX0" fmla="*/ 0 w 3155129"/>
              <a:gd name="connsiteY0" fmla="*/ 0 h 1494935"/>
              <a:gd name="connsiteX1" fmla="*/ 999066 w 3155129"/>
              <a:gd name="connsiteY1" fmla="*/ 1346200 h 1494935"/>
              <a:gd name="connsiteX2" fmla="*/ 2963333 w 3155129"/>
              <a:gd name="connsiteY2" fmla="*/ 1473200 h 1494935"/>
              <a:gd name="connsiteX3" fmla="*/ 2971800 w 3155129"/>
              <a:gd name="connsiteY3" fmla="*/ 1456267 h 1494935"/>
            </a:gdLst>
            <a:ahLst/>
            <a:cxnLst>
              <a:cxn ang="0">
                <a:pos x="connsiteX0" y="connsiteY0"/>
              </a:cxn>
              <a:cxn ang="0">
                <a:pos x="connsiteX1" y="connsiteY1"/>
              </a:cxn>
              <a:cxn ang="0">
                <a:pos x="connsiteX2" y="connsiteY2"/>
              </a:cxn>
              <a:cxn ang="0">
                <a:pos x="connsiteX3" y="connsiteY3"/>
              </a:cxn>
            </a:cxnLst>
            <a:rect l="l" t="t" r="r" b="b"/>
            <a:pathLst>
              <a:path w="3155129" h="1494935">
                <a:moveTo>
                  <a:pt x="0" y="0"/>
                </a:moveTo>
                <a:cubicBezTo>
                  <a:pt x="252588" y="550333"/>
                  <a:pt x="505177" y="1100667"/>
                  <a:pt x="999066" y="1346200"/>
                </a:cubicBezTo>
                <a:cubicBezTo>
                  <a:pt x="1492955" y="1591733"/>
                  <a:pt x="2634544" y="1454855"/>
                  <a:pt x="2963333" y="1473200"/>
                </a:cubicBezTo>
                <a:cubicBezTo>
                  <a:pt x="3292122" y="1491545"/>
                  <a:pt x="3131961" y="1473906"/>
                  <a:pt x="2971800" y="14562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文字方塊 21"/>
              <p:cNvSpPr txBox="1"/>
              <p:nvPr/>
            </p:nvSpPr>
            <p:spPr>
              <a:xfrm>
                <a:off x="10708964" y="4265618"/>
                <a:ext cx="1042012" cy="369332"/>
              </a:xfrm>
              <a:prstGeom prst="rect">
                <a:avLst/>
              </a:prstGeom>
              <a:noFill/>
            </p:spPr>
            <p:txBody>
              <a:bodyPr wrap="square" rtlCol="0">
                <a:spAutoFit/>
              </a:bodyPr>
              <a:lstStyle/>
              <a:p>
                <a:r>
                  <a:rPr lang="en-US" altLang="zh-TW" dirty="0"/>
                  <a:t>best </a:t>
                </a:r>
                <a14:m>
                  <m:oMath xmlns:m="http://schemas.openxmlformats.org/officeDocument/2006/math">
                    <m:r>
                      <a:rPr lang="zh-TW" altLang="en-US" i="1" smtClean="0">
                        <a:latin typeface="Cambria Math" panose="02040503050406030204" pitchFamily="18" charset="0"/>
                      </a:rPr>
                      <m:t>𝛼</m:t>
                    </m:r>
                  </m:oMath>
                </a14:m>
                <a:endParaRPr lang="zh-TW" altLang="en-US"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10708964" y="4265618"/>
                <a:ext cx="1042012" cy="369332"/>
              </a:xfrm>
              <a:prstGeom prst="rect">
                <a:avLst/>
              </a:prstGeom>
              <a:blipFill rotWithShape="0">
                <a:blip r:embed="rId5"/>
                <a:stretch>
                  <a:fillRect l="-5263" t="-10000"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3428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19" grpId="0" animBg="1"/>
      <p:bldP spid="21" grpId="0" animBg="1"/>
      <p:bldP spid="2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of Forward/Backward Computations</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85</a:t>
            </a:fld>
            <a:endParaRPr lang="en-US" dirty="0"/>
          </a:p>
        </p:txBody>
      </p:sp>
      <p:grpSp>
        <p:nvGrpSpPr>
          <p:cNvPr id="5" name="Group 27"/>
          <p:cNvGrpSpPr/>
          <p:nvPr/>
        </p:nvGrpSpPr>
        <p:grpSpPr>
          <a:xfrm>
            <a:off x="1754428" y="2229488"/>
            <a:ext cx="3213344" cy="2305894"/>
            <a:chOff x="209375" y="1086274"/>
            <a:chExt cx="3724328" cy="2788116"/>
          </a:xfrm>
        </p:grpSpPr>
        <p:grpSp>
          <p:nvGrpSpPr>
            <p:cNvPr id="6" name="Group 10"/>
            <p:cNvGrpSpPr/>
            <p:nvPr/>
          </p:nvGrpSpPr>
          <p:grpSpPr>
            <a:xfrm>
              <a:off x="321923" y="1175898"/>
              <a:ext cx="3611780" cy="2698492"/>
              <a:chOff x="924674" y="1695236"/>
              <a:chExt cx="3090993" cy="2353228"/>
            </a:xfrm>
          </p:grpSpPr>
          <mc:AlternateContent xmlns:mc="http://schemas.openxmlformats.org/markup-compatibility/2006" xmlns:a14="http://schemas.microsoft.com/office/drawing/2010/main">
            <mc:Choice Requires="a14">
              <p:sp>
                <p:nvSpPr>
                  <p:cNvPr id="8" name="TextBox 3"/>
                  <p:cNvSpPr txBox="1"/>
                  <p:nvPr/>
                </p:nvSpPr>
                <p:spPr>
                  <a:xfrm>
                    <a:off x="924674" y="1695236"/>
                    <a:ext cx="2801356" cy="5034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𝑍</m:t>
                              </m:r>
                            </m:e>
                            <m:sup>
                              <m:r>
                                <a:rPr lang="en-US" sz="2400" b="0" i="1" smtClean="0">
                                  <a:latin typeface="Cambria Math" charset="0"/>
                                </a:rPr>
                                <m:t>[1]</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𝑊</m:t>
                              </m:r>
                            </m:e>
                            <m:sup>
                              <m:r>
                                <a:rPr lang="en-US" sz="2400" b="0" i="1" smtClean="0">
                                  <a:latin typeface="Cambria Math" charset="0"/>
                                </a:rPr>
                                <m:t>[1]</m:t>
                              </m:r>
                            </m:sup>
                          </m:sSup>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𝑏</m:t>
                              </m:r>
                            </m:e>
                            <m:sup>
                              <m:r>
                                <a:rPr lang="en-US" sz="2400" b="0" i="1" smtClean="0">
                                  <a:latin typeface="Cambria Math" charset="0"/>
                                </a:rPr>
                                <m:t>[1]</m:t>
                              </m:r>
                            </m:sup>
                          </m:sSup>
                        </m:oMath>
                      </m:oMathPara>
                    </a14:m>
                    <a:endParaRPr lang="en-US" sz="2400" dirty="0"/>
                  </a:p>
                </p:txBody>
              </p:sp>
            </mc:Choice>
            <mc:Fallback xmlns="">
              <p:sp>
                <p:nvSpPr>
                  <p:cNvPr id="8" name="TextBox 3"/>
                  <p:cNvSpPr txBox="1">
                    <a:spLocks noRot="1" noChangeAspect="1" noMove="1" noResize="1" noEditPoints="1" noAdjustHandles="1" noChangeArrowheads="1" noChangeShapeType="1" noTextEdit="1"/>
                  </p:cNvSpPr>
                  <p:nvPr/>
                </p:nvSpPr>
                <p:spPr>
                  <a:xfrm>
                    <a:off x="924674" y="1695236"/>
                    <a:ext cx="2801356" cy="503421"/>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TextBox 4"/>
                  <p:cNvSpPr txBox="1"/>
                  <p:nvPr/>
                </p:nvSpPr>
                <p:spPr>
                  <a:xfrm>
                    <a:off x="924674" y="2083434"/>
                    <a:ext cx="2393230" cy="5136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𝐴</m:t>
                              </m:r>
                            </m:e>
                            <m:sup>
                              <m:r>
                                <a:rPr lang="en-US" sz="2400" b="0" i="1" smtClean="0">
                                  <a:latin typeface="Cambria Math" charset="0"/>
                                </a:rPr>
                                <m:t>[1]</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𝑔</m:t>
                              </m:r>
                            </m:e>
                            <m:sup>
                              <m:d>
                                <m:dPr>
                                  <m:begChr m:val="["/>
                                  <m:endChr m:val="]"/>
                                  <m:ctrlPr>
                                    <a:rPr lang="en-US" sz="2400" b="0" i="1" smtClean="0">
                                      <a:latin typeface="Cambria Math" panose="02040503050406030204" pitchFamily="18" charset="0"/>
                                    </a:rPr>
                                  </m:ctrlPr>
                                </m:dPr>
                                <m:e>
                                  <m:r>
                                    <a:rPr lang="en-US" sz="2400" b="0" i="1" smtClean="0">
                                      <a:latin typeface="Cambria Math" charset="0"/>
                                    </a:rPr>
                                    <m:t>1</m:t>
                                  </m:r>
                                </m:e>
                              </m:d>
                            </m:sup>
                          </m:sSup>
                          <m:r>
                            <a:rPr lang="en-US" sz="2400" b="0" i="0"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𝑍</m:t>
                              </m:r>
                            </m:e>
                            <m:sup>
                              <m:d>
                                <m:dPr>
                                  <m:begChr m:val="["/>
                                  <m:endChr m:val="]"/>
                                  <m:ctrlPr>
                                    <a:rPr lang="en-US" sz="2400" b="0" i="1" smtClean="0">
                                      <a:latin typeface="Cambria Math" panose="02040503050406030204" pitchFamily="18" charset="0"/>
                                    </a:rPr>
                                  </m:ctrlPr>
                                </m:dPr>
                                <m:e>
                                  <m:r>
                                    <a:rPr lang="en-US" sz="2400" b="0" i="1" smtClean="0">
                                      <a:latin typeface="Cambria Math" charset="0"/>
                                    </a:rPr>
                                    <m:t>1</m:t>
                                  </m:r>
                                </m:e>
                              </m:d>
                            </m:sup>
                          </m:sSup>
                          <m:r>
                            <a:rPr lang="en-US" sz="2400" b="0" i="1" smtClean="0">
                              <a:latin typeface="Cambria Math" charset="0"/>
                            </a:rPr>
                            <m:t>)</m:t>
                          </m:r>
                        </m:oMath>
                      </m:oMathPara>
                    </a14:m>
                    <a:endParaRPr lang="en-US" sz="2400" dirty="0"/>
                  </a:p>
                </p:txBody>
              </p:sp>
            </mc:Choice>
            <mc:Fallback xmlns="">
              <p:sp>
                <p:nvSpPr>
                  <p:cNvPr id="9" name="TextBox 4"/>
                  <p:cNvSpPr txBox="1">
                    <a:spLocks noRot="1" noChangeAspect="1" noMove="1" noResize="1" noEditPoints="1" noAdjustHandles="1" noChangeArrowheads="1" noChangeShapeType="1" noTextEdit="1"/>
                  </p:cNvSpPr>
                  <p:nvPr/>
                </p:nvSpPr>
                <p:spPr>
                  <a:xfrm>
                    <a:off x="924674" y="2083434"/>
                    <a:ext cx="2393230" cy="51369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TextBox 5"/>
                  <p:cNvSpPr txBox="1"/>
                  <p:nvPr/>
                </p:nvSpPr>
                <p:spPr>
                  <a:xfrm>
                    <a:off x="924674" y="2478813"/>
                    <a:ext cx="3090993" cy="5034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𝑍</m:t>
                              </m:r>
                            </m:e>
                            <m:sup>
                              <m:r>
                                <a:rPr lang="en-US" sz="2400" b="0" i="1" smtClean="0">
                                  <a:latin typeface="Cambria Math" charset="0"/>
                                </a:rPr>
                                <m:t>[2]</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𝑊</m:t>
                              </m:r>
                            </m:e>
                            <m:sup>
                              <m:r>
                                <a:rPr lang="en-US" sz="2400" b="0" i="1" smtClean="0">
                                  <a:latin typeface="Cambria Math" charset="0"/>
                                </a:rPr>
                                <m:t>[2]</m:t>
                              </m:r>
                            </m:sup>
                          </m:sSup>
                          <m:sSup>
                            <m:sSupPr>
                              <m:ctrlPr>
                                <a:rPr lang="en-US" sz="2400" b="0" i="1" smtClean="0">
                                  <a:latin typeface="Cambria Math" panose="02040503050406030204" pitchFamily="18" charset="0"/>
                                </a:rPr>
                              </m:ctrlPr>
                            </m:sSupPr>
                            <m:e>
                              <m:r>
                                <a:rPr lang="en-US" sz="2400" b="0" i="1" smtClean="0">
                                  <a:latin typeface="Cambria Math" charset="0"/>
                                </a:rPr>
                                <m:t>𝐴</m:t>
                              </m:r>
                            </m:e>
                            <m:sup>
                              <m:r>
                                <a:rPr lang="en-US" sz="2400" b="0" i="1" smtClean="0">
                                  <a:latin typeface="Cambria Math" charset="0"/>
                                </a:rPr>
                                <m:t>[1]</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𝑏</m:t>
                              </m:r>
                            </m:e>
                            <m:sup>
                              <m:r>
                                <a:rPr lang="en-US" sz="2400" b="0" i="1" smtClean="0">
                                  <a:latin typeface="Cambria Math" charset="0"/>
                                </a:rPr>
                                <m:t>[2]</m:t>
                              </m:r>
                            </m:sup>
                          </m:sSup>
                        </m:oMath>
                      </m:oMathPara>
                    </a14:m>
                    <a:endParaRPr lang="en-US" sz="2400" dirty="0"/>
                  </a:p>
                </p:txBody>
              </p:sp>
            </mc:Choice>
            <mc:Fallback xmlns="">
              <p:sp>
                <p:nvSpPr>
                  <p:cNvPr id="10" name="TextBox 5"/>
                  <p:cNvSpPr txBox="1">
                    <a:spLocks noRot="1" noChangeAspect="1" noMove="1" noResize="1" noEditPoints="1" noAdjustHandles="1" noChangeArrowheads="1" noChangeShapeType="1" noTextEdit="1"/>
                  </p:cNvSpPr>
                  <p:nvPr/>
                </p:nvSpPr>
                <p:spPr>
                  <a:xfrm>
                    <a:off x="924674" y="2478813"/>
                    <a:ext cx="3090993" cy="50342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TextBox 6"/>
                  <p:cNvSpPr txBox="1"/>
                  <p:nvPr/>
                </p:nvSpPr>
                <p:spPr>
                  <a:xfrm>
                    <a:off x="924674" y="2867011"/>
                    <a:ext cx="2393230" cy="5136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𝐴</m:t>
                              </m:r>
                            </m:e>
                            <m:sup>
                              <m:r>
                                <a:rPr lang="en-US" sz="2400" b="0" i="1" smtClean="0">
                                  <a:latin typeface="Cambria Math" charset="0"/>
                                </a:rPr>
                                <m:t>[2]</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𝑔</m:t>
                              </m:r>
                            </m:e>
                            <m:sup>
                              <m:d>
                                <m:dPr>
                                  <m:begChr m:val="["/>
                                  <m:endChr m:val="]"/>
                                  <m:ctrlPr>
                                    <a:rPr lang="en-US" sz="2400" b="0" i="1" smtClean="0">
                                      <a:latin typeface="Cambria Math" panose="02040503050406030204" pitchFamily="18" charset="0"/>
                                    </a:rPr>
                                  </m:ctrlPr>
                                </m:dPr>
                                <m:e>
                                  <m:r>
                                    <a:rPr lang="en-US" sz="2400" b="0" i="1" smtClean="0">
                                      <a:latin typeface="Cambria Math" charset="0"/>
                                    </a:rPr>
                                    <m:t>2</m:t>
                                  </m:r>
                                </m:e>
                              </m:d>
                            </m:sup>
                          </m:sSup>
                          <m:r>
                            <a:rPr lang="en-US" sz="2400" b="0" i="0"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𝑍</m:t>
                              </m:r>
                            </m:e>
                            <m:sup>
                              <m:d>
                                <m:dPr>
                                  <m:begChr m:val="["/>
                                  <m:endChr m:val="]"/>
                                  <m:ctrlPr>
                                    <a:rPr lang="en-US" sz="2400" b="0" i="1" smtClean="0">
                                      <a:latin typeface="Cambria Math" panose="02040503050406030204" pitchFamily="18" charset="0"/>
                                    </a:rPr>
                                  </m:ctrlPr>
                                </m:dPr>
                                <m:e>
                                  <m:r>
                                    <a:rPr lang="en-US" sz="2400" b="0" i="1" smtClean="0">
                                      <a:latin typeface="Cambria Math" charset="0"/>
                                    </a:rPr>
                                    <m:t>2</m:t>
                                  </m:r>
                                </m:e>
                              </m:d>
                            </m:sup>
                          </m:sSup>
                          <m:r>
                            <a:rPr lang="en-US" sz="2400" b="0" i="1" smtClean="0">
                              <a:latin typeface="Cambria Math" charset="0"/>
                            </a:rPr>
                            <m:t>)</m:t>
                          </m:r>
                        </m:oMath>
                      </m:oMathPara>
                    </a14:m>
                    <a:endParaRPr lang="en-US" sz="2400" dirty="0"/>
                  </a:p>
                </p:txBody>
              </p:sp>
            </mc:Choice>
            <mc:Fallback xmlns="">
              <p:sp>
                <p:nvSpPr>
                  <p:cNvPr id="11" name="TextBox 6"/>
                  <p:cNvSpPr txBox="1">
                    <a:spLocks noRot="1" noChangeAspect="1" noMove="1" noResize="1" noEditPoints="1" noAdjustHandles="1" noChangeArrowheads="1" noChangeShapeType="1" noTextEdit="1"/>
                  </p:cNvSpPr>
                  <p:nvPr/>
                </p:nvSpPr>
                <p:spPr>
                  <a:xfrm>
                    <a:off x="924674" y="2867011"/>
                    <a:ext cx="2393230" cy="51369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TextBox 7"/>
                  <p:cNvSpPr txBox="1"/>
                  <p:nvPr/>
                </p:nvSpPr>
                <p:spPr>
                  <a:xfrm>
                    <a:off x="926598" y="3503530"/>
                    <a:ext cx="3000744" cy="544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𝐴</m:t>
                              </m:r>
                            </m:e>
                            <m:sup>
                              <m:r>
                                <a:rPr lang="en-US" sz="2400" b="0" i="1" smtClean="0">
                                  <a:latin typeface="Cambria Math" charset="0"/>
                                </a:rPr>
                                <m:t>[</m:t>
                              </m:r>
                              <m:r>
                                <a:rPr lang="en-US" sz="2400" b="0" i="1" smtClean="0">
                                  <a:latin typeface="Cambria Math" charset="0"/>
                                </a:rPr>
                                <m:t>𝐿</m:t>
                              </m:r>
                              <m:r>
                                <a:rPr lang="en-US" sz="2400" b="0" i="1" smtClean="0">
                                  <a:latin typeface="Cambria Math" charset="0"/>
                                </a:rPr>
                                <m: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𝑔</m:t>
                              </m:r>
                            </m:e>
                            <m:sup>
                              <m:d>
                                <m:dPr>
                                  <m:begChr m:val="["/>
                                  <m:endChr m:val="]"/>
                                  <m:ctrlPr>
                                    <a:rPr lang="en-US" sz="2400" b="0" i="1" smtClean="0">
                                      <a:latin typeface="Cambria Math" panose="02040503050406030204" pitchFamily="18" charset="0"/>
                                    </a:rPr>
                                  </m:ctrlPr>
                                </m:dPr>
                                <m:e>
                                  <m:r>
                                    <a:rPr lang="en-US" sz="2400" b="0" i="1" smtClean="0">
                                      <a:latin typeface="Cambria Math" charset="0"/>
                                    </a:rPr>
                                    <m:t>𝐿</m:t>
                                  </m:r>
                                </m:e>
                              </m:d>
                            </m:sup>
                          </m:sSup>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charset="0"/>
                                    </a:rPr>
                                    <m:t>𝑍</m:t>
                                  </m:r>
                                </m:e>
                                <m:sup>
                                  <m:d>
                                    <m:dPr>
                                      <m:begChr m:val="["/>
                                      <m:endChr m:val="]"/>
                                      <m:ctrlPr>
                                        <a:rPr lang="en-US" sz="2400" b="0" i="1" smtClean="0">
                                          <a:latin typeface="Cambria Math" panose="02040503050406030204" pitchFamily="18" charset="0"/>
                                        </a:rPr>
                                      </m:ctrlPr>
                                    </m:dPr>
                                    <m:e>
                                      <m:r>
                                        <a:rPr lang="en-US" sz="2400" b="0" i="1" smtClean="0">
                                          <a:latin typeface="Cambria Math" charset="0"/>
                                        </a:rPr>
                                        <m:t>𝐿</m:t>
                                      </m:r>
                                    </m:e>
                                  </m:d>
                                </m:sup>
                              </m:sSup>
                            </m:e>
                          </m:d>
                          <m:r>
                            <a:rPr lang="en-US" sz="2400" b="0" i="1" smtClean="0">
                              <a:latin typeface="Cambria Math" charset="0"/>
                            </a:rPr>
                            <m:t>=</m:t>
                          </m:r>
                          <m:acc>
                            <m:accPr>
                              <m:chr m:val="̂"/>
                              <m:ctrlPr>
                                <a:rPr lang="en-US" sz="2400" b="0" i="1" smtClean="0">
                                  <a:latin typeface="Cambria Math" panose="02040503050406030204" pitchFamily="18" charset="0"/>
                                </a:rPr>
                              </m:ctrlPr>
                            </m:accPr>
                            <m:e>
                              <m:r>
                                <a:rPr lang="en-US" sz="2400" b="0" i="1" smtClean="0">
                                  <a:latin typeface="Cambria Math" charset="0"/>
                                </a:rPr>
                                <m:t>𝑌</m:t>
                              </m:r>
                            </m:e>
                          </m:acc>
                        </m:oMath>
                      </m:oMathPara>
                    </a14:m>
                    <a:endParaRPr lang="en-US" sz="2400" dirty="0"/>
                  </a:p>
                </p:txBody>
              </p:sp>
            </mc:Choice>
            <mc:Fallback xmlns="">
              <p:sp>
                <p:nvSpPr>
                  <p:cNvPr id="12" name="TextBox 7"/>
                  <p:cNvSpPr txBox="1">
                    <a:spLocks noRot="1" noChangeAspect="1" noMove="1" noResize="1" noEditPoints="1" noAdjustHandles="1" noChangeArrowheads="1" noChangeShapeType="1" noTextEdit="1"/>
                  </p:cNvSpPr>
                  <p:nvPr/>
                </p:nvSpPr>
                <p:spPr>
                  <a:xfrm>
                    <a:off x="926598" y="3503530"/>
                    <a:ext cx="3000744" cy="544934"/>
                  </a:xfrm>
                  <a:prstGeom prst="rect">
                    <a:avLst/>
                  </a:prstGeom>
                  <a:blipFill>
                    <a:blip r:embed="rId6"/>
                    <a:stretch>
                      <a:fillRect/>
                    </a:stretch>
                  </a:blipFill>
                </p:spPr>
                <p:txBody>
                  <a:bodyPr/>
                  <a:lstStyle/>
                  <a:p>
                    <a:r>
                      <a:rPr lang="zh-TW" altLang="en-US">
                        <a:noFill/>
                      </a:rPr>
                      <a:t> </a:t>
                    </a:r>
                  </a:p>
                </p:txBody>
              </p:sp>
            </mc:Fallback>
          </mc:AlternateContent>
          <p:sp>
            <p:nvSpPr>
              <p:cNvPr id="13" name="TextBox 8"/>
              <p:cNvSpPr txBox="1"/>
              <p:nvPr/>
            </p:nvSpPr>
            <p:spPr>
              <a:xfrm rot="16200000">
                <a:off x="1235280" y="3202032"/>
                <a:ext cx="411964" cy="457925"/>
              </a:xfrm>
              <a:prstGeom prst="rect">
                <a:avLst/>
              </a:prstGeom>
              <a:noFill/>
            </p:spPr>
            <p:txBody>
              <a:bodyPr wrap="square" rtlCol="0">
                <a:spAutoFit/>
              </a:bodyPr>
              <a:lstStyle/>
              <a:p>
                <a:r>
                  <a:rPr lang="mr-IN" sz="2400"/>
                  <a:t>…</a:t>
                </a:r>
                <a:endParaRPr lang="en-US" sz="2400" dirty="0"/>
              </a:p>
            </p:txBody>
          </p:sp>
        </p:grpSp>
        <p:sp>
          <p:nvSpPr>
            <p:cNvPr id="7" name="Rectangle 9"/>
            <p:cNvSpPr/>
            <p:nvPr/>
          </p:nvSpPr>
          <p:spPr>
            <a:xfrm>
              <a:off x="209375" y="1086274"/>
              <a:ext cx="3656909" cy="27777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47"/>
          <p:cNvGrpSpPr/>
          <p:nvPr/>
        </p:nvGrpSpPr>
        <p:grpSpPr>
          <a:xfrm>
            <a:off x="5460895" y="2229488"/>
            <a:ext cx="6372424" cy="3690583"/>
            <a:chOff x="5637606" y="1135367"/>
            <a:chExt cx="6372424" cy="3690583"/>
          </a:xfrm>
        </p:grpSpPr>
        <p:grpSp>
          <p:nvGrpSpPr>
            <p:cNvPr id="15" name="Group 43"/>
            <p:cNvGrpSpPr/>
            <p:nvPr/>
          </p:nvGrpSpPr>
          <p:grpSpPr>
            <a:xfrm>
              <a:off x="5737689" y="1219475"/>
              <a:ext cx="6172257" cy="3606475"/>
              <a:chOff x="142139" y="3490403"/>
              <a:chExt cx="6092911" cy="3395962"/>
            </a:xfrm>
          </p:grpSpPr>
          <p:sp>
            <p:nvSpPr>
              <p:cNvPr id="17" name="TextBox 22"/>
              <p:cNvSpPr txBox="1"/>
              <p:nvPr/>
            </p:nvSpPr>
            <p:spPr>
              <a:xfrm rot="16200000" flipH="1">
                <a:off x="1484047" y="5195607"/>
                <a:ext cx="157290" cy="461665"/>
              </a:xfrm>
              <a:prstGeom prst="rect">
                <a:avLst/>
              </a:prstGeom>
              <a:noFill/>
            </p:spPr>
            <p:txBody>
              <a:bodyPr wrap="square" rtlCol="0">
                <a:spAutoFit/>
              </a:bodyPr>
              <a:lstStyle/>
              <a:p>
                <a:r>
                  <a:rPr lang="mr-IN" sz="2400" dirty="0"/>
                  <a:t>…</a:t>
                </a:r>
                <a:endParaRPr lang="en-US" sz="2400" dirty="0"/>
              </a:p>
            </p:txBody>
          </p:sp>
          <mc:AlternateContent xmlns:mc="http://schemas.openxmlformats.org/markup-compatibility/2006" xmlns:a14="http://schemas.microsoft.com/office/drawing/2010/main">
            <mc:Choice Requires="a14">
              <p:sp>
                <p:nvSpPr>
                  <p:cNvPr id="18" name="TextBox 13"/>
                  <p:cNvSpPr txBox="1"/>
                  <p:nvPr/>
                </p:nvSpPr>
                <p:spPr>
                  <a:xfrm>
                    <a:off x="182779" y="3490403"/>
                    <a:ext cx="1946433" cy="4133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r>
                            <a:rPr lang="en-US" sz="2000" b="0" i="1" smtClean="0">
                              <a:latin typeface="Cambria Math" charset="0"/>
                            </a:rPr>
                            <m:t>𝑌</m:t>
                          </m:r>
                        </m:oMath>
                      </m:oMathPara>
                    </a14:m>
                    <a:endParaRPr lang="en-US" sz="2000" dirty="0"/>
                  </a:p>
                </p:txBody>
              </p:sp>
            </mc:Choice>
            <mc:Fallback xmlns="">
              <p:sp>
                <p:nvSpPr>
                  <p:cNvPr id="18" name="TextBox 13"/>
                  <p:cNvSpPr txBox="1">
                    <a:spLocks noRot="1" noChangeAspect="1" noMove="1" noResize="1" noEditPoints="1" noAdjustHandles="1" noChangeArrowheads="1" noChangeShapeType="1" noTextEdit="1"/>
                  </p:cNvSpPr>
                  <p:nvPr/>
                </p:nvSpPr>
                <p:spPr>
                  <a:xfrm>
                    <a:off x="182779" y="3490403"/>
                    <a:ext cx="1946433" cy="413318"/>
                  </a:xfrm>
                  <a:prstGeom prst="rect">
                    <a:avLst/>
                  </a:prstGeom>
                  <a:blipFill>
                    <a:blip r:embed="rId7"/>
                    <a:stretch>
                      <a:fillRect l="-12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TextBox 14"/>
                  <p:cNvSpPr txBox="1"/>
                  <p:nvPr/>
                </p:nvSpPr>
                <p:spPr>
                  <a:xfrm>
                    <a:off x="142139" y="3753701"/>
                    <a:ext cx="2588564"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sSup>
                            <m:sSupPr>
                              <m:ctrlPr>
                                <a:rPr lang="en-US" sz="2000" b="0" i="1" smtClean="0">
                                  <a:latin typeface="Cambria Math" panose="02040503050406030204" pitchFamily="18" charset="0"/>
                                </a:rPr>
                              </m:ctrlPr>
                            </m:sSupPr>
                            <m:e>
                              <m:r>
                                <a:rPr lang="en-US" sz="2000" b="0" i="1" smtClean="0">
                                  <a:latin typeface="Cambria Math" charset="0"/>
                                </a:rPr>
                                <m:t>𝐴</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oMath>
                      </m:oMathPara>
                    </a14:m>
                    <a:endParaRPr lang="en-US" sz="2000" dirty="0"/>
                  </a:p>
                </p:txBody>
              </p:sp>
            </mc:Choice>
            <mc:Fallback xmlns="">
              <p:sp>
                <p:nvSpPr>
                  <p:cNvPr id="19" name="TextBox 14"/>
                  <p:cNvSpPr txBox="1">
                    <a:spLocks noRot="1" noChangeAspect="1" noMove="1" noResize="1" noEditPoints="1" noAdjustHandles="1" noChangeArrowheads="1" noChangeShapeType="1" noTextEdit="1"/>
                  </p:cNvSpPr>
                  <p:nvPr/>
                </p:nvSpPr>
                <p:spPr>
                  <a:xfrm>
                    <a:off x="142139" y="3753701"/>
                    <a:ext cx="2588564" cy="67056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TextBox 20"/>
                  <p:cNvSpPr txBox="1"/>
                  <p:nvPr/>
                </p:nvSpPr>
                <p:spPr>
                  <a:xfrm>
                    <a:off x="182779" y="4281093"/>
                    <a:ext cx="6052271"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𝑛𝑝</m:t>
                          </m:r>
                          <m:r>
                            <a:rPr lang="en-US" sz="2000" b="0" i="1" smtClean="0">
                              <a:latin typeface="Cambria Math" charset="0"/>
                            </a:rPr>
                            <m:t>. </m:t>
                          </m:r>
                          <m:r>
                            <m:rPr>
                              <m:sty m:val="p"/>
                            </m:rPr>
                            <a:rPr lang="en-US" sz="2000" b="0" i="0" smtClean="0">
                              <a:latin typeface="Cambria Math" charset="0"/>
                            </a:rPr>
                            <m:t>sum</m:t>
                          </m:r>
                          <m:r>
                            <a:rPr lang="en-US" sz="2000" b="0" i="0" smtClean="0">
                              <a:latin typeface="Cambria Math" charset="0"/>
                            </a:rPr>
                            <m:t>(</m:t>
                          </m:r>
                          <m:r>
                            <m:rPr>
                              <m:sty m:val="p"/>
                            </m:rPr>
                            <a:rPr lang="en-US" sz="2000" b="0" i="0" smtClean="0">
                              <a:latin typeface="Cambria Math" charset="0"/>
                            </a:rPr>
                            <m:t>d</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r>
                            <a:rPr lang="en-US" sz="2000" b="0" i="1" smtClean="0">
                              <a:latin typeface="Cambria Math" charset="0"/>
                            </a:rPr>
                            <m:t>,</m:t>
                          </m:r>
                          <m:r>
                            <a:rPr lang="en-US" sz="2000" b="0" i="1" smtClean="0">
                              <a:latin typeface="Cambria Math" charset="0"/>
                            </a:rPr>
                            <m:t>𝑎𝑥𝑖𝑠</m:t>
                          </m:r>
                          <m:r>
                            <a:rPr lang="en-US" sz="2000" b="0" i="1" smtClean="0">
                              <a:latin typeface="Cambria Math" charset="0"/>
                            </a:rPr>
                            <m:t>=1, </m:t>
                          </m:r>
                          <m:r>
                            <a:rPr lang="en-US" sz="2000" b="0" i="1" smtClean="0">
                              <a:latin typeface="Cambria Math" charset="0"/>
                            </a:rPr>
                            <m:t>𝑘𝑒𝑒𝑝𝑑𝑖𝑚𝑠</m:t>
                          </m:r>
                          <m:r>
                            <a:rPr lang="en-US" sz="2000" b="0" i="1" smtClean="0">
                              <a:latin typeface="Cambria Math" charset="0"/>
                            </a:rPr>
                            <m:t>=</m:t>
                          </m:r>
                          <m:r>
                            <a:rPr lang="en-US" sz="2000" b="0" i="1" smtClean="0">
                              <a:latin typeface="Cambria Math" charset="0"/>
                            </a:rPr>
                            <m:t>𝑇𝑟𝑢𝑒</m:t>
                          </m:r>
                          <m:r>
                            <a:rPr lang="en-US" sz="2000" b="0" i="1" smtClean="0">
                              <a:latin typeface="Cambria Math" charset="0"/>
                            </a:rPr>
                            <m:t>)</m:t>
                          </m:r>
                        </m:oMath>
                      </m:oMathPara>
                    </a14:m>
                    <a:endParaRPr lang="en-US" sz="2000" dirty="0"/>
                  </a:p>
                </p:txBody>
              </p:sp>
            </mc:Choice>
            <mc:Fallback xmlns="">
              <p:sp>
                <p:nvSpPr>
                  <p:cNvPr id="20" name="TextBox 20"/>
                  <p:cNvSpPr txBox="1">
                    <a:spLocks noRot="1" noChangeAspect="1" noMove="1" noResize="1" noEditPoints="1" noAdjustHandles="1" noChangeArrowheads="1" noChangeShapeType="1" noTextEdit="1"/>
                  </p:cNvSpPr>
                  <p:nvPr/>
                </p:nvSpPr>
                <p:spPr>
                  <a:xfrm>
                    <a:off x="182779" y="4281093"/>
                    <a:ext cx="6052271" cy="67056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TextBox 21"/>
                  <p:cNvSpPr txBox="1"/>
                  <p:nvPr/>
                </p:nvSpPr>
                <p:spPr>
                  <a:xfrm>
                    <a:off x="182779" y="4801641"/>
                    <a:ext cx="3997302" cy="460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−1]</m:t>
                              </m:r>
                            </m:sup>
                          </m:sSup>
                          <m:r>
                            <a:rPr lang="en-US" sz="2000" b="0" i="1" smtClean="0">
                              <a:latin typeface="Cambria Math" charset="0"/>
                            </a:rPr>
                            <m:t>=</m:t>
                          </m:r>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sSup>
                            <m:sSupPr>
                              <m:ctrlPr>
                                <a:rPr lang="en-US" sz="2000" b="0" i="1" smtClean="0">
                                  <a:latin typeface="Cambria Math" panose="02040503050406030204" pitchFamily="18" charset="0"/>
                                </a:rPr>
                              </m:ctrlPr>
                            </m:sSupPr>
                            <m:e>
                              <m:sSup>
                                <m:sSupPr>
                                  <m:ctrlPr>
                                    <a:rPr lang="en-US" sz="2000" b="0" i="1" smtClean="0">
                                      <a:latin typeface="Cambria Math" panose="02040503050406030204" pitchFamily="18" charset="0"/>
                                    </a:rPr>
                                  </m:ctrlPr>
                                </m:sSupPr>
                                <m:e>
                                  <m:r>
                                    <a:rPr lang="en-US" sz="2000" b="0" i="1" smtClean="0">
                                      <a:latin typeface="Cambria Math" charset="0"/>
                                    </a:rPr>
                                    <m:t>𝑔</m:t>
                                  </m:r>
                                </m:e>
                                <m:sup>
                                  <m:r>
                                    <a:rPr lang="en-US" sz="2000" b="0" i="1" smtClean="0">
                                      <a:latin typeface="Cambria Math" charset="0"/>
                                    </a:rPr>
                                    <m:t>′</m:t>
                                  </m:r>
                                </m:sup>
                              </m:sSup>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r>
                                    <a:rPr lang="en-US" sz="2000" b="0" i="1" smtClean="0">
                                      <a:latin typeface="Cambria Math" charset="0"/>
                                    </a:rPr>
                                    <m:t>−1</m:t>
                                  </m:r>
                                </m:e>
                              </m:d>
                            </m:sup>
                          </m:sSup>
                          <m:r>
                            <a:rPr lang="en-US" sz="2000" b="0" i="0" smtClean="0">
                              <a:latin typeface="Cambria Math" charset="0"/>
                            </a:rPr>
                            <m:t>)</m:t>
                          </m:r>
                        </m:oMath>
                      </m:oMathPara>
                    </a14:m>
                    <a:endParaRPr lang="en-US" sz="2000" dirty="0"/>
                  </a:p>
                </p:txBody>
              </p:sp>
            </mc:Choice>
            <mc:Fallback xmlns="">
              <p:sp>
                <p:nvSpPr>
                  <p:cNvPr id="21" name="TextBox 21"/>
                  <p:cNvSpPr txBox="1">
                    <a:spLocks noRot="1" noChangeAspect="1" noMove="1" noResize="1" noEditPoints="1" noAdjustHandles="1" noChangeArrowheads="1" noChangeShapeType="1" noTextEdit="1"/>
                  </p:cNvSpPr>
                  <p:nvPr/>
                </p:nvSpPr>
                <p:spPr>
                  <a:xfrm>
                    <a:off x="182779" y="4801641"/>
                    <a:ext cx="3997302" cy="46076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TextBox 23"/>
                  <p:cNvSpPr txBox="1"/>
                  <p:nvPr/>
                </p:nvSpPr>
                <p:spPr>
                  <a:xfrm>
                    <a:off x="152298" y="5680501"/>
                    <a:ext cx="2588565" cy="67056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[1]</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sSup>
                            <m:sSupPr>
                              <m:ctrlPr>
                                <a:rPr lang="en-US" sz="2000" b="0" i="1" smtClean="0">
                                  <a:latin typeface="Cambria Math" panose="02040503050406030204" pitchFamily="18" charset="0"/>
                                </a:rPr>
                              </m:ctrlPr>
                            </m:sSupPr>
                            <m:e>
                              <m:r>
                                <a:rPr lang="en-US" sz="2000" b="0" i="1" smtClean="0">
                                  <a:latin typeface="Cambria Math" charset="0"/>
                                </a:rPr>
                                <m:t>𝐴</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1</m:t>
                                      </m:r>
                                    </m:e>
                                  </m:d>
                                </m:e>
                                <m:sup>
                                  <m:r>
                                    <a:rPr lang="en-US" sz="2000" b="0" i="1" smtClean="0">
                                      <a:latin typeface="Cambria Math" charset="0"/>
                                    </a:rPr>
                                    <m:t>𝑇</m:t>
                                  </m:r>
                                </m:sup>
                              </m:sSup>
                            </m:sup>
                          </m:sSup>
                        </m:oMath>
                      </m:oMathPara>
                    </a14:m>
                    <a:endParaRPr lang="en-US" sz="2000" dirty="0"/>
                  </a:p>
                </p:txBody>
              </p:sp>
            </mc:Choice>
            <mc:Fallback xmlns="">
              <p:sp>
                <p:nvSpPr>
                  <p:cNvPr id="22" name="TextBox 23"/>
                  <p:cNvSpPr txBox="1">
                    <a:spLocks noRot="1" noChangeAspect="1" noMove="1" noResize="1" noEditPoints="1" noAdjustHandles="1" noChangeArrowheads="1" noChangeShapeType="1" noTextEdit="1"/>
                  </p:cNvSpPr>
                  <p:nvPr/>
                </p:nvSpPr>
                <p:spPr>
                  <a:xfrm>
                    <a:off x="152298" y="5680501"/>
                    <a:ext cx="2588565" cy="67056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TextBox 24"/>
                  <p:cNvSpPr txBox="1"/>
                  <p:nvPr/>
                </p:nvSpPr>
                <p:spPr>
                  <a:xfrm>
                    <a:off x="182779" y="6215797"/>
                    <a:ext cx="6052271"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[1]</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𝑛𝑝</m:t>
                          </m:r>
                          <m:r>
                            <a:rPr lang="en-US" sz="2000" b="0" i="1" smtClean="0">
                              <a:latin typeface="Cambria Math" charset="0"/>
                            </a:rPr>
                            <m:t>. </m:t>
                          </m:r>
                          <m:r>
                            <m:rPr>
                              <m:sty m:val="p"/>
                            </m:rPr>
                            <a:rPr lang="en-US" sz="2000" b="0" i="0" smtClean="0">
                              <a:latin typeface="Cambria Math" charset="0"/>
                            </a:rPr>
                            <m:t>sum</m:t>
                          </m:r>
                          <m:r>
                            <a:rPr lang="en-US" sz="2000" b="0" i="0" smtClean="0">
                              <a:latin typeface="Cambria Math" charset="0"/>
                            </a:rPr>
                            <m:t>(</m:t>
                          </m:r>
                          <m:r>
                            <m:rPr>
                              <m:sty m:val="p"/>
                            </m:rPr>
                            <a:rPr lang="en-US" sz="2000" b="0" i="0" smtClean="0">
                              <a:latin typeface="Cambria Math" charset="0"/>
                            </a:rPr>
                            <m:t>d</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1" smtClean="0">
                              <a:latin typeface="Cambria Math" charset="0"/>
                            </a:rPr>
                            <m:t>,</m:t>
                          </m:r>
                          <m:r>
                            <a:rPr lang="en-US" sz="2000" b="0" i="1" smtClean="0">
                              <a:latin typeface="Cambria Math" charset="0"/>
                            </a:rPr>
                            <m:t>𝑎𝑥𝑖𝑠</m:t>
                          </m:r>
                          <m:r>
                            <a:rPr lang="en-US" sz="2000" b="0" i="1" smtClean="0">
                              <a:latin typeface="Cambria Math" charset="0"/>
                            </a:rPr>
                            <m:t>=1, </m:t>
                          </m:r>
                          <m:r>
                            <a:rPr lang="en-US" sz="2000" b="0" i="1" smtClean="0">
                              <a:latin typeface="Cambria Math" charset="0"/>
                            </a:rPr>
                            <m:t>𝑘𝑒𝑒𝑝𝑑𝑖𝑚𝑠</m:t>
                          </m:r>
                          <m:r>
                            <a:rPr lang="en-US" sz="2000" b="0" i="1" smtClean="0">
                              <a:latin typeface="Cambria Math" charset="0"/>
                            </a:rPr>
                            <m:t>=</m:t>
                          </m:r>
                          <m:r>
                            <a:rPr lang="en-US" sz="2000" b="0" i="1" smtClean="0">
                              <a:latin typeface="Cambria Math" charset="0"/>
                            </a:rPr>
                            <m:t>𝑇𝑟𝑢𝑒</m:t>
                          </m:r>
                          <m:r>
                            <a:rPr lang="en-US" sz="2000" b="0" i="1" smtClean="0">
                              <a:latin typeface="Cambria Math" charset="0"/>
                            </a:rPr>
                            <m:t>)</m:t>
                          </m:r>
                        </m:oMath>
                      </m:oMathPara>
                    </a14:m>
                    <a:endParaRPr lang="en-US" sz="2000" dirty="0"/>
                  </a:p>
                </p:txBody>
              </p:sp>
            </mc:Choice>
            <mc:Fallback xmlns="">
              <p:sp>
                <p:nvSpPr>
                  <p:cNvPr id="23" name="TextBox 24"/>
                  <p:cNvSpPr txBox="1">
                    <a:spLocks noRot="1" noChangeAspect="1" noMove="1" noResize="1" noEditPoints="1" noAdjustHandles="1" noChangeArrowheads="1" noChangeShapeType="1" noTextEdit="1"/>
                  </p:cNvSpPr>
                  <p:nvPr/>
                </p:nvSpPr>
                <p:spPr>
                  <a:xfrm>
                    <a:off x="182779" y="6215797"/>
                    <a:ext cx="6052271" cy="67056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TextBox 26"/>
                  <p:cNvSpPr txBox="1"/>
                  <p:nvPr/>
                </p:nvSpPr>
                <p:spPr>
                  <a:xfrm>
                    <a:off x="182779" y="5355006"/>
                    <a:ext cx="3513976" cy="460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[1]</m:t>
                              </m:r>
                            </m:sup>
                          </m:sSup>
                          <m:r>
                            <a:rPr lang="en-US" sz="2000" b="0" i="1" smtClean="0">
                              <a:latin typeface="Cambria Math" charset="0"/>
                            </a:rPr>
                            <m:t>=</m:t>
                          </m:r>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sSup>
                            <m:sSupPr>
                              <m:ctrlPr>
                                <a:rPr lang="en-US" sz="2000" b="0" i="1" smtClean="0">
                                  <a:latin typeface="Cambria Math" panose="02040503050406030204" pitchFamily="18" charset="0"/>
                                </a:rPr>
                              </m:ctrlPr>
                            </m:sSupPr>
                            <m:e>
                              <m:sSup>
                                <m:sSupPr>
                                  <m:ctrlPr>
                                    <a:rPr lang="en-US" sz="2000" b="0" i="1" smtClean="0">
                                      <a:latin typeface="Cambria Math" panose="02040503050406030204" pitchFamily="18" charset="0"/>
                                    </a:rPr>
                                  </m:ctrlPr>
                                </m:sSupPr>
                                <m:e>
                                  <m:r>
                                    <a:rPr lang="en-US" sz="2000" b="0" i="1" smtClean="0">
                                      <a:latin typeface="Cambria Math" charset="0"/>
                                    </a:rPr>
                                    <m:t>𝑔</m:t>
                                  </m:r>
                                </m:e>
                                <m:sup>
                                  <m:r>
                                    <a:rPr lang="en-US" sz="2000" b="0" i="1" smtClean="0">
                                      <a:latin typeface="Cambria Math" charset="0"/>
                                    </a:rPr>
                                    <m:t>′</m:t>
                                  </m:r>
                                </m:sup>
                              </m:sSup>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oMath>
                      </m:oMathPara>
                    </a14:m>
                    <a:endParaRPr lang="en-US" sz="2000" dirty="0"/>
                  </a:p>
                </p:txBody>
              </p:sp>
            </mc:Choice>
            <mc:Fallback xmlns="">
              <p:sp>
                <p:nvSpPr>
                  <p:cNvPr id="24" name="TextBox 26"/>
                  <p:cNvSpPr txBox="1">
                    <a:spLocks noRot="1" noChangeAspect="1" noMove="1" noResize="1" noEditPoints="1" noAdjustHandles="1" noChangeArrowheads="1" noChangeShapeType="1" noTextEdit="1"/>
                  </p:cNvSpPr>
                  <p:nvPr/>
                </p:nvSpPr>
                <p:spPr>
                  <a:xfrm>
                    <a:off x="182779" y="5355006"/>
                    <a:ext cx="3513976" cy="460767"/>
                  </a:xfrm>
                  <a:prstGeom prst="rect">
                    <a:avLst/>
                  </a:prstGeom>
                  <a:blipFill>
                    <a:blip r:embed="rId13"/>
                    <a:stretch>
                      <a:fillRect/>
                    </a:stretch>
                  </a:blipFill>
                </p:spPr>
                <p:txBody>
                  <a:bodyPr/>
                  <a:lstStyle/>
                  <a:p>
                    <a:r>
                      <a:rPr lang="zh-TW" altLang="en-US">
                        <a:noFill/>
                      </a:rPr>
                      <a:t> </a:t>
                    </a:r>
                  </a:p>
                </p:txBody>
              </p:sp>
            </mc:Fallback>
          </mc:AlternateContent>
        </p:grpSp>
        <p:sp>
          <p:nvSpPr>
            <p:cNvPr id="16" name="Rectangle 46"/>
            <p:cNvSpPr/>
            <p:nvPr/>
          </p:nvSpPr>
          <p:spPr>
            <a:xfrm>
              <a:off x="5637606" y="1135367"/>
              <a:ext cx="6372424" cy="36905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5" name="文字方塊 24"/>
          <p:cNvSpPr txBox="1"/>
          <p:nvPr/>
        </p:nvSpPr>
        <p:spPr>
          <a:xfrm>
            <a:off x="1851534" y="4885267"/>
            <a:ext cx="2726651" cy="830997"/>
          </a:xfrm>
          <a:prstGeom prst="rect">
            <a:avLst/>
          </a:prstGeom>
          <a:noFill/>
        </p:spPr>
        <p:txBody>
          <a:bodyPr wrap="square" rtlCol="0">
            <a:spAutoFit/>
          </a:bodyPr>
          <a:lstStyle/>
          <a:p>
            <a:r>
              <a:rPr lang="en-US" altLang="zh-TW" sz="2400" dirty="0"/>
              <a:t>Forward Propagation</a:t>
            </a:r>
            <a:endParaRPr lang="zh-TW" altLang="en-US" sz="2400" dirty="0"/>
          </a:p>
        </p:txBody>
      </p:sp>
      <p:sp>
        <p:nvSpPr>
          <p:cNvPr id="26" name="文字方塊 25"/>
          <p:cNvSpPr txBox="1"/>
          <p:nvPr/>
        </p:nvSpPr>
        <p:spPr>
          <a:xfrm>
            <a:off x="7295256" y="6024276"/>
            <a:ext cx="3296544" cy="830997"/>
          </a:xfrm>
          <a:prstGeom prst="rect">
            <a:avLst/>
          </a:prstGeom>
          <a:noFill/>
        </p:spPr>
        <p:txBody>
          <a:bodyPr wrap="square" rtlCol="0">
            <a:spAutoFit/>
          </a:bodyPr>
          <a:lstStyle/>
          <a:p>
            <a:r>
              <a:rPr lang="en-US" altLang="zh-TW" sz="2400" dirty="0"/>
              <a:t>Backward Propagation</a:t>
            </a:r>
            <a:endParaRPr lang="zh-TW" altLang="en-US" sz="2400" dirty="0"/>
          </a:p>
        </p:txBody>
      </p:sp>
    </p:spTree>
    <p:extLst>
      <p:ext uri="{BB962C8B-B14F-4D97-AF65-F5344CB8AC3E}">
        <p14:creationId xmlns:p14="http://schemas.microsoft.com/office/powerpoint/2010/main" val="14236250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Next Step?</a:t>
            </a:r>
            <a:endParaRPr lang="zh-TW" altLang="en-US" dirty="0"/>
          </a:p>
        </p:txBody>
      </p:sp>
      <p:sp>
        <p:nvSpPr>
          <p:cNvPr id="3" name="內容版面配置區 2"/>
          <p:cNvSpPr>
            <a:spLocks noGrp="1"/>
          </p:cNvSpPr>
          <p:nvPr>
            <p:ph idx="1"/>
          </p:nvPr>
        </p:nvSpPr>
        <p:spPr/>
        <p:txBody>
          <a:bodyPr>
            <a:normAutofit/>
          </a:bodyPr>
          <a:lstStyle/>
          <a:p>
            <a:r>
              <a:rPr lang="en-US" altLang="zh-TW" sz="2800" dirty="0"/>
              <a:t>Use Python to implement DNN Forward and Backward Propagations!!!</a:t>
            </a:r>
            <a:endParaRPr lang="zh-TW" altLang="en-US" sz="2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86</a:t>
            </a:fld>
            <a:endParaRPr lang="en-US" dirty="0"/>
          </a:p>
        </p:txBody>
      </p:sp>
    </p:spTree>
    <p:extLst>
      <p:ext uri="{BB962C8B-B14F-4D97-AF65-F5344CB8AC3E}">
        <p14:creationId xmlns:p14="http://schemas.microsoft.com/office/powerpoint/2010/main" val="1676644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References</a:t>
            </a:r>
            <a:endParaRPr lang="zh-TW" altLang="en-US" dirty="0"/>
          </a:p>
        </p:txBody>
      </p:sp>
      <p:sp>
        <p:nvSpPr>
          <p:cNvPr id="3" name="內容版面配置區 2"/>
          <p:cNvSpPr>
            <a:spLocks noGrp="1"/>
          </p:cNvSpPr>
          <p:nvPr>
            <p:ph idx="1"/>
          </p:nvPr>
        </p:nvSpPr>
        <p:spPr/>
        <p:txBody>
          <a:bodyPr>
            <a:normAutofit/>
          </a:bodyPr>
          <a:lstStyle/>
          <a:p>
            <a:r>
              <a:rPr lang="en-US" altLang="zh-TW" sz="3200" dirty="0"/>
              <a:t>Single-Layer Neural Networks and Gradient Descent</a:t>
            </a:r>
          </a:p>
          <a:p>
            <a:pPr lvl="1"/>
            <a:r>
              <a:rPr lang="en-US" altLang="zh-TW" sz="2800" dirty="0">
                <a:hlinkClick r:id="rId2"/>
              </a:rPr>
              <a:t>http://sebastianraschka.com/Articles/2015_singlelayer_neurons.html</a:t>
            </a:r>
            <a:endParaRPr lang="en-US" altLang="zh-TW" sz="2800" dirty="0"/>
          </a:p>
          <a:p>
            <a:r>
              <a:rPr lang="en-US" altLang="zh-TW" sz="3200" dirty="0"/>
              <a:t>Coursera course series on Deep Learning by Andrew Ng</a:t>
            </a:r>
            <a:endParaRPr lang="zh-TW" altLang="en-US" sz="32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87</a:t>
            </a:fld>
            <a:endParaRPr lang="en-US" dirty="0"/>
          </a:p>
        </p:txBody>
      </p:sp>
    </p:spTree>
    <p:extLst>
      <p:ext uri="{BB962C8B-B14F-4D97-AF65-F5344CB8AC3E}">
        <p14:creationId xmlns:p14="http://schemas.microsoft.com/office/powerpoint/2010/main" val="3622989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Unit Step Function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384917" y="1561259"/>
                <a:ext cx="6695459" cy="4536142"/>
              </a:xfrm>
            </p:spPr>
            <p:txBody>
              <a:bodyPr>
                <a:noAutofit/>
              </a:bodyPr>
              <a:lstStyle/>
              <a:p>
                <a:r>
                  <a:rPr lang="en-US" altLang="zh-TW" sz="2400" dirty="0"/>
                  <a:t>Positive class: +1</a:t>
                </a:r>
              </a:p>
              <a:p>
                <a:r>
                  <a:rPr lang="en-US" altLang="zh-TW" sz="2400" dirty="0"/>
                  <a:t>Negative class: −1</a:t>
                </a:r>
              </a:p>
              <a:p>
                <a:r>
                  <a:rPr lang="en-US" altLang="zh-TW" sz="2400" b="1" dirty="0">
                    <a:solidFill>
                      <a:srgbClr val="FF0000"/>
                    </a:solidFill>
                  </a:rPr>
                  <a:t>Activation function</a:t>
                </a:r>
                <a:r>
                  <a:rPr lang="en-US" altLang="zh-TW" sz="2400" dirty="0"/>
                  <a:t>: </a:t>
                </a:r>
                <a:r>
                  <a:rPr lang="en-US" altLang="zh-TW" sz="2400" dirty="0" smtClean="0"/>
                  <a:t/>
                </a:r>
                <a:br>
                  <a:rPr lang="en-US" altLang="zh-TW" sz="2400" dirty="0" smtClean="0"/>
                </a:br>
                <a:r>
                  <a:rPr lang="en-US" altLang="zh-TW" sz="2400" dirty="0" smtClean="0"/>
                  <a:t>			</a:t>
                </a:r>
                <a:r>
                  <a:rPr lang="en-US" altLang="zh-TW" sz="2400" b="1" dirty="0" smtClean="0"/>
                  <a:t>g(z</a:t>
                </a:r>
                <a:r>
                  <a:rPr lang="en-US" altLang="zh-TW" sz="2400" b="1" dirty="0"/>
                  <a:t>) = 1 if z ≥ </a:t>
                </a:r>
                <a:r>
                  <a:rPr lang="el-GR" altLang="zh-TW" sz="2400" b="1" dirty="0"/>
                  <a:t>θ</a:t>
                </a:r>
                <a:r>
                  <a:rPr lang="en-US" altLang="zh-TW" sz="2400" b="1" dirty="0"/>
                  <a:t>; </a:t>
                </a:r>
                <a:r>
                  <a:rPr lang="en-US" altLang="zh-TW" sz="2400" b="1" dirty="0" smtClean="0"/>
                  <a:t>   </a:t>
                </a:r>
                <a:br>
                  <a:rPr lang="en-US" altLang="zh-TW" sz="2400" b="1" dirty="0" smtClean="0"/>
                </a:br>
                <a:r>
                  <a:rPr lang="en-US" altLang="zh-TW" sz="2400" b="1" dirty="0" smtClean="0"/>
                  <a:t>                     −</a:t>
                </a:r>
                <a:r>
                  <a:rPr lang="en-US" altLang="zh-TW" sz="2400" b="1" dirty="0"/>
                  <a:t>1 </a:t>
                </a:r>
                <a:r>
                  <a:rPr lang="en-US" altLang="zh-TW" sz="2400" b="1" dirty="0" smtClean="0"/>
                  <a:t>otherwise;</a:t>
                </a:r>
                <a:endParaRPr lang="en-US" altLang="zh-TW" sz="2400" b="1" dirty="0"/>
              </a:p>
              <a:p>
                <a:pPr lvl="1"/>
                <a:r>
                  <a:rPr lang="en-US" altLang="zh-TW" sz="2000" dirty="0"/>
                  <a:t>where z is a linear combination of input values x and weights w, that is,</a:t>
                </a:r>
                <a:br>
                  <a:rPr lang="en-US" altLang="zh-TW" sz="2000" dirty="0"/>
                </a:br>
                <a:r>
                  <a:rPr lang="en-US" altLang="zh-TW" sz="2000" i="1" dirty="0"/>
                  <a:t>z</a:t>
                </a:r>
                <a:r>
                  <a:rPr lang="en-US" altLang="zh-TW" sz="2000" dirty="0"/>
                  <a:t> = </a:t>
                </a:r>
                <a:r>
                  <a:rPr lang="en-US" altLang="zh-TW" sz="2000" i="1" dirty="0"/>
                  <a:t>w</a:t>
                </a:r>
                <a:r>
                  <a:rPr lang="en-US" altLang="zh-TW" sz="2000" i="1" baseline="-25000" dirty="0"/>
                  <a:t>1</a:t>
                </a:r>
                <a:r>
                  <a:rPr lang="en-US" altLang="zh-TW" sz="2000" i="1" dirty="0"/>
                  <a:t>x</a:t>
                </a:r>
                <a:r>
                  <a:rPr lang="en-US" altLang="zh-TW" sz="2000" i="1" baseline="-25000" dirty="0"/>
                  <a:t>1</a:t>
                </a:r>
                <a:r>
                  <a:rPr lang="en-US" altLang="zh-TW" sz="2000" i="1" dirty="0"/>
                  <a:t> + w</a:t>
                </a:r>
                <a:r>
                  <a:rPr lang="en-US" altLang="zh-TW" sz="2000" i="1" baseline="-25000" dirty="0"/>
                  <a:t>2</a:t>
                </a:r>
                <a:r>
                  <a:rPr lang="en-US" altLang="zh-TW" sz="2000" i="1" dirty="0"/>
                  <a:t>x</a:t>
                </a:r>
                <a:r>
                  <a:rPr lang="en-US" altLang="zh-TW" sz="2000" i="1" baseline="-25000" dirty="0"/>
                  <a:t>2</a:t>
                </a:r>
                <a:r>
                  <a:rPr lang="en-US" altLang="zh-TW" sz="2000" i="1" dirty="0"/>
                  <a:t> + … + </a:t>
                </a:r>
                <a:r>
                  <a:rPr lang="en-US" altLang="zh-TW" sz="2000" i="1" dirty="0" err="1"/>
                  <a:t>w</a:t>
                </a:r>
                <a:r>
                  <a:rPr lang="en-US" altLang="zh-TW" sz="2000" i="1" baseline="-25000" dirty="0" err="1"/>
                  <a:t>m</a:t>
                </a:r>
                <a:r>
                  <a:rPr lang="en-US" altLang="zh-TW" sz="2000" i="1" dirty="0" err="1"/>
                  <a:t>x</a:t>
                </a:r>
                <a:r>
                  <a:rPr lang="en-US" altLang="zh-TW" sz="2000" i="1" baseline="-25000" dirty="0" err="1"/>
                  <a:t>m</a:t>
                </a:r>
                <a:r>
                  <a:rPr lang="en-US" altLang="zh-TW" sz="2000" i="1" baseline="-25000" dirty="0"/>
                  <a:t> </a:t>
                </a:r>
                <a:r>
                  <a:rPr lang="en-US" altLang="zh-TW" sz="2000" i="1" dirty="0"/>
                  <a:t> = </a:t>
                </a:r>
                <a14:m>
                  <m:oMath xmlns:m="http://schemas.openxmlformats.org/officeDocument/2006/math">
                    <m:nary>
                      <m:naryPr>
                        <m:chr m:val="∑"/>
                        <m:ctrlPr>
                          <a:rPr lang="en-US" altLang="zh-TW" sz="2000" i="1" smtClean="0">
                            <a:latin typeface="Cambria Math" panose="02040503050406030204" pitchFamily="18" charset="0"/>
                          </a:rPr>
                        </m:ctrlPr>
                      </m:naryPr>
                      <m:sub>
                        <m:r>
                          <m:rPr>
                            <m:brk m:alnAt="23"/>
                          </m:rPr>
                          <a:rPr lang="en-US" altLang="zh-TW" sz="2000" b="0" i="1" smtClean="0">
                            <a:latin typeface="Cambria Math" panose="02040503050406030204" pitchFamily="18" charset="0"/>
                          </a:rPr>
                          <m:t>𝑗</m:t>
                        </m:r>
                        <m:r>
                          <a:rPr lang="en-US" altLang="zh-TW" sz="2000" b="0" i="1" smtClean="0">
                            <a:latin typeface="Cambria Math" panose="02040503050406030204" pitchFamily="18" charset="0"/>
                          </a:rPr>
                          <m:t>=1</m:t>
                        </m:r>
                      </m:sub>
                      <m:sup>
                        <m:r>
                          <a:rPr lang="en-US" altLang="zh-TW" sz="2000" b="0" i="1" smtClean="0">
                            <a:latin typeface="Cambria Math" panose="02040503050406030204" pitchFamily="18" charset="0"/>
                          </a:rPr>
                          <m:t>𝑚</m:t>
                        </m:r>
                      </m:sup>
                      <m:e>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𝑥</m:t>
                            </m:r>
                          </m:e>
                          <m:sub>
                            <m:r>
                              <a:rPr lang="en-US" altLang="zh-TW" sz="2000" b="0" i="1" smtClean="0">
                                <a:latin typeface="Cambria Math" panose="02040503050406030204" pitchFamily="18" charset="0"/>
                              </a:rPr>
                              <m:t>𝑗</m:t>
                            </m:r>
                          </m:sub>
                        </m:sSub>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𝑤</m:t>
                            </m:r>
                          </m:e>
                          <m:sub>
                            <m:r>
                              <a:rPr lang="en-US" altLang="zh-TW" sz="2000" b="0" i="1" smtClean="0">
                                <a:latin typeface="Cambria Math" panose="02040503050406030204" pitchFamily="18" charset="0"/>
                              </a:rPr>
                              <m:t>𝑗</m:t>
                            </m:r>
                          </m:sub>
                        </m:sSub>
                      </m:e>
                    </m:nary>
                    <m:r>
                      <a:rPr lang="en-US" altLang="zh-TW" sz="2000" b="0" i="1" smtClean="0">
                        <a:latin typeface="Cambria Math" panose="02040503050406030204" pitchFamily="18" charset="0"/>
                      </a:rPr>
                      <m:t> </m:t>
                    </m:r>
                  </m:oMath>
                </a14:m>
                <a:r>
                  <a:rPr lang="en-US" altLang="zh-TW" sz="2000" dirty="0"/>
                  <a:t>= </a:t>
                </a:r>
                <a:r>
                  <a:rPr lang="en-US" altLang="zh-TW" sz="2000" b="1" dirty="0" err="1"/>
                  <a:t>w</a:t>
                </a:r>
                <a:r>
                  <a:rPr lang="en-US" altLang="zh-TW" sz="2000" baseline="30000" dirty="0" err="1"/>
                  <a:t>T</a:t>
                </a:r>
                <a:r>
                  <a:rPr lang="en-US" altLang="zh-TW" sz="2000" b="1" dirty="0" err="1"/>
                  <a:t>x</a:t>
                </a:r>
                <a:endParaRPr lang="en-US" altLang="zh-TW" sz="2000" b="1" dirty="0"/>
              </a:p>
              <a:p>
                <a:pPr lvl="2"/>
                <a:r>
                  <a:rPr lang="en-US" altLang="zh-TW" sz="1800" b="1" dirty="0"/>
                  <a:t>w</a:t>
                </a:r>
                <a:r>
                  <a:rPr lang="en-US" altLang="zh-TW" sz="1800" dirty="0"/>
                  <a:t> = </a:t>
                </a:r>
                <a14:m>
                  <m:oMath xmlns:m="http://schemas.openxmlformats.org/officeDocument/2006/math">
                    <m:d>
                      <m:dPr>
                        <m:begChr m:val="["/>
                        <m:endChr m:val="]"/>
                        <m:ctrlPr>
                          <a:rPr lang="en-US" altLang="zh-TW" sz="1800" i="1" smtClean="0">
                            <a:latin typeface="Cambria Math" panose="02040503050406030204" pitchFamily="18" charset="0"/>
                          </a:rPr>
                        </m:ctrlPr>
                      </m:dPr>
                      <m:e>
                        <m:m>
                          <m:mPr>
                            <m:mcs>
                              <m:mc>
                                <m:mcPr>
                                  <m:count m:val="1"/>
                                  <m:mcJc m:val="center"/>
                                </m:mcPr>
                              </m:mc>
                            </m:mcs>
                            <m:ctrlPr>
                              <a:rPr lang="en-US" altLang="zh-TW" sz="1800" i="1" smtClean="0">
                                <a:latin typeface="Cambria Math" panose="02040503050406030204" pitchFamily="18" charset="0"/>
                              </a:rPr>
                            </m:ctrlPr>
                          </m:mPr>
                          <m:mr>
                            <m:e>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𝑤</m:t>
                                  </m:r>
                                </m:e>
                                <m:sub>
                                  <m:r>
                                    <a:rPr lang="en-US" altLang="zh-TW" sz="1800" b="0" i="1" smtClean="0">
                                      <a:latin typeface="Cambria Math" panose="02040503050406030204" pitchFamily="18" charset="0"/>
                                    </a:rPr>
                                    <m:t>1</m:t>
                                  </m:r>
                                </m:sub>
                              </m:sSub>
                            </m:e>
                          </m:mr>
                          <m:mr>
                            <m:e>
                              <m:r>
                                <a:rPr lang="en-US" altLang="zh-TW" sz="1800" i="1" smtClean="0">
                                  <a:latin typeface="Cambria Math" panose="02040503050406030204" pitchFamily="18" charset="0"/>
                                </a:rPr>
                                <m:t>⋮</m:t>
                              </m:r>
                            </m:e>
                          </m:mr>
                          <m:mr>
                            <m:e>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𝑤</m:t>
                                  </m:r>
                                </m:e>
                                <m:sub>
                                  <m:r>
                                    <a:rPr lang="en-US" altLang="zh-TW" sz="1800" b="0" i="1" smtClean="0">
                                      <a:latin typeface="Cambria Math" panose="02040503050406030204" pitchFamily="18" charset="0"/>
                                    </a:rPr>
                                    <m:t>𝑚</m:t>
                                  </m:r>
                                </m:sub>
                              </m:sSub>
                            </m:e>
                          </m:mr>
                        </m:m>
                      </m:e>
                    </m:d>
                  </m:oMath>
                </a14:m>
                <a:r>
                  <a:rPr lang="en-US" altLang="zh-TW" sz="1800" dirty="0"/>
                  <a:t> is the weight vector</a:t>
                </a:r>
              </a:p>
              <a:p>
                <a:pPr lvl="2"/>
                <a:r>
                  <a:rPr lang="en-US" altLang="zh-TW" sz="1800" b="1" dirty="0"/>
                  <a:t>x</a:t>
                </a:r>
                <a:r>
                  <a:rPr lang="en-US" altLang="zh-TW" sz="1800" dirty="0"/>
                  <a:t> = </a:t>
                </a:r>
                <a14:m>
                  <m:oMath xmlns:m="http://schemas.openxmlformats.org/officeDocument/2006/math">
                    <m:d>
                      <m:dPr>
                        <m:begChr m:val="["/>
                        <m:endChr m:val="]"/>
                        <m:ctrlPr>
                          <a:rPr lang="en-US" altLang="zh-TW" sz="1800" i="1">
                            <a:latin typeface="Cambria Math" panose="02040503050406030204" pitchFamily="18" charset="0"/>
                          </a:rPr>
                        </m:ctrlPr>
                      </m:dPr>
                      <m:e>
                        <m:m>
                          <m:mPr>
                            <m:mcs>
                              <m:mc>
                                <m:mcPr>
                                  <m:count m:val="1"/>
                                  <m:mcJc m:val="center"/>
                                </m:mcPr>
                              </m:mc>
                            </m:mcs>
                            <m:ctrlPr>
                              <a:rPr lang="en-US" altLang="zh-TW" sz="1800" i="1" smtClean="0">
                                <a:latin typeface="Cambria Math" panose="02040503050406030204" pitchFamily="18" charset="0"/>
                              </a:rPr>
                            </m:ctrlPr>
                          </m:mPr>
                          <m:mr>
                            <m:e>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𝑥</m:t>
                                  </m:r>
                                </m:e>
                                <m:sub>
                                  <m:r>
                                    <a:rPr lang="en-US" altLang="zh-TW" sz="1800" b="0" i="1" smtClean="0">
                                      <a:latin typeface="Cambria Math" panose="02040503050406030204" pitchFamily="18" charset="0"/>
                                    </a:rPr>
                                    <m:t>1</m:t>
                                  </m:r>
                                </m:sub>
                              </m:sSub>
                            </m:e>
                          </m:mr>
                          <m:mr>
                            <m:e>
                              <m:r>
                                <a:rPr lang="en-US" altLang="zh-TW" sz="1800" i="1">
                                  <a:latin typeface="Cambria Math" panose="02040503050406030204" pitchFamily="18" charset="0"/>
                                </a:rPr>
                                <m:t>⋮</m:t>
                              </m:r>
                            </m:e>
                          </m:mr>
                          <m:mr>
                            <m:e>
                              <m:sSub>
                                <m:sSubPr>
                                  <m:ctrlPr>
                                    <a:rPr lang="en-US" altLang="zh-TW" sz="1800" i="1">
                                      <a:latin typeface="Cambria Math" panose="02040503050406030204" pitchFamily="18" charset="0"/>
                                    </a:rPr>
                                  </m:ctrlPr>
                                </m:sSubPr>
                                <m:e>
                                  <m:r>
                                    <a:rPr lang="en-US" altLang="zh-TW" sz="1800" b="0" i="1" smtClean="0">
                                      <a:latin typeface="Cambria Math" panose="02040503050406030204" pitchFamily="18" charset="0"/>
                                    </a:rPr>
                                    <m:t>𝑥</m:t>
                                  </m:r>
                                </m:e>
                                <m:sub>
                                  <m:r>
                                    <a:rPr lang="en-US" altLang="zh-TW" sz="1800" i="1">
                                      <a:latin typeface="Cambria Math" panose="02040503050406030204" pitchFamily="18" charset="0"/>
                                    </a:rPr>
                                    <m:t>𝑚</m:t>
                                  </m:r>
                                </m:sub>
                              </m:sSub>
                            </m:e>
                          </m:mr>
                        </m:m>
                      </m:e>
                    </m:d>
                  </m:oMath>
                </a14:m>
                <a:r>
                  <a:rPr lang="en-US" altLang="zh-TW" sz="1800" dirty="0"/>
                  <a:t> is an m-dimensional sample from the training data set</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384917" y="1561259"/>
                <a:ext cx="6695459" cy="4536142"/>
              </a:xfrm>
              <a:blipFill>
                <a:blip r:embed="rId3"/>
                <a:stretch>
                  <a:fillRect l="-1274" t="-1075" r="-364" b="-17473"/>
                </a:stretch>
              </a:blipFill>
            </p:spPr>
            <p:txBody>
              <a:bodyPr/>
              <a:lstStyle/>
              <a:p>
                <a:r>
                  <a:rPr lang="zh-TW" altLang="en-US">
                    <a:noFill/>
                  </a:rPr>
                  <a:t> </a:t>
                </a:r>
              </a:p>
            </p:txBody>
          </p:sp>
        </mc:Fallback>
      </mc:AlternateContent>
      <p:pic>
        <p:nvPicPr>
          <p:cNvPr id="3074" name="Picture 2" descr="http://sebastianraschka.com/images/blog/2015/singlelayer_neural_networks_files/perceptron_unit_step.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80375" y="1390930"/>
            <a:ext cx="3762375" cy="4876801"/>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4046647503"/>
      </p:ext>
    </p:extLst>
  </p:cSld>
  <p:clrMapOvr>
    <a:masterClrMapping/>
  </p:clrMapOvr>
  <p:timing>
    <p:tnLst>
      <p:par>
        <p:cTn id="1" dur="indefinite" restart="never" nodeType="tmRoot"/>
      </p:par>
    </p:tnLst>
  </p:timing>
</p:sld>
</file>

<file path=ppt/theme/theme1.xml><?xml version="1.0" encoding="utf-8"?>
<a:theme xmlns:a="http://schemas.openxmlformats.org/drawingml/2006/main" name="絲縷">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2873</TotalTime>
  <Words>3571</Words>
  <Application>Microsoft Office PowerPoint</Application>
  <PresentationFormat>寬螢幕</PresentationFormat>
  <Paragraphs>1014</Paragraphs>
  <Slides>87</Slides>
  <Notes>6</Notes>
  <HiddenSlides>0</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87</vt:i4>
      </vt:variant>
    </vt:vector>
  </HeadingPairs>
  <TitlesOfParts>
    <vt:vector size="103" baseType="lpstr">
      <vt:lpstr>Courier</vt:lpstr>
      <vt:lpstr>微軟正黑體</vt:lpstr>
      <vt:lpstr>新細明體</vt:lpstr>
      <vt:lpstr>Arial</vt:lpstr>
      <vt:lpstr>Calibri</vt:lpstr>
      <vt:lpstr>Cambria Math</vt:lpstr>
      <vt:lpstr>Century Gothic</vt:lpstr>
      <vt:lpstr>Century Schoolbook</vt:lpstr>
      <vt:lpstr>Helvetica</vt:lpstr>
      <vt:lpstr>Mangal</vt:lpstr>
      <vt:lpstr>Symbol</vt:lpstr>
      <vt:lpstr>Times New Roman</vt:lpstr>
      <vt:lpstr>Wingdings</vt:lpstr>
      <vt:lpstr>Wingdings 3</vt:lpstr>
      <vt:lpstr>絲縷</vt:lpstr>
      <vt:lpstr>Acrobat Document</vt:lpstr>
      <vt:lpstr>Introduction to Deep Learning Chapter 2: Neural Networks</vt:lpstr>
      <vt:lpstr>Contents</vt:lpstr>
      <vt:lpstr>Contents</vt:lpstr>
      <vt:lpstr>Basics of Neural Networks</vt:lpstr>
      <vt:lpstr>Basics of Neural Networks</vt:lpstr>
      <vt:lpstr>Basics of Neural Networks</vt:lpstr>
      <vt:lpstr>Artificial Neurons and the McCulloch-Pitts Model (1943)</vt:lpstr>
      <vt:lpstr>Frank Rosenblatt’s Perceptron (1957)</vt:lpstr>
      <vt:lpstr>Unit Step Function</vt:lpstr>
      <vt:lpstr>Simplified Unit Step Function</vt:lpstr>
      <vt:lpstr>Perceptron Learning Rule</vt:lpstr>
      <vt:lpstr>Rosenblatt’s Perceptron Learning Rule</vt:lpstr>
      <vt:lpstr>Perceptron Rule in Python: An Example</vt:lpstr>
      <vt:lpstr>Python Code</vt:lpstr>
      <vt:lpstr>Classify 2 flower species: Setosa and Versicolor using sepal length and petal length</vt:lpstr>
      <vt:lpstr>PowerPoint 簡報</vt:lpstr>
      <vt:lpstr>Results</vt:lpstr>
      <vt:lpstr>Problems with Perceptron</vt:lpstr>
      <vt:lpstr>Basics of Neural Networks</vt:lpstr>
      <vt:lpstr>Adaptive Linear Neurons and the Delta Rule (1960)</vt:lpstr>
      <vt:lpstr>PowerPoint 簡報</vt:lpstr>
      <vt:lpstr>Gradient Descent</vt:lpstr>
      <vt:lpstr>Gradient Descent of a Cost Function</vt:lpstr>
      <vt:lpstr>Partial derivative computations</vt:lpstr>
      <vt:lpstr>Updating weights using gradient descent</vt:lpstr>
      <vt:lpstr>Gradient Descent Rule in Python</vt:lpstr>
      <vt:lpstr>Different Learning Rates: 0.01 vs. 0.0001</vt:lpstr>
      <vt:lpstr>Problems with learning rates</vt:lpstr>
      <vt:lpstr>Feature Scaling</vt:lpstr>
      <vt:lpstr>Feature Scaling in Python</vt:lpstr>
      <vt:lpstr>Using feature scaling in Adaline</vt:lpstr>
      <vt:lpstr>Adaline Gradient Descent</vt:lpstr>
      <vt:lpstr>Online Learning via Stochastic Gradient Descent</vt:lpstr>
      <vt:lpstr>Adaline with SGD in Python</vt:lpstr>
      <vt:lpstr>Adaline with SGD Results</vt:lpstr>
      <vt:lpstr>Basics of Neural Networks</vt:lpstr>
      <vt:lpstr>Linear Regression vs. Adaline</vt:lpstr>
      <vt:lpstr>Perceptron vs. Adaline vs. Multi-Layer Perceptrons (Logistic Regression)</vt:lpstr>
      <vt:lpstr>Logistic Regression</vt:lpstr>
      <vt:lpstr>Logistic Regression Cost Function</vt:lpstr>
      <vt:lpstr>Logistic Regression Cost Function</vt:lpstr>
      <vt:lpstr>Gradient Descent for Logistic Regression</vt:lpstr>
      <vt:lpstr>Gradient Descent for Logistic Regression</vt:lpstr>
      <vt:lpstr>Computation Graph</vt:lpstr>
      <vt:lpstr>Computing Derivatives</vt:lpstr>
      <vt:lpstr>Logistic Regression Computation Graph</vt:lpstr>
      <vt:lpstr>Logistic Regression Derivatives</vt:lpstr>
      <vt:lpstr>Logistic Regression on m examples</vt:lpstr>
      <vt:lpstr>Vectorization (demo)</vt:lpstr>
      <vt:lpstr>Neural network programming guide</vt:lpstr>
      <vt:lpstr>Vectorizing Logistic Regression</vt:lpstr>
      <vt:lpstr>Vectorizing Logistic Regression</vt:lpstr>
      <vt:lpstr>Vectorizing Gradient Descent</vt:lpstr>
      <vt:lpstr>Vectorizing Gradient Descent</vt:lpstr>
      <vt:lpstr>Note on Python/numpy vectors</vt:lpstr>
      <vt:lpstr>Contents</vt:lpstr>
      <vt:lpstr>What is a Shallow Neural Network?</vt:lpstr>
      <vt:lpstr>One hidden layer Neural Network</vt:lpstr>
      <vt:lpstr>Computing NN’s Output</vt:lpstr>
      <vt:lpstr>Computing NN’s Output</vt:lpstr>
      <vt:lpstr>Vectorizing across multiple examples</vt:lpstr>
      <vt:lpstr>Vectorizing across multiple examples</vt:lpstr>
      <vt:lpstr>Activation functions can be …</vt:lpstr>
      <vt:lpstr>REctified Linear Unit (RELU)</vt:lpstr>
      <vt:lpstr>Derivatives of Activation Functions</vt:lpstr>
      <vt:lpstr>Why non-linear activation function?</vt:lpstr>
      <vt:lpstr>Gradient descent for one hidden layer neural network</vt:lpstr>
      <vt:lpstr>Vectorizing Gradient Descent (over m examples)</vt:lpstr>
      <vt:lpstr>Initializing weights</vt:lpstr>
      <vt:lpstr>Initialize weights RANDOMLY!</vt:lpstr>
      <vt:lpstr>Contents</vt:lpstr>
      <vt:lpstr>Neural Networks: 1-layer, 2-layers, …</vt:lpstr>
      <vt:lpstr>Notations in Deep Neural Networks</vt:lpstr>
      <vt:lpstr>Forward Propagation in Deep Neural Network  (Vectorized Version over all m examples)</vt:lpstr>
      <vt:lpstr>Getting your matrix dimensions correct</vt:lpstr>
      <vt:lpstr>Dimensions of vectorized implementations</vt:lpstr>
      <vt:lpstr>Why deep networks?</vt:lpstr>
      <vt:lpstr>Why deep networks?</vt:lpstr>
      <vt:lpstr>Building Blocks of Deep Neural Networks</vt:lpstr>
      <vt:lpstr>Forward and backward functions</vt:lpstr>
      <vt:lpstr>Forward Propagation for DNN</vt:lpstr>
      <vt:lpstr>Backward Propagation for DNN</vt:lpstr>
      <vt:lpstr>Parameters vs. Hyperparameters</vt:lpstr>
      <vt:lpstr>Empirical Process in Applied DL</vt:lpstr>
      <vt:lpstr>Summary of Forward/Backward Computations</vt:lpstr>
      <vt:lpstr>Next Step?</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 Chapter 2: Neural Networks</dc:title>
  <dc:creator>熊博安</dc:creator>
  <cp:lastModifiedBy>Pao-Ann Hsiung</cp:lastModifiedBy>
  <cp:revision>226</cp:revision>
  <dcterms:created xsi:type="dcterms:W3CDTF">2018-02-25T03:44:12Z</dcterms:created>
  <dcterms:modified xsi:type="dcterms:W3CDTF">2019-03-11T14:41:49Z</dcterms:modified>
</cp:coreProperties>
</file>